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sldIdLst>
    <p:sldId id="257" r:id="rId2"/>
    <p:sldId id="259" r:id="rId3"/>
    <p:sldId id="267" r:id="rId4"/>
    <p:sldId id="273" r:id="rId5"/>
    <p:sldId id="262" r:id="rId6"/>
    <p:sldId id="275" r:id="rId7"/>
    <p:sldId id="264" r:id="rId8"/>
    <p:sldId id="276" r:id="rId9"/>
    <p:sldId id="265" r:id="rId10"/>
    <p:sldId id="274" r:id="rId11"/>
    <p:sldId id="277" r:id="rId12"/>
    <p:sldId id="269" r:id="rId13"/>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6" autoAdjust="0"/>
    <p:restoredTop sz="94660"/>
  </p:normalViewPr>
  <p:slideViewPr>
    <p:cSldViewPr>
      <p:cViewPr varScale="1">
        <p:scale>
          <a:sx n="81" d="100"/>
          <a:sy n="81" d="100"/>
        </p:scale>
        <p:origin x="-594" y="-96"/>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6350" y="-11290"/>
            <a:ext cx="6878487" cy="916658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206046"/>
            <a:ext cx="4370039" cy="2195069"/>
          </a:xfrm>
        </p:spPr>
        <p:txBody>
          <a:bodyPr anchor="b">
            <a:noAutofit/>
          </a:bodyPr>
          <a:lstStyle>
            <a:lvl1pPr algn="r">
              <a:defRPr sz="405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847947" y="5401113"/>
            <a:ext cx="4370039" cy="1462532"/>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152128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6" cy="4538133"/>
          </a:xfrm>
        </p:spPr>
        <p:txBody>
          <a:bodyPr anchor="ctr">
            <a:normAutofit/>
          </a:bodyPr>
          <a:lstStyle>
            <a:lvl1pPr algn="l">
              <a:defRPr sz="33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457200" y="5960533"/>
            <a:ext cx="4760786" cy="2094616"/>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3679078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64" y="812800"/>
            <a:ext cx="4554137" cy="4030133"/>
          </a:xfrm>
        </p:spPr>
        <p:txBody>
          <a:bodyPr anchor="ctr">
            <a:normAutofit/>
          </a:bodyPr>
          <a:lstStyle>
            <a:lvl1pPr algn="l">
              <a:defRPr sz="33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825806" y="4842933"/>
            <a:ext cx="4064853" cy="508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457199" y="5960533"/>
            <a:ext cx="4760786" cy="2094616"/>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
        <p:nvSpPr>
          <p:cNvPr id="24" name="TextBox 23"/>
          <p:cNvSpPr txBox="1"/>
          <p:nvPr/>
        </p:nvSpPr>
        <p:spPr>
          <a:xfrm>
            <a:off x="362034" y="1053838"/>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3848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723190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457199" y="2575984"/>
            <a:ext cx="4760786" cy="3460613"/>
          </a:xfrm>
        </p:spPr>
        <p:txBody>
          <a:bodyPr anchor="b">
            <a:normAutofit/>
          </a:bodyPr>
          <a:lstStyle>
            <a:lvl1pPr algn="l">
              <a:defRPr sz="33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302068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81164" y="812800"/>
            <a:ext cx="4554137" cy="4030133"/>
          </a:xfrm>
        </p:spPr>
        <p:txBody>
          <a:bodyPr anchor="ctr">
            <a:normAutofit/>
          </a:bodyPr>
          <a:lstStyle>
            <a:lvl1pPr algn="l">
              <a:defRPr sz="33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457198" y="5350933"/>
            <a:ext cx="4760787" cy="685664"/>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
        <p:nvSpPr>
          <p:cNvPr id="24" name="TextBox 23"/>
          <p:cNvSpPr txBox="1"/>
          <p:nvPr/>
        </p:nvSpPr>
        <p:spPr>
          <a:xfrm>
            <a:off x="362034" y="1053838"/>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3848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011073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461886" y="812800"/>
            <a:ext cx="4756099" cy="4030133"/>
          </a:xfrm>
        </p:spPr>
        <p:txBody>
          <a:bodyPr anchor="ctr">
            <a:normAutofit/>
          </a:bodyPr>
          <a:lstStyle>
            <a:lvl1pPr algn="l">
              <a:defRPr sz="33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457198" y="5350933"/>
            <a:ext cx="4760787" cy="685664"/>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850439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1013494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12801"/>
            <a:ext cx="734109" cy="7001935"/>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199" y="812801"/>
            <a:ext cx="3896270" cy="700193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2399071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3239283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199" y="3601158"/>
            <a:ext cx="4760786" cy="2435441"/>
          </a:xfrm>
        </p:spPr>
        <p:txBody>
          <a:bodyPr anchor="b"/>
          <a:lstStyle>
            <a:lvl1pPr algn="l">
              <a:defRPr sz="3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457199" y="6036597"/>
            <a:ext cx="4760786" cy="11472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1868070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6" cy="176106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457200" y="2880785"/>
            <a:ext cx="2316082" cy="51743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2901903" y="2880787"/>
            <a:ext cx="2316083" cy="517436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3017409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5" cy="1761067"/>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199" y="2881311"/>
            <a:ext cx="2318004"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457199" y="3649662"/>
            <a:ext cx="2318004" cy="440548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2899980" y="2881311"/>
            <a:ext cx="2318004"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2899980" y="3649662"/>
            <a:ext cx="2318004" cy="440548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408372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199" y="812800"/>
            <a:ext cx="4760786" cy="1761067"/>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2367717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767941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199" y="1998139"/>
            <a:ext cx="2092637" cy="1704621"/>
          </a:xfrm>
        </p:spPr>
        <p:txBody>
          <a:bodyPr anchor="b">
            <a:normAutofit/>
          </a:bodyPr>
          <a:lstStyle>
            <a:lvl1pPr>
              <a:defRPr sz="1500"/>
            </a:lvl1pPr>
          </a:lstStyle>
          <a:p>
            <a:r>
              <a:rPr lang="ru-RU" smtClean="0"/>
              <a:t>Образец заголовка</a:t>
            </a:r>
            <a:endParaRPr lang="en-US" dirty="0"/>
          </a:p>
        </p:txBody>
      </p:sp>
      <p:sp>
        <p:nvSpPr>
          <p:cNvPr id="3" name="Content Placeholder 2"/>
          <p:cNvSpPr>
            <a:spLocks noGrp="1"/>
          </p:cNvSpPr>
          <p:nvPr>
            <p:ph idx="1"/>
          </p:nvPr>
        </p:nvSpPr>
        <p:spPr>
          <a:xfrm>
            <a:off x="2678456" y="686567"/>
            <a:ext cx="2539528" cy="736858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199" y="3702759"/>
            <a:ext cx="2092637" cy="3445932"/>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ru-RU" smtClean="0"/>
              <a:t>Образец текста</a:t>
            </a:r>
          </a:p>
        </p:txBody>
      </p:sp>
      <p:sp>
        <p:nvSpPr>
          <p:cNvPr id="5" name="Date Placeholder 4"/>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207499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199" y="6400800"/>
            <a:ext cx="4760786" cy="755651"/>
          </a:xfrm>
        </p:spPr>
        <p:txBody>
          <a:bodyPr anchor="b">
            <a:normAutofit/>
          </a:bodyPr>
          <a:lstStyle>
            <a:lvl1pPr algn="l">
              <a:defRPr sz="18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57199" y="812800"/>
            <a:ext cx="4760786" cy="5127624"/>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ru-RU" smtClean="0"/>
              <a:t>Вставка рисунка</a:t>
            </a:r>
            <a:endParaRPr lang="en-US" dirty="0"/>
          </a:p>
        </p:txBody>
      </p:sp>
      <p:sp>
        <p:nvSpPr>
          <p:cNvPr id="4" name="Text Placeholder 3"/>
          <p:cNvSpPr>
            <a:spLocks noGrp="1"/>
          </p:cNvSpPr>
          <p:nvPr>
            <p:ph type="body" sz="half" idx="2"/>
          </p:nvPr>
        </p:nvSpPr>
        <p:spPr>
          <a:xfrm>
            <a:off x="457199" y="7156451"/>
            <a:ext cx="4760786" cy="898699"/>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fld id="{B4A288C8-9B4E-43B3-B852-E0E9024BCCC2}" type="datetimeFigureOut">
              <a:rPr lang="ru-RU" smtClean="0"/>
              <a:pPr/>
              <a:t>01.10.2023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149136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1290"/>
            <a:ext cx="6878488" cy="916658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12800"/>
            <a:ext cx="4760785" cy="1761067"/>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199" y="2880787"/>
            <a:ext cx="4760786" cy="517436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053944" y="8055152"/>
            <a:ext cx="513099"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B4A288C8-9B4E-43B3-B852-E0E9024BCCC2}" type="datetimeFigureOut">
              <a:rPr lang="ru-RU" smtClean="0"/>
              <a:pPr/>
              <a:t>01.10.2023</a:t>
            </a:fld>
            <a:endParaRPr lang="ru-RU"/>
          </a:p>
        </p:txBody>
      </p:sp>
      <p:sp>
        <p:nvSpPr>
          <p:cNvPr id="5" name="Footer Placeholder 4"/>
          <p:cNvSpPr>
            <a:spLocks noGrp="1"/>
          </p:cNvSpPr>
          <p:nvPr>
            <p:ph type="ftr" sz="quarter" idx="3"/>
          </p:nvPr>
        </p:nvSpPr>
        <p:spPr>
          <a:xfrm>
            <a:off x="457200" y="8055152"/>
            <a:ext cx="3467230" cy="48683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833507" y="8055152"/>
            <a:ext cx="384479" cy="486833"/>
          </a:xfrm>
          <a:prstGeom prst="rect">
            <a:avLst/>
          </a:prstGeom>
        </p:spPr>
        <p:txBody>
          <a:bodyPr vert="horz" lIns="91440" tIns="45720" rIns="91440" bIns="45720" rtlCol="0" anchor="ctr"/>
          <a:lstStyle>
            <a:lvl1pPr algn="r">
              <a:defRPr sz="675">
                <a:solidFill>
                  <a:schemeClr val="accent1"/>
                </a:solidFill>
              </a:defRPr>
            </a:lvl1pPr>
          </a:lstStyle>
          <a:p>
            <a:fld id="{D83E88F4-7A7D-4F70-BC9B-6D97E31D2DB6}" type="slidenum">
              <a:rPr lang="ru-RU" smtClean="0"/>
              <a:pPr/>
              <a:t>‹#›</a:t>
            </a:fld>
            <a:endParaRPr lang="ru-RU"/>
          </a:p>
        </p:txBody>
      </p:sp>
    </p:spTree>
    <p:extLst>
      <p:ext uri="{BB962C8B-B14F-4D97-AF65-F5344CB8AC3E}">
        <p14:creationId xmlns:p14="http://schemas.microsoft.com/office/powerpoint/2010/main" xmlns="" val="34018082"/>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 Id="rId5" Type="http://schemas.openxmlformats.org/officeDocument/2006/relationships/image" Target="../media/image12.jpe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8.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1" y="251520"/>
            <a:ext cx="4483967" cy="360040"/>
          </a:xfrm>
        </p:spPr>
        <p:txBody>
          <a:bodyPr>
            <a:normAutofit fontScale="90000"/>
          </a:bodyPr>
          <a:lstStyle/>
          <a:p>
            <a:r>
              <a:rPr lang="ru-RU" dirty="0" smtClean="0">
                <a:solidFill>
                  <a:schemeClr val="tx1"/>
                </a:solidFill>
              </a:rPr>
              <a:t>Актуально</a:t>
            </a:r>
            <a:endParaRPr lang="ru-RU" dirty="0">
              <a:solidFill>
                <a:schemeClr val="tx1"/>
              </a:solidFill>
            </a:endParaRPr>
          </a:p>
        </p:txBody>
      </p:sp>
      <p:sp>
        <p:nvSpPr>
          <p:cNvPr id="2" name="Объект 1"/>
          <p:cNvSpPr>
            <a:spLocks noGrp="1"/>
          </p:cNvSpPr>
          <p:nvPr>
            <p:ph idx="1"/>
          </p:nvPr>
        </p:nvSpPr>
        <p:spPr>
          <a:xfrm>
            <a:off x="457199" y="812800"/>
            <a:ext cx="4760786" cy="7431608"/>
          </a:xfrm>
        </p:spPr>
        <p:txBody>
          <a:bodyPr>
            <a:normAutofit/>
          </a:bodyPr>
          <a:lstStyle/>
          <a:p>
            <a:r>
              <a:rPr lang="ru-RU" sz="2000" dirty="0" smtClean="0">
                <a:latin typeface="Times New Roman" panose="02020603050405020304" pitchFamily="18" charset="0"/>
                <a:cs typeface="Times New Roman" panose="02020603050405020304" pitchFamily="18" charset="0"/>
              </a:rPr>
              <a:t>Актуальность проблемы аборта обусловлена все возрастающими цифрами произведённых абортов. По официальным данным, в Беларуси на тысячу женщин фертильного возраста приходится 13,2 аборта. Вопрос об аборте – это часть вопроса о репродуктивном здоровье, репродуктивном выборе и репродуктивных правах человека. Уже самая первая клетка зигота – является неповторимой личностью и содержит всю информацию о человеке. Очевидно, что аборт на любом сроке беременности является намеренным прекращением жизни человека. На всём протяжении внутриутробного развития новый человеческий организм не может считаться частью тела матери. Ведь через несколько дней после зачатия у ребёнка формируется дыхательная, нервная и пищеварительная системы, внутренние органы.  </a:t>
            </a:r>
          </a:p>
          <a:p>
            <a:endParaRPr lang="ru-RU"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27200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Заголовок 14"/>
          <p:cNvSpPr>
            <a:spLocks noGrp="1"/>
          </p:cNvSpPr>
          <p:nvPr>
            <p:ph type="title"/>
          </p:nvPr>
        </p:nvSpPr>
        <p:spPr>
          <a:xfrm>
            <a:off x="307189" y="539552"/>
            <a:ext cx="4760785" cy="1039217"/>
          </a:xfrm>
        </p:spPr>
        <p:txBody>
          <a:bodyPr>
            <a:normAutofit/>
          </a:bodyPr>
          <a:lstStyle/>
          <a:p>
            <a:r>
              <a:rPr lang="ru-RU" sz="4000" dirty="0" smtClean="0">
                <a:solidFill>
                  <a:schemeClr val="tx1"/>
                </a:solidFill>
                <a:latin typeface="Times New Roman" panose="02020603050405020304" pitchFamily="18" charset="0"/>
                <a:cs typeface="Times New Roman" panose="02020603050405020304" pitchFamily="18" charset="0"/>
              </a:rPr>
              <a:t>Что выберешь ты?!</a:t>
            </a:r>
            <a:endParaRPr lang="ru-RU" sz="4000" dirty="0">
              <a:solidFill>
                <a:schemeClr val="tx1"/>
              </a:solidFill>
              <a:latin typeface="Times New Roman" panose="02020603050405020304" pitchFamily="18" charset="0"/>
              <a:cs typeface="Times New Roman" panose="02020603050405020304" pitchFamily="18" charset="0"/>
            </a:endParaRPr>
          </a:p>
        </p:txBody>
      </p:sp>
      <p:sp>
        <p:nvSpPr>
          <p:cNvPr id="16" name="Текст 15"/>
          <p:cNvSpPr>
            <a:spLocks noGrp="1"/>
          </p:cNvSpPr>
          <p:nvPr>
            <p:ph type="body" idx="1"/>
          </p:nvPr>
        </p:nvSpPr>
        <p:spPr>
          <a:xfrm>
            <a:off x="457198" y="1403649"/>
            <a:ext cx="3403849" cy="827429"/>
          </a:xfrm>
        </p:spPr>
        <p:txBody>
          <a:bodyPr/>
          <a:lstStyle/>
          <a:p>
            <a:r>
              <a:rPr lang="ru-RU" sz="2800" dirty="0" smtClean="0">
                <a:solidFill>
                  <a:schemeClr val="accent5">
                    <a:lumMod val="60000"/>
                    <a:lumOff val="40000"/>
                  </a:schemeClr>
                </a:solidFill>
              </a:rPr>
              <a:t>Не убивай </a:t>
            </a:r>
            <a:r>
              <a:rPr lang="ru-RU" sz="2800" dirty="0" smtClean="0"/>
              <a:t>новую жизнь!</a:t>
            </a:r>
            <a:endParaRPr lang="ru-RU" sz="2800" dirty="0"/>
          </a:p>
        </p:txBody>
      </p:sp>
      <p:pic>
        <p:nvPicPr>
          <p:cNvPr id="12" name="Объект 11"/>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1709951" y="3922245"/>
            <a:ext cx="1728192" cy="1369835"/>
          </a:xfrm>
        </p:spPr>
      </p:pic>
      <p:sp>
        <p:nvSpPr>
          <p:cNvPr id="17" name="Текст 16"/>
          <p:cNvSpPr>
            <a:spLocks noGrp="1"/>
          </p:cNvSpPr>
          <p:nvPr>
            <p:ph type="body" sz="quarter" idx="3"/>
          </p:nvPr>
        </p:nvSpPr>
        <p:spPr>
          <a:xfrm>
            <a:off x="2348880" y="2835253"/>
            <a:ext cx="2869104" cy="814408"/>
          </a:xfrm>
        </p:spPr>
        <p:txBody>
          <a:bodyPr>
            <a:noAutofit/>
          </a:bodyPr>
          <a:lstStyle/>
          <a:p>
            <a:r>
              <a:rPr lang="ru-RU" sz="3600" dirty="0" smtClean="0">
                <a:solidFill>
                  <a:schemeClr val="accent5">
                    <a:lumMod val="60000"/>
                    <a:lumOff val="40000"/>
                  </a:schemeClr>
                </a:solidFill>
              </a:rPr>
              <a:t>Семья</a:t>
            </a:r>
            <a:r>
              <a:rPr lang="ru-RU" sz="3600" dirty="0" smtClean="0"/>
              <a:t>- истинное богатство!</a:t>
            </a:r>
            <a:endParaRPr lang="ru-RU" sz="3600" dirty="0"/>
          </a:p>
        </p:txBody>
      </p:sp>
      <p:pic>
        <p:nvPicPr>
          <p:cNvPr id="8" name="Объект 7"/>
          <p:cNvPicPr>
            <a:picLocks noGrp="1" noChangeAspect="1"/>
          </p:cNvPicPr>
          <p:nvPr>
            <p:ph sz="quarter" idx="4"/>
          </p:nvPr>
        </p:nvPicPr>
        <p:blipFill>
          <a:blip r:embed="rId3" cstate="print">
            <a:extLst>
              <a:ext uri="{28A0092B-C50C-407E-A947-70E740481C1C}">
                <a14:useLocalDpi xmlns:a14="http://schemas.microsoft.com/office/drawing/2010/main" xmlns="" val="0"/>
              </a:ext>
            </a:extLst>
          </a:blip>
          <a:stretch>
            <a:fillRect/>
          </a:stretch>
        </p:blipFill>
        <p:spPr>
          <a:xfrm>
            <a:off x="3438143" y="4952202"/>
            <a:ext cx="2318147" cy="2318147"/>
          </a:xfrm>
        </p:spPr>
      </p:pic>
      <p:pic>
        <p:nvPicPr>
          <p:cNvPr id="13" name="Рисунок 1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52736" y="6587413"/>
            <a:ext cx="2088232" cy="1873020"/>
          </a:xfrm>
          <a:prstGeom prst="rect">
            <a:avLst/>
          </a:prstGeom>
        </p:spPr>
      </p:pic>
      <p:pic>
        <p:nvPicPr>
          <p:cNvPr id="14" name="Рисунок 13"/>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335789" y="4952203"/>
            <a:ext cx="2439413" cy="2031044"/>
          </a:xfrm>
          <a:prstGeom prst="rect">
            <a:avLst/>
          </a:prstGeom>
        </p:spPr>
      </p:pic>
    </p:spTree>
    <p:extLst>
      <p:ext uri="{BB962C8B-B14F-4D97-AF65-F5344CB8AC3E}">
        <p14:creationId xmlns:p14="http://schemas.microsoft.com/office/powerpoint/2010/main" xmlns="" val="1328056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6672" y="2771800"/>
            <a:ext cx="4968552" cy="2664296"/>
          </a:xfrm>
        </p:spPr>
        <p:txBody>
          <a:bodyPr>
            <a:normAutofit/>
          </a:bodyPr>
          <a:lstStyle/>
          <a:p>
            <a:r>
              <a:rPr lang="ru-RU" sz="2800" dirty="0">
                <a:solidFill>
                  <a:schemeClr val="tx1"/>
                </a:solidFill>
                <a:latin typeface="Times New Roman" panose="02020603050405020304" pitchFamily="18" charset="0"/>
                <a:cs typeface="Times New Roman" panose="02020603050405020304" pitchFamily="18" charset="0"/>
              </a:rPr>
              <a:t>Аборт - всегда </a:t>
            </a:r>
            <a:r>
              <a:rPr lang="ru-RU" sz="2800" b="1" dirty="0">
                <a:solidFill>
                  <a:schemeClr val="tx1"/>
                </a:solidFill>
                <a:latin typeface="Times New Roman" panose="02020603050405020304" pitchFamily="18" charset="0"/>
                <a:cs typeface="Times New Roman" panose="02020603050405020304" pitchFamily="18" charset="0"/>
              </a:rPr>
              <a:t>ложный шаг</a:t>
            </a:r>
            <a:r>
              <a:rPr lang="ru-RU" sz="2800" dirty="0">
                <a:solidFill>
                  <a:schemeClr val="tx1"/>
                </a:solidFill>
                <a:latin typeface="Times New Roman" panose="02020603050405020304" pitchFamily="18" charset="0"/>
                <a:cs typeface="Times New Roman" panose="02020603050405020304" pitchFamily="18" charset="0"/>
              </a:rPr>
              <a:t>. Не омрачайте свою совесть, не берите на свою душу такого греха! Не считайте себя вправе </a:t>
            </a:r>
            <a:r>
              <a:rPr lang="ru-RU" sz="2800" b="1" dirty="0">
                <a:solidFill>
                  <a:schemeClr val="tx1"/>
                </a:solidFill>
                <a:latin typeface="Times New Roman" panose="02020603050405020304" pitchFamily="18" charset="0"/>
                <a:cs typeface="Times New Roman" panose="02020603050405020304" pitchFamily="18" charset="0"/>
              </a:rPr>
              <a:t>распоряжаться чужой жизнью</a:t>
            </a:r>
            <a:r>
              <a:rPr lang="ru-RU" sz="2800" dirty="0">
                <a:solidFill>
                  <a:schemeClr val="tx1"/>
                </a:solidFill>
                <a:latin typeface="Times New Roman" panose="02020603050405020304" pitchFamily="18" charset="0"/>
                <a:cs typeface="Times New Roman" panose="02020603050405020304" pitchFamily="18" charset="0"/>
              </a:rPr>
              <a:t>!</a:t>
            </a:r>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0658" y="539552"/>
            <a:ext cx="1782198" cy="1764196"/>
          </a:xfrm>
        </p:spPr>
      </p:pic>
      <p:sp>
        <p:nvSpPr>
          <p:cNvPr id="4" name="Текст 3"/>
          <p:cNvSpPr>
            <a:spLocks noGrp="1"/>
          </p:cNvSpPr>
          <p:nvPr>
            <p:ph type="body" sz="half" idx="2"/>
          </p:nvPr>
        </p:nvSpPr>
        <p:spPr>
          <a:xfrm flipV="1">
            <a:off x="3775935" y="6591076"/>
            <a:ext cx="1057222" cy="34289"/>
          </a:xfrm>
        </p:spPr>
        <p:txBody>
          <a:bodyPr>
            <a:normAutofit fontScale="25000" lnSpcReduction="20000"/>
          </a:bodyPr>
          <a:lstStyle/>
          <a:p>
            <a:endParaRPr lang="ru-RU" dirty="0"/>
          </a:p>
        </p:txBody>
      </p:sp>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76672" y="5904148"/>
            <a:ext cx="2747055" cy="2301404"/>
          </a:xfrm>
          <a:prstGeom prst="rect">
            <a:avLst/>
          </a:prstGeom>
        </p:spPr>
      </p:pic>
      <p:pic>
        <p:nvPicPr>
          <p:cNvPr id="7" name="Рисунок 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501008" y="5436096"/>
            <a:ext cx="2448272" cy="1800200"/>
          </a:xfrm>
          <a:prstGeom prst="rect">
            <a:avLst/>
          </a:prstGeom>
        </p:spPr>
      </p:pic>
    </p:spTree>
    <p:extLst>
      <p:ext uri="{BB962C8B-B14F-4D97-AF65-F5344CB8AC3E}">
        <p14:creationId xmlns:p14="http://schemas.microsoft.com/office/powerpoint/2010/main" xmlns="" val="75269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pPr marL="0" indent="0"/>
            <a:r>
              <a:rPr lang="ru-RU" sz="5400" b="1" dirty="0">
                <a:solidFill>
                  <a:srgbClr val="FF0000"/>
                </a:solidFill>
                <a:latin typeface="Times New Roman" panose="02020603050405020304" pitchFamily="18" charset="0"/>
                <a:cs typeface="Times New Roman" panose="02020603050405020304" pitchFamily="18" charset="0"/>
              </a:rPr>
              <a:t>Всё в ваших </a:t>
            </a:r>
            <a:br>
              <a:rPr lang="ru-RU" sz="5400" b="1" dirty="0">
                <a:solidFill>
                  <a:srgbClr val="FF0000"/>
                </a:solidFill>
                <a:latin typeface="Times New Roman" panose="02020603050405020304" pitchFamily="18" charset="0"/>
                <a:cs typeface="Times New Roman" panose="02020603050405020304" pitchFamily="18" charset="0"/>
              </a:rPr>
            </a:br>
            <a:r>
              <a:rPr lang="ru-RU" sz="5400" b="1" dirty="0">
                <a:solidFill>
                  <a:srgbClr val="FF0000"/>
                </a:solidFill>
                <a:latin typeface="Times New Roman" panose="02020603050405020304" pitchFamily="18" charset="0"/>
                <a:cs typeface="Times New Roman" panose="02020603050405020304" pitchFamily="18" charset="0"/>
              </a:rPr>
              <a:t>руках!!!</a:t>
            </a:r>
            <a:br>
              <a:rPr lang="ru-RU" sz="5400" b="1" dirty="0">
                <a:solidFill>
                  <a:srgbClr val="FF0000"/>
                </a:solidFill>
                <a:latin typeface="Times New Roman" panose="02020603050405020304" pitchFamily="18" charset="0"/>
                <a:cs typeface="Times New Roman" panose="02020603050405020304" pitchFamily="18" charset="0"/>
              </a:rPr>
            </a:br>
            <a:r>
              <a:rPr lang="ru-RU" sz="5400" dirty="0">
                <a:solidFill>
                  <a:srgbClr val="FF0000"/>
                </a:solidFill>
                <a:latin typeface="Times New Roman" panose="02020603050405020304" pitchFamily="18" charset="0"/>
                <a:cs typeface="Times New Roman" panose="02020603050405020304" pitchFamily="18" charset="0"/>
              </a:rPr>
              <a:t/>
            </a:r>
            <a:br>
              <a:rPr lang="ru-RU" sz="5400" dirty="0">
                <a:solidFill>
                  <a:srgbClr val="FF0000"/>
                </a:solidFill>
                <a:latin typeface="Times New Roman" panose="02020603050405020304" pitchFamily="18" charset="0"/>
                <a:cs typeface="Times New Roman" panose="02020603050405020304" pitchFamily="18" charset="0"/>
              </a:rPr>
            </a:br>
            <a:endParaRPr lang="ru-RU" sz="5400" dirty="0">
              <a:solidFill>
                <a:srgbClr val="FF0000"/>
              </a:solidFill>
              <a:latin typeface="Times New Roman" panose="02020603050405020304" pitchFamily="18" charset="0"/>
              <a:cs typeface="Times New Roman" panose="02020603050405020304" pitchFamily="18" charset="0"/>
            </a:endParaRPr>
          </a:p>
        </p:txBody>
      </p:sp>
      <p:sp>
        <p:nvSpPr>
          <p:cNvPr id="2" name="Объект 1"/>
          <p:cNvSpPr>
            <a:spLocks noGrp="1"/>
          </p:cNvSpPr>
          <p:nvPr>
            <p:ph idx="1"/>
          </p:nvPr>
        </p:nvSpPr>
        <p:spPr>
          <a:xfrm>
            <a:off x="134635" y="3491881"/>
            <a:ext cx="6642738" cy="3564395"/>
          </a:xfrm>
        </p:spPr>
        <p:txBody>
          <a:bodyPr/>
          <a:lstStyle/>
          <a:p>
            <a:pPr marL="0" indent="0" algn="ctr">
              <a:buNone/>
            </a:pPr>
            <a:endParaRPr lang="ru-RU" sz="2700" b="1" dirty="0">
              <a:solidFill>
                <a:schemeClr val="accent5">
                  <a:lumMod val="60000"/>
                  <a:lumOff val="40000"/>
                </a:schemeClr>
              </a:solidFill>
            </a:endParaRPr>
          </a:p>
          <a:p>
            <a:endParaRPr lang="ru-RU" dirty="0"/>
          </a:p>
        </p:txBody>
      </p:sp>
      <p:pic>
        <p:nvPicPr>
          <p:cNvPr id="7" name="Рисунок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42646" y="3603448"/>
            <a:ext cx="2970330" cy="2264696"/>
          </a:xfrm>
          <a:prstGeom prst="rect">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844824" y="5364088"/>
            <a:ext cx="2659478" cy="2228780"/>
          </a:xfrm>
          <a:prstGeom prst="rect">
            <a:avLst/>
          </a:prstGeom>
        </p:spPr>
      </p:pic>
      <p:pic>
        <p:nvPicPr>
          <p:cNvPr id="9" name="Рисунок 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005064" y="4028473"/>
            <a:ext cx="2605472" cy="2415735"/>
          </a:xfrm>
          <a:prstGeom prst="rect">
            <a:avLst/>
          </a:prstGeom>
        </p:spPr>
      </p:pic>
    </p:spTree>
    <p:extLst>
      <p:ext uri="{BB962C8B-B14F-4D97-AF65-F5344CB8AC3E}">
        <p14:creationId xmlns:p14="http://schemas.microsoft.com/office/powerpoint/2010/main" xmlns="" val="2681852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12800"/>
            <a:ext cx="4760786" cy="3183136"/>
          </a:xfrm>
        </p:spPr>
        <p:txBody>
          <a:bodyPr>
            <a:normAutofit/>
          </a:bodyPr>
          <a:lstStyle/>
          <a:p>
            <a:r>
              <a:rPr lang="ru-RU" sz="4000" b="1" i="1" dirty="0">
                <a:solidFill>
                  <a:schemeClr val="tx1"/>
                </a:solidFill>
                <a:latin typeface="Times New Roman" panose="02020603050405020304" pitchFamily="18" charset="0"/>
                <a:cs typeface="Times New Roman" panose="02020603050405020304" pitchFamily="18" charset="0"/>
              </a:rPr>
              <a:t>«Казнить нельзя помиловать» </a:t>
            </a:r>
            <a:r>
              <a:rPr lang="ru-RU" sz="4000" dirty="0">
                <a:solidFill>
                  <a:schemeClr val="tx1"/>
                </a:solidFill>
                <a:latin typeface="Times New Roman" panose="02020603050405020304" pitchFamily="18" charset="0"/>
                <a:cs typeface="Times New Roman" panose="02020603050405020304" pitchFamily="18" charset="0"/>
              </a:rPr>
              <a:t>– в деле аборта запятую каждый ставит сам</a:t>
            </a:r>
            <a:r>
              <a:rPr lang="ru-RU" sz="4000" dirty="0">
                <a:latin typeface="Times New Roman" panose="02020603050405020304" pitchFamily="18" charset="0"/>
                <a:cs typeface="Times New Roman" panose="02020603050405020304" pitchFamily="18" charset="0"/>
              </a:rPr>
              <a:t>.</a:t>
            </a:r>
          </a:p>
        </p:txBody>
      </p:sp>
      <p:pic>
        <p:nvPicPr>
          <p:cNvPr id="8" name="Объект 7"/>
          <p:cNvPicPr>
            <a:picLocks noGrp="1" noChangeAspect="1"/>
          </p:cNvPicPr>
          <p:nvPr>
            <p:ph sz="half" idx="1"/>
          </p:nvPr>
        </p:nvPicPr>
        <p:blipFill>
          <a:blip r:embed="rId2" cstate="print">
            <a:extLst>
              <a:ext uri="{28A0092B-C50C-407E-A947-70E740481C1C}">
                <a14:useLocalDpi xmlns:a14="http://schemas.microsoft.com/office/drawing/2010/main" xmlns="" val="0"/>
              </a:ext>
            </a:extLst>
          </a:blip>
          <a:stretch>
            <a:fillRect/>
          </a:stretch>
        </p:blipFill>
        <p:spPr>
          <a:xfrm>
            <a:off x="457200" y="5778267"/>
            <a:ext cx="2971800" cy="2538148"/>
          </a:xfrm>
        </p:spPr>
      </p:pic>
      <p:pic>
        <p:nvPicPr>
          <p:cNvPr id="6" name="Объект 5"/>
          <p:cNvPicPr>
            <a:picLocks noGrp="1" noChangeAspect="1"/>
          </p:cNvPicPr>
          <p:nvPr>
            <p:ph sz="half" idx="2"/>
          </p:nvPr>
        </p:nvPicPr>
        <p:blipFill>
          <a:blip r:embed="rId3" cstate="print">
            <a:extLst>
              <a:ext uri="{28A0092B-C50C-407E-A947-70E740481C1C}">
                <a14:useLocalDpi xmlns:a14="http://schemas.microsoft.com/office/drawing/2010/main" xmlns="" val="0"/>
              </a:ext>
            </a:extLst>
          </a:blip>
          <a:stretch>
            <a:fillRect/>
          </a:stretch>
        </p:blipFill>
        <p:spPr>
          <a:xfrm>
            <a:off x="2204864" y="3491881"/>
            <a:ext cx="2880320" cy="1800200"/>
          </a:xfrm>
        </p:spPr>
      </p:pic>
    </p:spTree>
    <p:extLst>
      <p:ext uri="{BB962C8B-B14F-4D97-AF65-F5344CB8AC3E}">
        <p14:creationId xmlns:p14="http://schemas.microsoft.com/office/powerpoint/2010/main" xmlns="" val="3377417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42646" y="1619672"/>
            <a:ext cx="5706634" cy="5274586"/>
          </a:xfrm>
          <a:prstGeom prst="rect">
            <a:avLst/>
          </a:prstGeom>
        </p:spPr>
      </p:pic>
    </p:spTree>
    <p:extLst>
      <p:ext uri="{BB962C8B-B14F-4D97-AF65-F5344CB8AC3E}">
        <p14:creationId xmlns:p14="http://schemas.microsoft.com/office/powerpoint/2010/main" xmlns="" val="4121859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539552"/>
            <a:ext cx="4760785" cy="1656185"/>
          </a:xfrm>
        </p:spPr>
        <p:txBody>
          <a:bodyPr>
            <a:normAutofit/>
          </a:bodyPr>
          <a:lstStyle/>
          <a:p>
            <a:r>
              <a:rPr lang="ru-RU" sz="3600" dirty="0" smtClean="0">
                <a:solidFill>
                  <a:schemeClr val="tx1"/>
                </a:solidFill>
                <a:latin typeface="Times New Roman" panose="02020603050405020304" pitchFamily="18" charset="0"/>
                <a:cs typeface="Times New Roman" panose="02020603050405020304" pitchFamily="18" charset="0"/>
              </a:rPr>
              <a:t>Эмбрион – уже человек?!</a:t>
            </a:r>
            <a:endParaRPr lang="ru-RU" sz="3600" dirty="0">
              <a:solidFill>
                <a:schemeClr val="tx1"/>
              </a:solidFill>
              <a:latin typeface="Times New Roman" panose="02020603050405020304" pitchFamily="18" charset="0"/>
              <a:cs typeface="Times New Roman" panose="02020603050405020304" pitchFamily="18" charset="0"/>
            </a:endParaRPr>
          </a:p>
        </p:txBody>
      </p:sp>
      <p:sp>
        <p:nvSpPr>
          <p:cNvPr id="2" name="Объект 1"/>
          <p:cNvSpPr>
            <a:spLocks noGrp="1"/>
          </p:cNvSpPr>
          <p:nvPr>
            <p:ph idx="1"/>
          </p:nvPr>
        </p:nvSpPr>
        <p:spPr>
          <a:xfrm>
            <a:off x="457199" y="1835696"/>
            <a:ext cx="4760786" cy="6219455"/>
          </a:xfrm>
        </p:spPr>
        <p:txBody>
          <a:bodyPr>
            <a:noAutofit/>
          </a:bodyPr>
          <a:lstStyle/>
          <a:p>
            <a:r>
              <a:rPr lang="ru-RU" sz="2400" b="1" dirty="0">
                <a:latin typeface="Times New Roman" panose="02020603050405020304" pitchFamily="18" charset="0"/>
                <a:cs typeface="Times New Roman" panose="02020603050405020304" pitchFamily="18" charset="0"/>
              </a:rPr>
              <a:t>Ж</a:t>
            </a:r>
            <a:r>
              <a:rPr lang="ru-RU" sz="2400" b="1" dirty="0" smtClean="0">
                <a:latin typeface="Times New Roman" panose="02020603050405020304" pitchFamily="18" charset="0"/>
                <a:cs typeface="Times New Roman" panose="02020603050405020304" pitchFamily="18" charset="0"/>
              </a:rPr>
              <a:t>изнь </a:t>
            </a:r>
            <a:r>
              <a:rPr lang="ru-RU" sz="2400" b="1" dirty="0">
                <a:latin typeface="Times New Roman" panose="02020603050405020304" pitchFamily="18" charset="0"/>
                <a:cs typeface="Times New Roman" panose="02020603050405020304" pitchFamily="18" charset="0"/>
              </a:rPr>
              <a:t>человека </a:t>
            </a:r>
            <a:r>
              <a:rPr lang="ru-RU" sz="2400" dirty="0">
                <a:latin typeface="Times New Roman" panose="02020603050405020304" pitchFamily="18" charset="0"/>
                <a:cs typeface="Times New Roman" panose="02020603050405020304" pitchFamily="18" charset="0"/>
              </a:rPr>
              <a:t>как биологического индивидуума начинается в момент </a:t>
            </a:r>
            <a:r>
              <a:rPr lang="ru-RU" sz="2400" b="1" dirty="0">
                <a:latin typeface="Times New Roman" panose="02020603050405020304" pitchFamily="18" charset="0"/>
                <a:cs typeface="Times New Roman" panose="02020603050405020304" pitchFamily="18" charset="0"/>
              </a:rPr>
              <a:t>слияния</a:t>
            </a:r>
            <a:r>
              <a:rPr lang="ru-RU" sz="2400" dirty="0">
                <a:latin typeface="Times New Roman" panose="02020603050405020304" pitchFamily="18" charset="0"/>
                <a:cs typeface="Times New Roman" panose="02020603050405020304" pitchFamily="18" charset="0"/>
              </a:rPr>
              <a:t> ядер </a:t>
            </a:r>
            <a:r>
              <a:rPr lang="ru-RU" sz="2400" b="1" dirty="0">
                <a:latin typeface="Times New Roman" panose="02020603050405020304" pitchFamily="18" charset="0"/>
                <a:cs typeface="Times New Roman" panose="02020603050405020304" pitchFamily="18" charset="0"/>
              </a:rPr>
              <a:t>мужской и женской половых клеток</a:t>
            </a:r>
            <a:r>
              <a:rPr lang="ru-RU" sz="2400" dirty="0" smtClean="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Н</a:t>
            </a:r>
            <a:r>
              <a:rPr lang="ru-RU" sz="2400" dirty="0" smtClean="0">
                <a:latin typeface="Times New Roman" panose="02020603050405020304" pitchFamily="18" charset="0"/>
                <a:cs typeface="Times New Roman" panose="02020603050405020304" pitchFamily="18" charset="0"/>
              </a:rPr>
              <a:t>а </a:t>
            </a:r>
            <a:r>
              <a:rPr lang="ru-RU" sz="2400" dirty="0">
                <a:latin typeface="Times New Roman" panose="02020603050405020304" pitchFamily="18" charset="0"/>
                <a:cs typeface="Times New Roman" panose="02020603050405020304" pitchFamily="18" charset="0"/>
              </a:rPr>
              <a:t>всем протяжении внутриутробного развития этот </a:t>
            </a:r>
            <a:r>
              <a:rPr lang="ru-RU" sz="2400" i="1" dirty="0">
                <a:latin typeface="Times New Roman" panose="02020603050405020304" pitchFamily="18" charset="0"/>
                <a:cs typeface="Times New Roman" panose="02020603050405020304" pitchFamily="18" charset="0"/>
              </a:rPr>
              <a:t>новый человеческий организм</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нельзя</a:t>
            </a:r>
            <a:r>
              <a:rPr lang="ru-RU" sz="2400" dirty="0">
                <a:latin typeface="Times New Roman" panose="02020603050405020304" pitchFamily="18" charset="0"/>
                <a:cs typeface="Times New Roman" panose="02020603050405020304" pitchFamily="18" charset="0"/>
              </a:rPr>
              <a:t> уподобить органу или части органа </a:t>
            </a:r>
            <a:r>
              <a:rPr lang="ru-RU" sz="2400" i="1" dirty="0">
                <a:latin typeface="Times New Roman" panose="02020603050405020304" pitchFamily="18" charset="0"/>
                <a:cs typeface="Times New Roman" panose="02020603050405020304" pitchFamily="18" charset="0"/>
              </a:rPr>
              <a:t>материнского </a:t>
            </a:r>
            <a:r>
              <a:rPr lang="ru-RU" sz="2400" i="1" dirty="0" smtClean="0">
                <a:latin typeface="Times New Roman" panose="02020603050405020304" pitchFamily="18" charset="0"/>
                <a:cs typeface="Times New Roman" panose="02020603050405020304" pitchFamily="18" charset="0"/>
              </a:rPr>
              <a:t>организма</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О</a:t>
            </a:r>
            <a:r>
              <a:rPr lang="ru-RU" sz="2400" dirty="0" smtClean="0">
                <a:latin typeface="Times New Roman" panose="02020603050405020304" pitchFamily="18" charset="0"/>
                <a:cs typeface="Times New Roman" panose="02020603050405020304" pitchFamily="18" charset="0"/>
              </a:rPr>
              <a:t>н </a:t>
            </a:r>
            <a:r>
              <a:rPr lang="ru-RU" sz="2400" dirty="0">
                <a:latin typeface="Times New Roman" panose="02020603050405020304" pitchFamily="18" charset="0"/>
                <a:cs typeface="Times New Roman" panose="02020603050405020304" pitchFamily="18" charset="0"/>
              </a:rPr>
              <a:t>действительно является другим организмом, который получает питательные вещества и воздух, конечно же, от </a:t>
            </a:r>
            <a:r>
              <a:rPr lang="ru-RU" sz="2400" dirty="0" smtClean="0">
                <a:latin typeface="Times New Roman" panose="02020603050405020304" pitchFamily="18" charset="0"/>
                <a:cs typeface="Times New Roman" panose="02020603050405020304" pitchFamily="18" charset="0"/>
              </a:rPr>
              <a:t>мамы.</a:t>
            </a:r>
          </a:p>
          <a:p>
            <a:r>
              <a:rPr lang="ru-RU" sz="2400" i="1" dirty="0">
                <a:latin typeface="Times New Roman" panose="02020603050405020304" pitchFamily="18" charset="0"/>
                <a:cs typeface="Times New Roman" panose="02020603050405020304" pitchFamily="18" charset="0"/>
              </a:rPr>
              <a:t>С момента зачатия </a:t>
            </a:r>
            <a:r>
              <a:rPr lang="ru-RU" sz="2400" dirty="0">
                <a:latin typeface="Times New Roman" panose="02020603050405020304" pitchFamily="18" charset="0"/>
                <a:cs typeface="Times New Roman" panose="02020603050405020304" pitchFamily="18" charset="0"/>
              </a:rPr>
              <a:t>он является уже </a:t>
            </a:r>
            <a:r>
              <a:rPr lang="ru-RU" sz="2400" b="1" dirty="0">
                <a:latin typeface="Times New Roman" panose="02020603050405020304" pitchFamily="18" charset="0"/>
                <a:cs typeface="Times New Roman" panose="02020603050405020304" pitchFamily="18" charset="0"/>
              </a:rPr>
              <a:t>маленьким человеком</a:t>
            </a:r>
            <a:r>
              <a:rPr lang="ru-RU" sz="2400" dirty="0">
                <a:latin typeface="Times New Roman" panose="02020603050405020304" pitchFamily="18" charset="0"/>
                <a:cs typeface="Times New Roman" panose="02020603050405020304" pitchFamily="18" charset="0"/>
              </a:rPr>
              <a:t> с индивидуальным набором ДНК.</a:t>
            </a:r>
          </a:p>
        </p:txBody>
      </p:sp>
    </p:spTree>
    <p:extLst>
      <p:ext uri="{BB962C8B-B14F-4D97-AF65-F5344CB8AC3E}">
        <p14:creationId xmlns:p14="http://schemas.microsoft.com/office/powerpoint/2010/main" xmlns="" val="3816815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12677" y="467544"/>
            <a:ext cx="4788531" cy="1440160"/>
          </a:xfrm>
        </p:spPr>
        <p:txBody>
          <a:bodyPr>
            <a:normAutofit/>
          </a:bodyPr>
          <a:lstStyle/>
          <a:p>
            <a:r>
              <a:rPr lang="ru-RU" sz="3600" dirty="0" smtClean="0">
                <a:solidFill>
                  <a:schemeClr val="tx1"/>
                </a:solidFill>
                <a:latin typeface="Times New Roman" panose="02020603050405020304" pitchFamily="18" charset="0"/>
                <a:cs typeface="Times New Roman" panose="02020603050405020304" pitchFamily="18" charset="0"/>
              </a:rPr>
              <a:t>Кто и зачем это делает?</a:t>
            </a:r>
            <a:endParaRPr lang="ru-RU" sz="3600" dirty="0">
              <a:solidFill>
                <a:schemeClr val="tx1"/>
              </a:solidFill>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512676" y="1331640"/>
            <a:ext cx="4572508" cy="5724636"/>
          </a:xfrm>
        </p:spPr>
        <p:txBody>
          <a:bodyPr>
            <a:normAutofit/>
          </a:bodyPr>
          <a:lstStyle/>
          <a:p>
            <a:r>
              <a:rPr lang="ru-RU" i="1" dirty="0"/>
              <a:t>76% — женщина беспокоится, что ребёнок изменит её жизнь.</a:t>
            </a:r>
            <a:endParaRPr lang="ru-RU" dirty="0"/>
          </a:p>
          <a:p>
            <a:r>
              <a:rPr lang="ru-RU" i="1" dirty="0"/>
              <a:t>68% — не может сейчас содержать ребёнка.</a:t>
            </a:r>
            <a:endParaRPr lang="ru-RU" dirty="0"/>
          </a:p>
          <a:p>
            <a:r>
              <a:rPr lang="ru-RU" i="1" dirty="0"/>
              <a:t>51% — проблемы в отношениях с мужчиной или не хочет стать матерью-одиночкой.</a:t>
            </a:r>
            <a:endParaRPr lang="ru-RU" dirty="0"/>
          </a:p>
          <a:p>
            <a:r>
              <a:rPr lang="ru-RU" i="1" dirty="0"/>
              <a:t>31% — женщина не готова к ответственности.</a:t>
            </a:r>
            <a:endParaRPr lang="ru-RU" dirty="0"/>
          </a:p>
          <a:p>
            <a:r>
              <a:rPr lang="ru-RU" i="1" dirty="0"/>
              <a:t>31% — не хочет, чтобы другие узнали, что она имела сексуальные отношения и беременна.</a:t>
            </a:r>
            <a:endParaRPr lang="ru-RU" dirty="0"/>
          </a:p>
          <a:p>
            <a:r>
              <a:rPr lang="ru-RU" i="1" dirty="0"/>
              <a:t>30% — недостаточно зрела или слишком молода, чтобы иметь ребёнка.</a:t>
            </a:r>
            <a:endParaRPr lang="ru-RU" dirty="0"/>
          </a:p>
          <a:p>
            <a:r>
              <a:rPr lang="ru-RU" i="1" dirty="0"/>
              <a:t>26% — уже имеет столько детей, сколько хочет, или её дети уже взрослые.</a:t>
            </a:r>
            <a:endParaRPr lang="ru-RU" dirty="0"/>
          </a:p>
          <a:p>
            <a:r>
              <a:rPr lang="ru-RU" i="1" dirty="0"/>
              <a:t>23% — муж или партнёр хочет, чтобы она сделала аборт.</a:t>
            </a:r>
            <a:endParaRPr lang="ru-RU" dirty="0"/>
          </a:p>
          <a:p>
            <a:r>
              <a:rPr lang="ru-RU" i="1" dirty="0"/>
              <a:t>13% — у ребёнка могут быть проблемы со здоровьем.</a:t>
            </a:r>
            <a:endParaRPr lang="ru-RU" dirty="0"/>
          </a:p>
          <a:p>
            <a:r>
              <a:rPr lang="ru-RU" i="1" dirty="0"/>
              <a:t>7% — у женщины проблемы со здоровьем.</a:t>
            </a:r>
            <a:endParaRPr lang="ru-RU" dirty="0"/>
          </a:p>
          <a:p>
            <a:r>
              <a:rPr lang="ru-RU" i="1" dirty="0"/>
              <a:t>7% — родители женщины хотят, чтобы она сделала аборт.</a:t>
            </a:r>
            <a:endParaRPr lang="ru-RU" dirty="0"/>
          </a:p>
          <a:p>
            <a:r>
              <a:rPr lang="ru-RU" i="1" dirty="0"/>
              <a:t>1% — женщина подверглась изнасилованию.</a:t>
            </a:r>
            <a:endParaRPr lang="ru-RU" dirty="0"/>
          </a:p>
          <a:p>
            <a:r>
              <a:rPr lang="ru-RU" i="1" dirty="0"/>
              <a:t>6% — по другим </a:t>
            </a:r>
            <a:r>
              <a:rPr lang="ru-RU" i="1" dirty="0" smtClean="0"/>
              <a:t>причинам.    </a:t>
            </a:r>
            <a:endParaRPr lang="ru-RU" dirty="0"/>
          </a:p>
          <a:p>
            <a:endParaRPr lang="ru-RU" dirty="0"/>
          </a:p>
        </p:txBody>
      </p:sp>
      <p:pic>
        <p:nvPicPr>
          <p:cNvPr id="7" name="Рисунок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40768" y="7056276"/>
            <a:ext cx="2592288" cy="1692188"/>
          </a:xfrm>
          <a:prstGeom prst="rect">
            <a:avLst/>
          </a:prstGeom>
        </p:spPr>
      </p:pic>
    </p:spTree>
    <p:extLst>
      <p:ext uri="{BB962C8B-B14F-4D97-AF65-F5344CB8AC3E}">
        <p14:creationId xmlns:p14="http://schemas.microsoft.com/office/powerpoint/2010/main" xmlns="" val="193634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0688" y="6300192"/>
            <a:ext cx="3960440" cy="2304256"/>
          </a:xfrm>
        </p:spPr>
        <p:txBody>
          <a:bodyPr>
            <a:noAutofit/>
          </a:bodyPr>
          <a:lstStyle/>
          <a:p>
            <a:r>
              <a:rPr lang="ru-RU" sz="2800" dirty="0" smtClean="0">
                <a:solidFill>
                  <a:schemeClr val="tx1"/>
                </a:solidFill>
              </a:rPr>
              <a:t>Нет никого красивее беременной женщины! В </a:t>
            </a:r>
            <a:r>
              <a:rPr lang="ru-RU" sz="3200" dirty="0" smtClean="0">
                <a:solidFill>
                  <a:schemeClr val="tx1"/>
                </a:solidFill>
                <a:latin typeface="Times New Roman" panose="02020603050405020304" pitchFamily="18" charset="0"/>
                <a:cs typeface="Times New Roman" panose="02020603050405020304" pitchFamily="18" charset="0"/>
              </a:rPr>
              <a:t>глазах</a:t>
            </a:r>
            <a:r>
              <a:rPr lang="ru-RU" sz="3200" dirty="0" smtClean="0">
                <a:solidFill>
                  <a:schemeClr val="tx1"/>
                </a:solidFill>
              </a:rPr>
              <a:t> </a:t>
            </a:r>
            <a:r>
              <a:rPr lang="ru-RU" sz="2800" dirty="0" smtClean="0">
                <a:solidFill>
                  <a:schemeClr val="tx1"/>
                </a:solidFill>
              </a:rPr>
              <a:t>счастья, в сердце любовь, внутри – маленькая жизнь!</a:t>
            </a:r>
            <a:endParaRPr lang="ru-RU" sz="2800" dirty="0">
              <a:solidFill>
                <a:schemeClr val="tx1"/>
              </a:solidFill>
            </a:endParaRPr>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620688" y="827585"/>
            <a:ext cx="4597425" cy="4392488"/>
          </a:xfrm>
        </p:spPr>
      </p:pic>
      <p:sp>
        <p:nvSpPr>
          <p:cNvPr id="4" name="Текст 3"/>
          <p:cNvSpPr>
            <a:spLocks noGrp="1"/>
          </p:cNvSpPr>
          <p:nvPr>
            <p:ph type="body" sz="half" idx="2"/>
          </p:nvPr>
        </p:nvSpPr>
        <p:spPr>
          <a:xfrm>
            <a:off x="3753037" y="7143750"/>
            <a:ext cx="1026113" cy="126307"/>
          </a:xfrm>
        </p:spPr>
        <p:txBody>
          <a:bodyPr>
            <a:normAutofit fontScale="25000" lnSpcReduction="20000"/>
          </a:bodyPr>
          <a:lstStyle/>
          <a:p>
            <a:r>
              <a:rPr lang="ru-RU" dirty="0"/>
              <a:t>\</a:t>
            </a:r>
          </a:p>
        </p:txBody>
      </p:sp>
    </p:spTree>
    <p:extLst>
      <p:ext uri="{BB962C8B-B14F-4D97-AF65-F5344CB8AC3E}">
        <p14:creationId xmlns:p14="http://schemas.microsoft.com/office/powerpoint/2010/main" xmlns="" val="138391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12677" y="467544"/>
            <a:ext cx="4860539" cy="1368152"/>
          </a:xfrm>
        </p:spPr>
        <p:txBody>
          <a:bodyPr>
            <a:normAutofit/>
          </a:bodyPr>
          <a:lstStyle/>
          <a:p>
            <a:r>
              <a:rPr lang="ru-RU" sz="4000" dirty="0" smtClean="0">
                <a:solidFill>
                  <a:schemeClr val="tx1"/>
                </a:solidFill>
                <a:latin typeface="Times New Roman" panose="02020603050405020304" pitchFamily="18" charset="0"/>
                <a:cs typeface="Times New Roman" panose="02020603050405020304" pitchFamily="18" charset="0"/>
              </a:rPr>
              <a:t>Последствия абортов</a:t>
            </a:r>
            <a:endParaRPr lang="ru-RU" sz="4000" dirty="0">
              <a:solidFill>
                <a:schemeClr val="tx1"/>
              </a:solidFill>
              <a:latin typeface="Times New Roman" panose="02020603050405020304" pitchFamily="18" charset="0"/>
              <a:cs typeface="Times New Roman" panose="02020603050405020304" pitchFamily="18" charset="0"/>
            </a:endParaRPr>
          </a:p>
        </p:txBody>
      </p:sp>
      <p:sp>
        <p:nvSpPr>
          <p:cNvPr id="2" name="Объект 1"/>
          <p:cNvSpPr>
            <a:spLocks noGrp="1"/>
          </p:cNvSpPr>
          <p:nvPr>
            <p:ph idx="1"/>
          </p:nvPr>
        </p:nvSpPr>
        <p:spPr>
          <a:xfrm>
            <a:off x="188641" y="1619672"/>
            <a:ext cx="5184575" cy="6192687"/>
          </a:xfrm>
        </p:spPr>
        <p:txBody>
          <a:bodyPr>
            <a:noAutofit/>
          </a:bodyPr>
          <a:lstStyle/>
          <a:p>
            <a:pPr algn="ctr"/>
            <a:r>
              <a:rPr lang="ru-RU" sz="2000" b="1" dirty="0">
                <a:latin typeface="Times New Roman" panose="02020603050405020304" pitchFamily="18" charset="0"/>
                <a:cs typeface="Times New Roman" panose="02020603050405020304" pitchFamily="18" charset="0"/>
              </a:rPr>
              <a:t>Даже при самых лучших больничных условиях, когда аборт произведен в клинике опытным специалистом, не исключены последствия для здоровья в результате осложнений.</a:t>
            </a:r>
          </a:p>
          <a:p>
            <a:pPr algn="ctr"/>
            <a:r>
              <a:rPr lang="ru-RU" sz="2000" i="1" dirty="0">
                <a:latin typeface="Times New Roman" panose="02020603050405020304" pitchFamily="18" charset="0"/>
                <a:cs typeface="Times New Roman" panose="02020603050405020304" pitchFamily="18" charset="0"/>
              </a:rPr>
              <a:t>Одним из грозных осложнений аборта является </a:t>
            </a:r>
            <a:r>
              <a:rPr lang="ru-RU" sz="2000" i="1" u="sng" dirty="0">
                <a:solidFill>
                  <a:schemeClr val="accent5">
                    <a:lumMod val="75000"/>
                  </a:schemeClr>
                </a:solidFill>
                <a:latin typeface="Times New Roman" panose="02020603050405020304" pitchFamily="18" charset="0"/>
                <a:cs typeface="Times New Roman" panose="02020603050405020304" pitchFamily="18" charset="0"/>
              </a:rPr>
              <a:t>перфорация стенки матки</a:t>
            </a:r>
            <a:r>
              <a:rPr lang="ru-RU" sz="2000" i="1" dirty="0">
                <a:latin typeface="Times New Roman" panose="02020603050405020304" pitchFamily="18" charset="0"/>
                <a:cs typeface="Times New Roman" panose="02020603050405020304" pitchFamily="18" charset="0"/>
              </a:rPr>
              <a:t>, приводящая женщину на операционный стол, и </a:t>
            </a:r>
            <a:r>
              <a:rPr lang="ru-RU" sz="2000" i="1" u="sng" dirty="0">
                <a:solidFill>
                  <a:schemeClr val="accent5">
                    <a:lumMod val="75000"/>
                  </a:schemeClr>
                </a:solidFill>
                <a:latin typeface="Times New Roman" panose="02020603050405020304" pitchFamily="18" charset="0"/>
                <a:cs typeface="Times New Roman" panose="02020603050405020304" pitchFamily="18" charset="0"/>
              </a:rPr>
              <a:t>тяжелые кровотечения</a:t>
            </a:r>
            <a:r>
              <a:rPr lang="ru-RU" sz="2000" i="1" dirty="0">
                <a:latin typeface="Times New Roman" panose="02020603050405020304" pitchFamily="18" charset="0"/>
                <a:cs typeface="Times New Roman" panose="02020603050405020304" pitchFamily="18" charset="0"/>
              </a:rPr>
              <a:t>. Кровотечение всегда имеет последствия: от малокровия до тяжелых нарушений свертывания крови, которые могут закончиться смертью пациентки. У 10-12% здоровых женщин аборт является толчком к развитию острых и хронических заболеваний женских половых органов, также часто приводящих к бесплодию. По данным акушерских клиник </a:t>
            </a:r>
            <a:r>
              <a:rPr lang="ru-RU" sz="2000" b="1" i="1" dirty="0">
                <a:solidFill>
                  <a:schemeClr val="accent5"/>
                </a:solidFill>
                <a:latin typeface="Times New Roman" panose="02020603050405020304" pitchFamily="18" charset="0"/>
                <a:cs typeface="Times New Roman" panose="02020603050405020304" pitchFamily="18" charset="0"/>
              </a:rPr>
              <a:t>из 1040 женщин, страдавших трубным вторичным бесплодием, у 594 оно развилось после аборта.</a:t>
            </a:r>
            <a:r>
              <a:rPr lang="ru-RU" sz="2000" b="1" dirty="0">
                <a:solidFill>
                  <a:schemeClr val="accent5"/>
                </a:solidFill>
                <a:latin typeface="Times New Roman" panose="02020603050405020304" pitchFamily="18" charset="0"/>
                <a:cs typeface="Times New Roman" panose="02020603050405020304" pitchFamily="18" charset="0"/>
              </a:rPr>
              <a:t> </a:t>
            </a: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65397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96652" y="467545"/>
            <a:ext cx="2430271" cy="2520280"/>
          </a:xfrm>
        </p:spPr>
      </p:pic>
      <p:sp>
        <p:nvSpPr>
          <p:cNvPr id="6" name="Текст 5"/>
          <p:cNvSpPr>
            <a:spLocks noGrp="1"/>
          </p:cNvSpPr>
          <p:nvPr>
            <p:ph type="body" sz="half" idx="2"/>
          </p:nvPr>
        </p:nvSpPr>
        <p:spPr>
          <a:xfrm>
            <a:off x="764704" y="3347864"/>
            <a:ext cx="5040560" cy="1923971"/>
          </a:xfrm>
        </p:spPr>
        <p:txBody>
          <a:bodyPr>
            <a:noAutofit/>
          </a:bodyPr>
          <a:lstStyle/>
          <a:p>
            <a:r>
              <a:rPr lang="ru-RU" sz="2800" dirty="0">
                <a:latin typeface="Times New Roman" panose="02020603050405020304" pitchFamily="18" charset="0"/>
                <a:cs typeface="Times New Roman" panose="02020603050405020304" pitchFamily="18" charset="0"/>
              </a:rPr>
              <a:t>Многие и жизнь отдали бы, чтобы у них появилось это маленькое «сокровище»!</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А ты вот так просто хочешь потерять его?!</a:t>
            </a:r>
          </a:p>
        </p:txBody>
      </p:sp>
      <p:pic>
        <p:nvPicPr>
          <p:cNvPr id="8" name="Рисунок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4704" y="5940152"/>
            <a:ext cx="3096344" cy="2592288"/>
          </a:xfrm>
          <a:prstGeom prst="rect">
            <a:avLst/>
          </a:prstGeom>
        </p:spPr>
      </p:pic>
    </p:spTree>
    <p:extLst>
      <p:ext uri="{BB962C8B-B14F-4D97-AF65-F5344CB8AC3E}">
        <p14:creationId xmlns:p14="http://schemas.microsoft.com/office/powerpoint/2010/main" xmlns="" val="185130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467545"/>
            <a:ext cx="4760785" cy="1224136"/>
          </a:xfrm>
        </p:spPr>
        <p:txBody>
          <a:bodyPr>
            <a:normAutofit/>
          </a:bodyPr>
          <a:lstStyle/>
          <a:p>
            <a:r>
              <a:rPr lang="ru-RU" sz="3200" dirty="0">
                <a:solidFill>
                  <a:schemeClr val="tx1"/>
                </a:solidFill>
                <a:latin typeface="Times New Roman" panose="02020603050405020304" pitchFamily="18" charset="0"/>
                <a:cs typeface="Times New Roman" panose="02020603050405020304" pitchFamily="18" charset="0"/>
              </a:rPr>
              <a:t>Психические нарушения после абортов</a:t>
            </a:r>
          </a:p>
        </p:txBody>
      </p:sp>
      <p:sp>
        <p:nvSpPr>
          <p:cNvPr id="2" name="Объект 1"/>
          <p:cNvSpPr>
            <a:spLocks noGrp="1"/>
          </p:cNvSpPr>
          <p:nvPr>
            <p:ph idx="1"/>
          </p:nvPr>
        </p:nvSpPr>
        <p:spPr>
          <a:xfrm>
            <a:off x="512676" y="1691680"/>
            <a:ext cx="4932548" cy="4464496"/>
          </a:xfrm>
        </p:spPr>
        <p:txBody>
          <a:bodyPr>
            <a:noAutofit/>
          </a:bodyPr>
          <a:lstStyle/>
          <a:p>
            <a:pPr algn="ctr"/>
            <a:r>
              <a:rPr lang="ru-RU" sz="2200" dirty="0">
                <a:latin typeface="Times New Roman" panose="02020603050405020304" pitchFamily="18" charset="0"/>
                <a:cs typeface="Times New Roman" panose="02020603050405020304" pitchFamily="18" charset="0"/>
              </a:rPr>
              <a:t>Почти у 60% женщин могут возникать следующие </a:t>
            </a:r>
            <a:r>
              <a:rPr lang="ru-RU" sz="2200" b="1" dirty="0">
                <a:solidFill>
                  <a:srgbClr val="002060"/>
                </a:solidFill>
                <a:latin typeface="Times New Roman" panose="02020603050405020304" pitchFamily="18" charset="0"/>
                <a:cs typeface="Times New Roman" panose="02020603050405020304" pitchFamily="18" charset="0"/>
              </a:rPr>
              <a:t>психические нарушения</a:t>
            </a:r>
            <a:r>
              <a:rPr lang="ru-RU" sz="2200" dirty="0">
                <a:latin typeface="Times New Roman" panose="02020603050405020304" pitchFamily="18" charset="0"/>
                <a:cs typeface="Times New Roman" panose="02020603050405020304" pitchFamily="18" charset="0"/>
              </a:rPr>
              <a:t>: раздражительность, чувство вины, </a:t>
            </a:r>
            <a:r>
              <a:rPr lang="ru-RU" sz="2200" dirty="0" smtClean="0">
                <a:latin typeface="Times New Roman" panose="02020603050405020304" pitchFamily="18" charset="0"/>
                <a:cs typeface="Times New Roman" panose="02020603050405020304" pitchFamily="18" charset="0"/>
              </a:rPr>
              <a:t>изменения </a:t>
            </a:r>
            <a:r>
              <a:rPr lang="ru-RU" sz="2200" dirty="0">
                <a:latin typeface="Times New Roman" panose="02020603050405020304" pitchFamily="18" charset="0"/>
                <a:cs typeface="Times New Roman" panose="02020603050405020304" pitchFamily="18" charset="0"/>
              </a:rPr>
              <a:t>настроения, депрессия, беспричинные слезы, страхи, </a:t>
            </a:r>
            <a:r>
              <a:rPr lang="ru-RU" sz="2200" dirty="0" smtClean="0">
                <a:latin typeface="Times New Roman" panose="02020603050405020304" pitchFamily="18" charset="0"/>
                <a:cs typeface="Times New Roman" panose="02020603050405020304" pitchFamily="18" charset="0"/>
              </a:rPr>
              <a:t>кошмары, мысли о самоубийстве. </a:t>
            </a:r>
            <a:r>
              <a:rPr lang="ru-RU" sz="2200" dirty="0">
                <a:latin typeface="Times New Roman" panose="02020603050405020304" pitchFamily="18" charset="0"/>
                <a:cs typeface="Times New Roman" panose="02020603050405020304" pitchFamily="18" charset="0"/>
              </a:rPr>
              <a:t>Эти психические состояния изменения часто сопровождаются различными расстройствами функции внутренних органов: </a:t>
            </a:r>
            <a:r>
              <a:rPr lang="ru-RU" sz="2200" dirty="0" smtClean="0">
                <a:latin typeface="Times New Roman" panose="02020603050405020304" pitchFamily="18" charset="0"/>
                <a:cs typeface="Times New Roman" panose="02020603050405020304" pitchFamily="18" charset="0"/>
              </a:rPr>
              <a:t>нарушение сна, </a:t>
            </a:r>
            <a:r>
              <a:rPr lang="ru-RU" sz="2200" dirty="0">
                <a:latin typeface="Times New Roman" panose="02020603050405020304" pitchFamily="18" charset="0"/>
                <a:cs typeface="Times New Roman" panose="02020603050405020304" pitchFamily="18" charset="0"/>
              </a:rPr>
              <a:t>неустойчивостью артериального давления, мигренью, желудочно-кишечными нарушениями.</a:t>
            </a:r>
            <a:r>
              <a:rPr lang="ru-RU" sz="2200" b="1" dirty="0">
                <a:latin typeface="Times New Roman" panose="02020603050405020304" pitchFamily="18" charset="0"/>
                <a:cs typeface="Times New Roman" panose="02020603050405020304" pitchFamily="18" charset="0"/>
              </a:rPr>
              <a:t> </a:t>
            </a:r>
          </a:p>
          <a:p>
            <a:pPr algn="ct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90718" y="6948264"/>
            <a:ext cx="2682298" cy="1944216"/>
          </a:xfrm>
          <a:prstGeom prst="rect">
            <a:avLst/>
          </a:prstGeom>
        </p:spPr>
      </p:pic>
    </p:spTree>
    <p:extLst>
      <p:ext uri="{BB962C8B-B14F-4D97-AF65-F5344CB8AC3E}">
        <p14:creationId xmlns:p14="http://schemas.microsoft.com/office/powerpoint/2010/main" xmlns="" val="79279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768</TotalTime>
  <Words>536</Words>
  <Application>Microsoft Office PowerPoint</Application>
  <PresentationFormat>Экран (4:3)</PresentationFormat>
  <Paragraphs>34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Аспект</vt:lpstr>
      <vt:lpstr>Актуально</vt:lpstr>
      <vt:lpstr>«Казнить нельзя помиловать» – в деле аборта запятую каждый ставит сам.</vt:lpstr>
      <vt:lpstr>Слайд 3</vt:lpstr>
      <vt:lpstr>Эмбрион – уже человек?!</vt:lpstr>
      <vt:lpstr>Кто и зачем это делает?</vt:lpstr>
      <vt:lpstr>Нет никого красивее беременной женщины! В глазах счастья, в сердце любовь, внутри – маленькая жизнь!</vt:lpstr>
      <vt:lpstr>Последствия абортов</vt:lpstr>
      <vt:lpstr>Слайд 8</vt:lpstr>
      <vt:lpstr>Психические нарушения после абортов</vt:lpstr>
      <vt:lpstr>Что выберешь ты?!</vt:lpstr>
      <vt:lpstr>Аборт - всегда ложный шаг. Не омрачайте свою совесть, не берите на свою душу такого греха! Не считайте себя вправе распоряжаться чужой жизнью!</vt:lpstr>
      <vt:lpstr>Всё в ваших  руках!!!  </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Alina</dc:creator>
  <cp:lastModifiedBy>admin</cp:lastModifiedBy>
  <cp:revision>43</cp:revision>
  <dcterms:created xsi:type="dcterms:W3CDTF">2015-03-28T12:25:59Z</dcterms:created>
  <dcterms:modified xsi:type="dcterms:W3CDTF">2023-10-01T11:33:35Z</dcterms:modified>
</cp:coreProperties>
</file>