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3"/>
  </p:notesMasterIdLst>
  <p:sldIdLst>
    <p:sldId id="256" r:id="rId3"/>
    <p:sldId id="275" r:id="rId4"/>
    <p:sldId id="267" r:id="rId5"/>
    <p:sldId id="280" r:id="rId6"/>
    <p:sldId id="281" r:id="rId7"/>
    <p:sldId id="268" r:id="rId8"/>
    <p:sldId id="276" r:id="rId9"/>
    <p:sldId id="257" r:id="rId10"/>
    <p:sldId id="259" r:id="rId11"/>
    <p:sldId id="277" r:id="rId12"/>
    <p:sldId id="261" r:id="rId13"/>
    <p:sldId id="262" r:id="rId14"/>
    <p:sldId id="278" r:id="rId15"/>
    <p:sldId id="279" r:id="rId16"/>
    <p:sldId id="264" r:id="rId17"/>
    <p:sldId id="265" r:id="rId18"/>
    <p:sldId id="266" r:id="rId19"/>
    <p:sldId id="272" r:id="rId20"/>
    <p:sldId id="273" r:id="rId21"/>
    <p:sldId id="274" r:id="rId2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80" d="100"/>
          <a:sy n="80" d="100"/>
        </p:scale>
        <p:origin x="-96" y="-5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9493839204930827"/>
          <c:y val="1.3696517414661574E-2"/>
          <c:w val="0.76249278481393656"/>
          <c:h val="0.93650408402533858"/>
        </c:manualLayout>
      </c:layout>
      <c:bar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  <a:ln w="6350">
              <a:solidFill>
                <a:srgbClr val="000000"/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dLbls>
            <c:numFmt formatCode="0.0" sourceLinked="0"/>
            <c:spPr>
              <a:noFill/>
              <a:ln w="3903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Sheet1!$B$1:$AR$1</c:f>
              <c:strCache>
                <c:ptCount val="43"/>
                <c:pt idx="0">
                  <c:v>Архангельск</c:v>
                </c:pt>
                <c:pt idx="1">
                  <c:v>Видное</c:v>
                </c:pt>
                <c:pt idx="2">
                  <c:v>Краснодар (Красных Партизан)</c:v>
                </c:pt>
                <c:pt idx="3">
                  <c:v>Краснодар (пл. Победы)</c:v>
                </c:pt>
                <c:pt idx="4">
                  <c:v>Липецк</c:v>
                </c:pt>
                <c:pt idx="5">
                  <c:v>Орёл</c:v>
                </c:pt>
                <c:pt idx="6">
                  <c:v>Ростов-на-Дону</c:v>
                </c:pt>
                <c:pt idx="7">
                  <c:v>Смоленск</c:v>
                </c:pt>
                <c:pt idx="8">
                  <c:v>Сыктывкар</c:v>
                </c:pt>
                <c:pt idx="9">
                  <c:v>Тюмень</c:v>
                </c:pt>
                <c:pt idx="10">
                  <c:v>Ханты-Мансийск</c:v>
                </c:pt>
                <c:pt idx="11">
                  <c:v>Чебоксары</c:v>
                </c:pt>
                <c:pt idx="12">
                  <c:v>Щелково</c:v>
                </c:pt>
                <c:pt idx="13">
                  <c:v>Ярославль</c:v>
                </c:pt>
                <c:pt idx="14">
                  <c:v>Челябинск</c:v>
                </c:pt>
                <c:pt idx="15">
                  <c:v>Хабаровск</c:v>
                </c:pt>
                <c:pt idx="16">
                  <c:v>Ставрополь (Ломоносова)</c:v>
                </c:pt>
                <c:pt idx="17">
                  <c:v>Ставрополь (Семашко)</c:v>
                </c:pt>
                <c:pt idx="18">
                  <c:v>Барнаул (Фомина)</c:v>
                </c:pt>
                <c:pt idx="19">
                  <c:v>Самара</c:v>
                </c:pt>
                <c:pt idx="23">
                  <c:v>Петрозаводск</c:v>
                </c:pt>
                <c:pt idx="24">
                  <c:v>Киров</c:v>
                </c:pt>
                <c:pt idx="25">
                  <c:v>Томск</c:v>
                </c:pt>
                <c:pt idx="26">
                  <c:v>Иркутск (город)</c:v>
                </c:pt>
                <c:pt idx="27">
                  <c:v>Омск (Березовая)</c:v>
                </c:pt>
                <c:pt idx="28">
                  <c:v>Омск (Герцена)</c:v>
                </c:pt>
                <c:pt idx="29">
                  <c:v>Саратов (Зерновая)</c:v>
                </c:pt>
                <c:pt idx="30">
                  <c:v>Саратов (Одесская)</c:v>
                </c:pt>
                <c:pt idx="31">
                  <c:v>Энгельс</c:v>
                </c:pt>
                <c:pt idx="32">
                  <c:v>Симферополь</c:v>
                </c:pt>
                <c:pt idx="33">
                  <c:v>Курган</c:v>
                </c:pt>
                <c:pt idx="34">
                  <c:v>Рязань</c:v>
                </c:pt>
                <c:pt idx="35">
                  <c:v>Вологда</c:v>
                </c:pt>
                <c:pt idx="36">
                  <c:v>Мурманск</c:v>
                </c:pt>
                <c:pt idx="37">
                  <c:v>Салехард</c:v>
                </c:pt>
                <c:pt idx="38">
                  <c:v>Курск</c:v>
                </c:pt>
                <c:pt idx="39">
                  <c:v>Якутск (Сергеляжское ш.)</c:v>
                </c:pt>
                <c:pt idx="40">
                  <c:v>Якутск (Стадухина)</c:v>
                </c:pt>
                <c:pt idx="41">
                  <c:v>Владивосток</c:v>
                </c:pt>
                <c:pt idx="42">
                  <c:v>Чита</c:v>
                </c:pt>
              </c:strCache>
            </c:strRef>
          </c:cat>
          <c:val>
            <c:numRef>
              <c:f>Sheet1!$B$2:$AR$2</c:f>
              <c:numCache>
                <c:formatCode>0.00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0.50505050505050508</c:v>
                </c:pt>
                <c:pt idx="15">
                  <c:v>0.8</c:v>
                </c:pt>
                <c:pt idx="16">
                  <c:v>1.036269430051814</c:v>
                </c:pt>
                <c:pt idx="17">
                  <c:v>1.036269430051814</c:v>
                </c:pt>
                <c:pt idx="18">
                  <c:v>1.3333333333333335</c:v>
                </c:pt>
                <c:pt idx="19">
                  <c:v>1.5384615384615385</c:v>
                </c:pt>
                <c:pt idx="23">
                  <c:v>2.9411764705882337</c:v>
                </c:pt>
                <c:pt idx="24">
                  <c:v>3.0303030303030303</c:v>
                </c:pt>
                <c:pt idx="25">
                  <c:v>3.3898305084745792</c:v>
                </c:pt>
                <c:pt idx="26">
                  <c:v>3.7735849056603832</c:v>
                </c:pt>
                <c:pt idx="27">
                  <c:v>3.8095238095238053</c:v>
                </c:pt>
                <c:pt idx="28">
                  <c:v>3.8095238095238053</c:v>
                </c:pt>
                <c:pt idx="29">
                  <c:v>4.3010752688171943</c:v>
                </c:pt>
                <c:pt idx="30">
                  <c:v>4.3010752688171943</c:v>
                </c:pt>
                <c:pt idx="31">
                  <c:v>4.3010752688171943</c:v>
                </c:pt>
                <c:pt idx="32">
                  <c:v>4.5977011494252782</c:v>
                </c:pt>
                <c:pt idx="33">
                  <c:v>4.7619047619047619</c:v>
                </c:pt>
                <c:pt idx="34">
                  <c:v>5.5555555555555403</c:v>
                </c:pt>
                <c:pt idx="35">
                  <c:v>6.666666666666667</c:v>
                </c:pt>
                <c:pt idx="36">
                  <c:v>7.1428571428571415</c:v>
                </c:pt>
                <c:pt idx="37">
                  <c:v>7.1428571428571415</c:v>
                </c:pt>
                <c:pt idx="38">
                  <c:v>9.6774193548387206</c:v>
                </c:pt>
                <c:pt idx="39">
                  <c:v>10</c:v>
                </c:pt>
                <c:pt idx="40">
                  <c:v>10</c:v>
                </c:pt>
                <c:pt idx="41">
                  <c:v>10.810810810810812</c:v>
                </c:pt>
                <c:pt idx="42">
                  <c:v>14.15094339622642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1D1-4E89-A301-A42EE06E93AD}"/>
            </c:ext>
          </c:extLst>
        </c:ser>
        <c:dLbls>
          <c:showVal val="1"/>
        </c:dLbls>
        <c:gapWidth val="100"/>
        <c:axId val="68785280"/>
        <c:axId val="68786816"/>
      </c:barChart>
      <c:catAx>
        <c:axId val="68785280"/>
        <c:scaling>
          <c:orientation val="minMax"/>
        </c:scaling>
        <c:axPos val="l"/>
        <c:majorGridlines/>
        <c:numFmt formatCode="General" sourceLinked="1"/>
        <c:tickLblPos val="nextTo"/>
        <c:spPr>
          <a:ln w="48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8786816"/>
        <c:crosses val="autoZero"/>
        <c:lblAlgn val="ctr"/>
        <c:lblOffset val="100"/>
        <c:tickLblSkip val="1"/>
        <c:tickMarkSkip val="1"/>
      </c:catAx>
      <c:valAx>
        <c:axId val="68786816"/>
        <c:scaling>
          <c:orientation val="minMax"/>
          <c:max val="15"/>
          <c:min val="0"/>
        </c:scaling>
        <c:axPos val="b"/>
        <c:numFmt formatCode="General" sourceLinked="0"/>
        <c:tickLblPos val="nextTo"/>
        <c:spPr>
          <a:ln w="48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68785280"/>
        <c:crosses val="autoZero"/>
        <c:crossBetween val="between"/>
        <c:majorUnit val="5"/>
      </c:valAx>
      <c:spPr>
        <a:noFill/>
        <a:ln w="127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13" b="1" i="0" u="none" strike="noStrike" baseline="0">
          <a:solidFill>
            <a:srgbClr val="000000"/>
          </a:solidFill>
          <a:latin typeface="Garamond"/>
          <a:ea typeface="Garamond"/>
          <a:cs typeface="Garamond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865059199937675"/>
          <c:y val="1.3696517414661567E-2"/>
          <c:w val="0.7709252568694801"/>
          <c:h val="0.93650408402533858"/>
        </c:manualLayout>
      </c:layout>
      <c:barChart>
        <c:barDir val="bar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70C0"/>
            </a:solidFill>
            <a:ln w="6350">
              <a:solidFill>
                <a:srgbClr val="000000"/>
              </a:solidFill>
              <a:prstDash val="solid"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dLbls>
            <c:numFmt formatCode="0.0" sourceLinked="0"/>
            <c:spPr>
              <a:noFill/>
              <a:ln w="3903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Sheet1!$B$1:$AR$1</c:f>
              <c:strCache>
                <c:ptCount val="43"/>
                <c:pt idx="0">
                  <c:v>Архангельск</c:v>
                </c:pt>
                <c:pt idx="1">
                  <c:v>Липецк</c:v>
                </c:pt>
                <c:pt idx="2">
                  <c:v>Киров</c:v>
                </c:pt>
                <c:pt idx="3">
                  <c:v>Якутск (Сергеляжское ш.)</c:v>
                </c:pt>
                <c:pt idx="4">
                  <c:v>Якутск (Стадухина)</c:v>
                </c:pt>
                <c:pt idx="5">
                  <c:v>Рязань</c:v>
                </c:pt>
                <c:pt idx="6">
                  <c:v>Сыктывкар</c:v>
                </c:pt>
                <c:pt idx="7">
                  <c:v>Смоленск</c:v>
                </c:pt>
                <c:pt idx="8">
                  <c:v>Барнаул (Фомина)</c:v>
                </c:pt>
                <c:pt idx="9">
                  <c:v>Воронеж</c:v>
                </c:pt>
                <c:pt idx="10">
                  <c:v>Орёл</c:v>
                </c:pt>
                <c:pt idx="11">
                  <c:v>Кемерово</c:v>
                </c:pt>
                <c:pt idx="12">
                  <c:v>Чита</c:v>
                </c:pt>
                <c:pt idx="13">
                  <c:v>Курган</c:v>
                </c:pt>
                <c:pt idx="14">
                  <c:v>Новокузнецк</c:v>
                </c:pt>
                <c:pt idx="15">
                  <c:v>Салехард</c:v>
                </c:pt>
                <c:pt idx="16">
                  <c:v>Томск</c:v>
                </c:pt>
                <c:pt idx="17">
                  <c:v>Хабаровск</c:v>
                </c:pt>
                <c:pt idx="18">
                  <c:v>Ярославль</c:v>
                </c:pt>
                <c:pt idx="19">
                  <c:v>Волгоград</c:v>
                </c:pt>
                <c:pt idx="23">
                  <c:v>Иркутск (город)</c:v>
                </c:pt>
                <c:pt idx="24">
                  <c:v>Петрозаводск</c:v>
                </c:pt>
                <c:pt idx="25">
                  <c:v>Самара</c:v>
                </c:pt>
                <c:pt idx="26">
                  <c:v>Ставрополь (Ломоносова)</c:v>
                </c:pt>
                <c:pt idx="27">
                  <c:v>Ставрополь (Семашко)</c:v>
                </c:pt>
                <c:pt idx="28">
                  <c:v>Краснодар (Красных Партизан)</c:v>
                </c:pt>
                <c:pt idx="29">
                  <c:v>Краснодар (пл. Победы)</c:v>
                </c:pt>
                <c:pt idx="30">
                  <c:v>Тюмень</c:v>
                </c:pt>
                <c:pt idx="31">
                  <c:v>Владивосток</c:v>
                </c:pt>
                <c:pt idx="32">
                  <c:v>Мурманск</c:v>
                </c:pt>
                <c:pt idx="33">
                  <c:v>Ханты-Мансийск</c:v>
                </c:pt>
                <c:pt idx="34">
                  <c:v>Уфа</c:v>
                </c:pt>
                <c:pt idx="35">
                  <c:v>Курск</c:v>
                </c:pt>
                <c:pt idx="36">
                  <c:v>Видное</c:v>
                </c:pt>
                <c:pt idx="37">
                  <c:v>Щелково</c:v>
                </c:pt>
                <c:pt idx="38">
                  <c:v>Благовещенск</c:v>
                </c:pt>
                <c:pt idx="39">
                  <c:v>Вологда</c:v>
                </c:pt>
                <c:pt idx="40">
                  <c:v>Челябинск</c:v>
                </c:pt>
                <c:pt idx="41">
                  <c:v>Махачкала</c:v>
                </c:pt>
                <c:pt idx="42">
                  <c:v>Ростов-на-Дону</c:v>
                </c:pt>
              </c:strCache>
            </c:strRef>
          </c:cat>
          <c:val>
            <c:numRef>
              <c:f>Sheet1!$B$2:$AR$2</c:f>
              <c:numCache>
                <c:formatCode>0.00</c:formatCode>
                <c:ptCount val="43"/>
                <c:pt idx="0">
                  <c:v>0</c:v>
                </c:pt>
                <c:pt idx="1">
                  <c:v>0</c:v>
                </c:pt>
                <c:pt idx="2">
                  <c:v>1.5151515151515151</c:v>
                </c:pt>
                <c:pt idx="3">
                  <c:v>2.5</c:v>
                </c:pt>
                <c:pt idx="4">
                  <c:v>2.5</c:v>
                </c:pt>
                <c:pt idx="5">
                  <c:v>2.7777777777777866</c:v>
                </c:pt>
                <c:pt idx="6">
                  <c:v>3.0303030303030303</c:v>
                </c:pt>
                <c:pt idx="7">
                  <c:v>3.125</c:v>
                </c:pt>
                <c:pt idx="8">
                  <c:v>4</c:v>
                </c:pt>
                <c:pt idx="9">
                  <c:v>4.6874999999999956</c:v>
                </c:pt>
                <c:pt idx="10">
                  <c:v>5.2631578947368416</c:v>
                </c:pt>
                <c:pt idx="11">
                  <c:v>5.5118110236220472</c:v>
                </c:pt>
                <c:pt idx="12">
                  <c:v>6.6037735849056709</c:v>
                </c:pt>
                <c:pt idx="13">
                  <c:v>7.1428571428571415</c:v>
                </c:pt>
                <c:pt idx="14">
                  <c:v>7.1428571428571415</c:v>
                </c:pt>
                <c:pt idx="15">
                  <c:v>7.1428571428571415</c:v>
                </c:pt>
                <c:pt idx="16">
                  <c:v>8.4745762711864607</c:v>
                </c:pt>
                <c:pt idx="17">
                  <c:v>8.8000000000000025</c:v>
                </c:pt>
                <c:pt idx="18">
                  <c:v>10.638297872340418</c:v>
                </c:pt>
                <c:pt idx="19">
                  <c:v>11.25</c:v>
                </c:pt>
                <c:pt idx="23">
                  <c:v>12.578616352201276</c:v>
                </c:pt>
                <c:pt idx="24">
                  <c:v>14.705882352941179</c:v>
                </c:pt>
                <c:pt idx="25">
                  <c:v>15.384615384615385</c:v>
                </c:pt>
                <c:pt idx="26">
                  <c:v>15.544041450777183</c:v>
                </c:pt>
                <c:pt idx="27">
                  <c:v>15.544041450777183</c:v>
                </c:pt>
                <c:pt idx="28">
                  <c:v>16.356877323420118</c:v>
                </c:pt>
                <c:pt idx="29">
                  <c:v>16.356877323420118</c:v>
                </c:pt>
                <c:pt idx="30">
                  <c:v>17.142857142857178</c:v>
                </c:pt>
                <c:pt idx="31">
                  <c:v>18.91891891891893</c:v>
                </c:pt>
                <c:pt idx="32">
                  <c:v>21.428571428571427</c:v>
                </c:pt>
                <c:pt idx="33">
                  <c:v>21.428571428571427</c:v>
                </c:pt>
                <c:pt idx="34">
                  <c:v>22.330097087378643</c:v>
                </c:pt>
                <c:pt idx="35">
                  <c:v>22.58064516129032</c:v>
                </c:pt>
                <c:pt idx="36">
                  <c:v>23.197492163009446</c:v>
                </c:pt>
                <c:pt idx="37">
                  <c:v>23.197492163009446</c:v>
                </c:pt>
                <c:pt idx="38">
                  <c:v>25</c:v>
                </c:pt>
                <c:pt idx="39">
                  <c:v>28.333333333333268</c:v>
                </c:pt>
                <c:pt idx="40">
                  <c:v>37.373737373737292</c:v>
                </c:pt>
                <c:pt idx="41">
                  <c:v>39.333333333333329</c:v>
                </c:pt>
                <c:pt idx="42">
                  <c:v>40.101522842639589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80DC-4CF4-9889-A1B06D2A7F8D}"/>
            </c:ext>
          </c:extLst>
        </c:ser>
        <c:dLbls>
          <c:showVal val="1"/>
        </c:dLbls>
        <c:gapWidth val="100"/>
        <c:axId val="71135616"/>
        <c:axId val="71137152"/>
      </c:barChart>
      <c:catAx>
        <c:axId val="71135616"/>
        <c:scaling>
          <c:orientation val="minMax"/>
        </c:scaling>
        <c:axPos val="l"/>
        <c:majorGridlines/>
        <c:numFmt formatCode="General" sourceLinked="1"/>
        <c:tickLblPos val="nextTo"/>
        <c:spPr>
          <a:ln w="48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1137152"/>
        <c:crosses val="autoZero"/>
        <c:lblAlgn val="ctr"/>
        <c:lblOffset val="100"/>
        <c:tickLblSkip val="1"/>
        <c:tickMarkSkip val="1"/>
      </c:catAx>
      <c:valAx>
        <c:axId val="71137152"/>
        <c:scaling>
          <c:orientation val="minMax"/>
          <c:max val="45"/>
          <c:min val="0"/>
        </c:scaling>
        <c:axPos val="b"/>
        <c:numFmt formatCode="General" sourceLinked="0"/>
        <c:tickLblPos val="nextTo"/>
        <c:spPr>
          <a:ln w="4879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71135616"/>
        <c:crosses val="autoZero"/>
        <c:crossBetween val="between"/>
        <c:majorUnit val="5"/>
      </c:valAx>
      <c:spPr>
        <a:noFill/>
        <a:ln w="127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113" b="1" i="0" u="none" strike="noStrike" baseline="0">
          <a:solidFill>
            <a:srgbClr val="000000"/>
          </a:solidFill>
          <a:latin typeface="Garamond"/>
          <a:ea typeface="Garamond"/>
          <a:cs typeface="Garamond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5944783464566932"/>
          <c:y val="4.4217687074830016E-2"/>
        </c:manualLayout>
      </c:layout>
    </c:title>
    <c:plotArea>
      <c:layout>
        <c:manualLayout>
          <c:layoutTarget val="inner"/>
          <c:xMode val="edge"/>
          <c:yMode val="edge"/>
          <c:x val="0.29815141076115476"/>
          <c:y val="0.18169344903315671"/>
          <c:w val="0.52471296194507533"/>
          <c:h val="0.70743846341918293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посещений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3333333333333621E-2"/>
                  <c:y val="5.4421768707483054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1973</c:v>
                </c:pt>
                <c:pt idx="1">
                  <c:v>2645</c:v>
                </c:pt>
              </c:numCache>
            </c:numRef>
          </c:val>
        </c:ser>
        <c:marker val="1"/>
        <c:axId val="71140096"/>
        <c:axId val="72849664"/>
      </c:lineChart>
      <c:catAx>
        <c:axId val="71140096"/>
        <c:scaling>
          <c:orientation val="minMax"/>
        </c:scaling>
        <c:axPos val="b"/>
        <c:tickLblPos val="nextTo"/>
        <c:crossAx val="72849664"/>
        <c:crosses val="autoZero"/>
        <c:auto val="1"/>
        <c:lblAlgn val="ctr"/>
        <c:lblOffset val="100"/>
      </c:catAx>
      <c:valAx>
        <c:axId val="72849664"/>
        <c:scaling>
          <c:orientation val="minMax"/>
        </c:scaling>
        <c:axPos val="l"/>
        <c:majorGridlines/>
        <c:numFmt formatCode="General" sourceLinked="1"/>
        <c:tickLblPos val="nextTo"/>
        <c:crossAx val="711400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BC6CA8-C9FE-498D-AE0B-69C1A6762040}" type="doc">
      <dgm:prSet loTypeId="urn:microsoft.com/office/officeart/2005/8/layout/pyramid2" loCatId="pyramid" qsTypeId="urn:microsoft.com/office/officeart/2005/8/quickstyle/3d1" qsCatId="3D" csTypeId="urn:microsoft.com/office/officeart/2005/8/colors/accent1_2" csCatId="accent1" phldr="1"/>
      <dgm:spPr/>
    </dgm:pt>
    <dgm:pt modelId="{2FB996ED-3C47-4D68-8CAA-2D250CD7622A}">
      <dgm:prSet phldrT="[Текст]" custT="1"/>
      <dgm:spPr/>
      <dgm:t>
        <a:bodyPr/>
        <a:lstStyle/>
        <a:p>
          <a:r>
            <a:rPr lang="ru-RU" sz="1400" b="1" dirty="0"/>
            <a:t>Третий уровень</a:t>
          </a:r>
          <a:r>
            <a:rPr lang="en-US" sz="1400" b="1" dirty="0"/>
            <a:t> </a:t>
          </a:r>
          <a:r>
            <a:rPr lang="ru-RU" sz="1400" b="1" dirty="0" smtClean="0"/>
            <a:t> </a:t>
          </a:r>
          <a:r>
            <a:rPr lang="ru-RU" sz="1400" b="1" dirty="0" smtClean="0">
              <a:solidFill>
                <a:srgbClr val="C00000"/>
              </a:solidFill>
            </a:rPr>
            <a:t>1 </a:t>
          </a:r>
          <a:r>
            <a:rPr lang="ru-RU" sz="1400" b="1" dirty="0" smtClean="0"/>
            <a:t>учреждение</a:t>
          </a:r>
          <a:endParaRPr lang="ru-RU" sz="1400" b="1" dirty="0"/>
        </a:p>
        <a:p>
          <a:r>
            <a:rPr lang="en-US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3031</a:t>
          </a:r>
          <a:r>
            <a: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/>
            <a:t> родов  </a:t>
          </a:r>
          <a:r>
            <a: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en-US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33%</a:t>
          </a:r>
          <a:r>
            <a: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</a:p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роды(22-27 </a:t>
          </a:r>
          <a:r>
            <a:rPr lang="ru-RU" sz="1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24</a:t>
          </a:r>
        </a:p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роды(28-37 </a:t>
          </a:r>
          <a:r>
            <a:rPr lang="ru-RU" sz="1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- 271</a:t>
          </a:r>
          <a:endParaRPr lang="ru-RU" sz="12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F26EB50-E66D-49EF-B8E6-80A1FB8562F6}" type="parTrans" cxnId="{D902B7CF-A6AF-4A5D-8B7C-61FEAE680AE7}">
      <dgm:prSet/>
      <dgm:spPr/>
      <dgm:t>
        <a:bodyPr/>
        <a:lstStyle/>
        <a:p>
          <a:endParaRPr lang="ru-RU"/>
        </a:p>
      </dgm:t>
    </dgm:pt>
    <dgm:pt modelId="{3E2A774F-0D9D-422F-B18B-298546FD572D}" type="sibTrans" cxnId="{D902B7CF-A6AF-4A5D-8B7C-61FEAE680AE7}">
      <dgm:prSet/>
      <dgm:spPr/>
      <dgm:t>
        <a:bodyPr/>
        <a:lstStyle/>
        <a:p>
          <a:endParaRPr lang="ru-RU"/>
        </a:p>
      </dgm:t>
    </dgm:pt>
    <dgm:pt modelId="{96ED3516-6022-405F-9541-8215DF835C22}">
      <dgm:prSet phldrT="[Текст]" custT="1"/>
      <dgm:spPr/>
      <dgm:t>
        <a:bodyPr/>
        <a:lstStyle/>
        <a:p>
          <a:r>
            <a:rPr lang="ru-RU" sz="1400" b="1" dirty="0"/>
            <a:t>Второй уровень </a:t>
          </a:r>
          <a:r>
            <a:rPr lang="ru-RU" sz="1400" b="1" dirty="0">
              <a:solidFill>
                <a:srgbClr val="C00000"/>
              </a:solidFill>
            </a:rPr>
            <a:t>4</a:t>
          </a:r>
          <a:r>
            <a:rPr lang="ru-RU" sz="1400" b="1" dirty="0"/>
            <a:t> учреждения</a:t>
          </a:r>
        </a:p>
        <a:p>
          <a:r>
            <a:rPr lang="en-US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5701</a:t>
          </a:r>
          <a:r>
            <a: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1" dirty="0"/>
            <a:t>родов </a:t>
          </a:r>
          <a:r>
            <a: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en-US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62%</a:t>
          </a:r>
          <a:r>
            <a:rPr lang="ru-RU" sz="1400" b="1" dirty="0" smtClean="0">
              <a:solidFill>
                <a:schemeClr val="tx1"/>
              </a:solidFill>
            </a:rPr>
            <a:t>)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роды(22-27 </a:t>
          </a:r>
          <a:r>
            <a:rPr lang="ru-RU" sz="1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12</a:t>
          </a:r>
        </a:p>
        <a:p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роды(28-37 </a:t>
          </a:r>
          <a:r>
            <a:rPr lang="ru-RU" sz="1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- 211</a:t>
          </a:r>
          <a:endParaRPr lang="ru-RU" sz="1400" b="1" dirty="0">
            <a:solidFill>
              <a:schemeClr val="tx1"/>
            </a:solidFill>
          </a:endParaRPr>
        </a:p>
      </dgm:t>
    </dgm:pt>
    <dgm:pt modelId="{3BA9091A-7DA9-4C1A-98E6-F9120FCBD525}" type="parTrans" cxnId="{5C2550FD-2A67-4C07-AAED-15A19F5D782D}">
      <dgm:prSet/>
      <dgm:spPr/>
      <dgm:t>
        <a:bodyPr/>
        <a:lstStyle/>
        <a:p>
          <a:endParaRPr lang="ru-RU"/>
        </a:p>
      </dgm:t>
    </dgm:pt>
    <dgm:pt modelId="{DB3A8509-09FF-4A9B-A1A1-21E765E207D6}" type="sibTrans" cxnId="{5C2550FD-2A67-4C07-AAED-15A19F5D782D}">
      <dgm:prSet/>
      <dgm:spPr/>
      <dgm:t>
        <a:bodyPr/>
        <a:lstStyle/>
        <a:p>
          <a:endParaRPr lang="ru-RU"/>
        </a:p>
      </dgm:t>
    </dgm:pt>
    <dgm:pt modelId="{75909971-FAAF-462F-A5A6-A284DC1ED127}">
      <dgm:prSet phldrT="[Текст]" custT="1"/>
      <dgm:spPr/>
      <dgm:t>
        <a:bodyPr/>
        <a:lstStyle/>
        <a:p>
          <a:endParaRPr lang="ru-RU" sz="1200" b="1" dirty="0" smtClean="0"/>
        </a:p>
        <a:p>
          <a:endParaRPr lang="ru-RU" sz="1200" b="1" dirty="0" smtClean="0"/>
        </a:p>
        <a:p>
          <a:r>
            <a:rPr lang="ru-RU" sz="1400" b="1" dirty="0" smtClean="0"/>
            <a:t>Первый  </a:t>
          </a:r>
          <a:r>
            <a:rPr lang="ru-RU" sz="1400" b="1" dirty="0"/>
            <a:t>уровень</a:t>
          </a:r>
          <a:r>
            <a:rPr lang="ru-RU" sz="1400" b="1" dirty="0">
              <a:solidFill>
                <a:srgbClr val="FF0000"/>
              </a:solidFill>
            </a:rPr>
            <a:t> 16 </a:t>
          </a:r>
          <a:r>
            <a:rPr lang="ru-RU" sz="1400" b="1" dirty="0" smtClean="0"/>
            <a:t>учреждений</a:t>
          </a:r>
          <a:endParaRPr lang="ru-RU" sz="1400" b="1" dirty="0"/>
        </a:p>
        <a:p>
          <a:r>
            <a:rPr lang="en-US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456</a:t>
          </a:r>
          <a:r>
            <a: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/>
            <a:t>родов</a:t>
          </a:r>
          <a:r>
            <a:rPr lang="ru-RU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en-US" sz="1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5%</a:t>
          </a:r>
          <a:r>
            <a:rPr lang="ru-RU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</a:p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роды(22-27 </a:t>
          </a:r>
          <a:r>
            <a:rPr lang="ru-RU" sz="1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3</a:t>
          </a:r>
        </a:p>
        <a:p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роды(28-37 </a:t>
          </a:r>
          <a:r>
            <a:rPr lang="ru-RU" sz="12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- 8</a:t>
          </a:r>
        </a:p>
        <a:p>
          <a:endParaRPr lang="ru-RU" sz="1200" b="1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20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A20841-3355-42A5-BD04-AA5C0FD96FF6}" type="parTrans" cxnId="{2CF28904-301B-4C46-8E86-87C56131759A}">
      <dgm:prSet/>
      <dgm:spPr/>
      <dgm:t>
        <a:bodyPr/>
        <a:lstStyle/>
        <a:p>
          <a:endParaRPr lang="ru-RU"/>
        </a:p>
      </dgm:t>
    </dgm:pt>
    <dgm:pt modelId="{CA4729E2-AD86-4F60-AEF0-B11CEC022D0A}" type="sibTrans" cxnId="{2CF28904-301B-4C46-8E86-87C56131759A}">
      <dgm:prSet/>
      <dgm:spPr/>
      <dgm:t>
        <a:bodyPr/>
        <a:lstStyle/>
        <a:p>
          <a:endParaRPr lang="ru-RU"/>
        </a:p>
      </dgm:t>
    </dgm:pt>
    <dgm:pt modelId="{1BE7F43E-E47D-45F2-A6FC-72BDD42D8F3D}" type="pres">
      <dgm:prSet presAssocID="{9BBC6CA8-C9FE-498D-AE0B-69C1A6762040}" presName="compositeShape" presStyleCnt="0">
        <dgm:presLayoutVars>
          <dgm:dir/>
          <dgm:resizeHandles/>
        </dgm:presLayoutVars>
      </dgm:prSet>
      <dgm:spPr/>
    </dgm:pt>
    <dgm:pt modelId="{9DA34F66-9174-4E1E-9E0A-DA6E2EB2BEB1}" type="pres">
      <dgm:prSet presAssocID="{9BBC6CA8-C9FE-498D-AE0B-69C1A6762040}" presName="pyramid" presStyleLbl="node1" presStyleIdx="0" presStyleCnt="1" custLinFactNeighborX="77" custLinFactNeighborY="-836"/>
      <dgm:spPr/>
    </dgm:pt>
    <dgm:pt modelId="{0B080E58-2AC1-47EC-8FCB-4E8C05FE759E}" type="pres">
      <dgm:prSet presAssocID="{9BBC6CA8-C9FE-498D-AE0B-69C1A6762040}" presName="theList" presStyleCnt="0"/>
      <dgm:spPr/>
    </dgm:pt>
    <dgm:pt modelId="{59C25A88-BE73-40C9-B90E-4EE0BE805BDB}" type="pres">
      <dgm:prSet presAssocID="{2FB996ED-3C47-4D68-8CAA-2D250CD7622A}" presName="aNode" presStyleLbl="fgAcc1" presStyleIdx="0" presStyleCnt="3" custScaleX="100553" custLinFactNeighborX="-16327" custLinFactNeighborY="89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F6C9A-3953-4D58-8125-7C4E5001DBD7}" type="pres">
      <dgm:prSet presAssocID="{2FB996ED-3C47-4D68-8CAA-2D250CD7622A}" presName="aSpace" presStyleCnt="0"/>
      <dgm:spPr/>
    </dgm:pt>
    <dgm:pt modelId="{CA5B3E91-E578-49E2-B863-5876628DE875}" type="pres">
      <dgm:prSet presAssocID="{96ED3516-6022-405F-9541-8215DF835C22}" presName="aNode" presStyleLbl="fgAcc1" presStyleIdx="1" presStyleCnt="3" custScaleX="126120" custLinFactY="657" custLinFactNeighborX="-17436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299037-EDCE-4D84-B420-F9553648144A}" type="pres">
      <dgm:prSet presAssocID="{96ED3516-6022-405F-9541-8215DF835C22}" presName="aSpace" presStyleCnt="0"/>
      <dgm:spPr/>
    </dgm:pt>
    <dgm:pt modelId="{7B789A2B-D79C-40EF-BDA9-848F66B6FC19}" type="pres">
      <dgm:prSet presAssocID="{75909971-FAAF-462F-A5A6-A284DC1ED127}" presName="aNode" presStyleLbl="fgAcc1" presStyleIdx="2" presStyleCnt="3" custScaleX="174646" custLinFactY="21672" custLinFactNeighborX="-24263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5F74B-B314-40FB-BF98-8DB9AB82DB39}" type="pres">
      <dgm:prSet presAssocID="{75909971-FAAF-462F-A5A6-A284DC1ED127}" presName="aSpace" presStyleCnt="0"/>
      <dgm:spPr/>
    </dgm:pt>
  </dgm:ptLst>
  <dgm:cxnLst>
    <dgm:cxn modelId="{905CA258-B5CF-4B17-9C94-08D394DCAA7B}" type="presOf" srcId="{75909971-FAAF-462F-A5A6-A284DC1ED127}" destId="{7B789A2B-D79C-40EF-BDA9-848F66B6FC19}" srcOrd="0" destOrd="0" presId="urn:microsoft.com/office/officeart/2005/8/layout/pyramid2"/>
    <dgm:cxn modelId="{80833A18-43AF-4058-91D1-BA1AB01440B3}" type="presOf" srcId="{2FB996ED-3C47-4D68-8CAA-2D250CD7622A}" destId="{59C25A88-BE73-40C9-B90E-4EE0BE805BDB}" srcOrd="0" destOrd="0" presId="urn:microsoft.com/office/officeart/2005/8/layout/pyramid2"/>
    <dgm:cxn modelId="{B374975C-434B-4539-BD28-1AB8E26A732C}" type="presOf" srcId="{9BBC6CA8-C9FE-498D-AE0B-69C1A6762040}" destId="{1BE7F43E-E47D-45F2-A6FC-72BDD42D8F3D}" srcOrd="0" destOrd="0" presId="urn:microsoft.com/office/officeart/2005/8/layout/pyramid2"/>
    <dgm:cxn modelId="{2CF28904-301B-4C46-8E86-87C56131759A}" srcId="{9BBC6CA8-C9FE-498D-AE0B-69C1A6762040}" destId="{75909971-FAAF-462F-A5A6-A284DC1ED127}" srcOrd="2" destOrd="0" parTransId="{BDA20841-3355-42A5-BD04-AA5C0FD96FF6}" sibTransId="{CA4729E2-AD86-4F60-AEF0-B11CEC022D0A}"/>
    <dgm:cxn modelId="{D902B7CF-A6AF-4A5D-8B7C-61FEAE680AE7}" srcId="{9BBC6CA8-C9FE-498D-AE0B-69C1A6762040}" destId="{2FB996ED-3C47-4D68-8CAA-2D250CD7622A}" srcOrd="0" destOrd="0" parTransId="{4F26EB50-E66D-49EF-B8E6-80A1FB8562F6}" sibTransId="{3E2A774F-0D9D-422F-B18B-298546FD572D}"/>
    <dgm:cxn modelId="{243C66DB-357A-4FB1-AD5E-8851DA699900}" type="presOf" srcId="{96ED3516-6022-405F-9541-8215DF835C22}" destId="{CA5B3E91-E578-49E2-B863-5876628DE875}" srcOrd="0" destOrd="0" presId="urn:microsoft.com/office/officeart/2005/8/layout/pyramid2"/>
    <dgm:cxn modelId="{5C2550FD-2A67-4C07-AAED-15A19F5D782D}" srcId="{9BBC6CA8-C9FE-498D-AE0B-69C1A6762040}" destId="{96ED3516-6022-405F-9541-8215DF835C22}" srcOrd="1" destOrd="0" parTransId="{3BA9091A-7DA9-4C1A-98E6-F9120FCBD525}" sibTransId="{DB3A8509-09FF-4A9B-A1A1-21E765E207D6}"/>
    <dgm:cxn modelId="{898351DD-CA69-4AE4-8E70-C7A7B934B8D2}" type="presParOf" srcId="{1BE7F43E-E47D-45F2-A6FC-72BDD42D8F3D}" destId="{9DA34F66-9174-4E1E-9E0A-DA6E2EB2BEB1}" srcOrd="0" destOrd="0" presId="urn:microsoft.com/office/officeart/2005/8/layout/pyramid2"/>
    <dgm:cxn modelId="{E6EEBE5E-C4A5-462E-9A15-13CD721EF85A}" type="presParOf" srcId="{1BE7F43E-E47D-45F2-A6FC-72BDD42D8F3D}" destId="{0B080E58-2AC1-47EC-8FCB-4E8C05FE759E}" srcOrd="1" destOrd="0" presId="urn:microsoft.com/office/officeart/2005/8/layout/pyramid2"/>
    <dgm:cxn modelId="{3FF02DB8-5FE6-4586-850B-23A1A31AE128}" type="presParOf" srcId="{0B080E58-2AC1-47EC-8FCB-4E8C05FE759E}" destId="{59C25A88-BE73-40C9-B90E-4EE0BE805BDB}" srcOrd="0" destOrd="0" presId="urn:microsoft.com/office/officeart/2005/8/layout/pyramid2"/>
    <dgm:cxn modelId="{259568B4-A673-4A91-BD38-E6B40B55F851}" type="presParOf" srcId="{0B080E58-2AC1-47EC-8FCB-4E8C05FE759E}" destId="{457F6C9A-3953-4D58-8125-7C4E5001DBD7}" srcOrd="1" destOrd="0" presId="urn:microsoft.com/office/officeart/2005/8/layout/pyramid2"/>
    <dgm:cxn modelId="{46058653-63D3-42C8-B000-59BF0ED260A5}" type="presParOf" srcId="{0B080E58-2AC1-47EC-8FCB-4E8C05FE759E}" destId="{CA5B3E91-E578-49E2-B863-5876628DE875}" srcOrd="2" destOrd="0" presId="urn:microsoft.com/office/officeart/2005/8/layout/pyramid2"/>
    <dgm:cxn modelId="{64FFD9BA-EE17-4407-8DF5-7616B3CF1E2C}" type="presParOf" srcId="{0B080E58-2AC1-47EC-8FCB-4E8C05FE759E}" destId="{B2299037-EDCE-4D84-B420-F9553648144A}" srcOrd="3" destOrd="0" presId="urn:microsoft.com/office/officeart/2005/8/layout/pyramid2"/>
    <dgm:cxn modelId="{9735F0B2-4853-4863-91F5-0DED8CFA2656}" type="presParOf" srcId="{0B080E58-2AC1-47EC-8FCB-4E8C05FE759E}" destId="{7B789A2B-D79C-40EF-BDA9-848F66B6FC19}" srcOrd="4" destOrd="0" presId="urn:microsoft.com/office/officeart/2005/8/layout/pyramid2"/>
    <dgm:cxn modelId="{70969271-7A52-42A1-BFB5-1FB79356E40A}" type="presParOf" srcId="{0B080E58-2AC1-47EC-8FCB-4E8C05FE759E}" destId="{4FC5F74B-B314-40FB-BF98-8DB9AB82DB3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A34F66-9174-4E1E-9E0A-DA6E2EB2BEB1}">
      <dsp:nvSpPr>
        <dsp:cNvPr id="0" name=""/>
        <dsp:cNvSpPr/>
      </dsp:nvSpPr>
      <dsp:spPr>
        <a:xfrm>
          <a:off x="341905" y="0"/>
          <a:ext cx="4746644" cy="4746644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9C25A88-BE73-40C9-B90E-4EE0BE805BDB}">
      <dsp:nvSpPr>
        <dsp:cNvPr id="0" name=""/>
        <dsp:cNvSpPr/>
      </dsp:nvSpPr>
      <dsp:spPr>
        <a:xfrm>
          <a:off x="2199302" y="603240"/>
          <a:ext cx="3102380" cy="1123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Третий уровень</a:t>
          </a:r>
          <a:r>
            <a:rPr lang="en-US" sz="1400" b="1" kern="1200" dirty="0"/>
            <a:t> </a:t>
          </a:r>
          <a:r>
            <a:rPr lang="ru-RU" sz="1400" b="1" kern="1200" dirty="0" smtClean="0"/>
            <a:t> </a:t>
          </a:r>
          <a:r>
            <a:rPr lang="ru-RU" sz="1400" b="1" kern="1200" dirty="0" smtClean="0">
              <a:solidFill>
                <a:srgbClr val="C00000"/>
              </a:solidFill>
            </a:rPr>
            <a:t>1 </a:t>
          </a:r>
          <a:r>
            <a:rPr lang="ru-RU" sz="1400" b="1" kern="1200" dirty="0" smtClean="0"/>
            <a:t>учреждение</a:t>
          </a:r>
          <a:endParaRPr lang="ru-RU" sz="1400" b="1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3031</a:t>
          </a:r>
          <a:r>
            <a:rPr lang="ru-RU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/>
            <a:t> родов  </a:t>
          </a:r>
          <a:r>
            <a:rPr lang="ru-RU" sz="1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en-US" sz="1400" b="1" kern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33%</a:t>
          </a:r>
          <a:r>
            <a:rPr lang="ru-RU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роды(22-27 </a:t>
          </a:r>
          <a:r>
            <a:rPr lang="ru-RU" sz="1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24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роды(28-37 </a:t>
          </a:r>
          <a:r>
            <a:rPr lang="ru-RU" sz="1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- 271</a:t>
          </a:r>
          <a:endParaRPr lang="ru-RU" sz="12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99302" y="603240"/>
        <a:ext cx="3102380" cy="1123619"/>
      </dsp:txXfrm>
    </dsp:sp>
    <dsp:sp modelId="{CA5B3E91-E578-49E2-B863-5876628DE875}">
      <dsp:nvSpPr>
        <dsp:cNvPr id="0" name=""/>
        <dsp:cNvSpPr/>
      </dsp:nvSpPr>
      <dsp:spPr>
        <a:xfrm>
          <a:off x="1770674" y="1889120"/>
          <a:ext cx="3891203" cy="1123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Второй уровень </a:t>
          </a:r>
          <a:r>
            <a:rPr lang="ru-RU" sz="1400" b="1" kern="1200" dirty="0">
              <a:solidFill>
                <a:srgbClr val="C00000"/>
              </a:solidFill>
            </a:rPr>
            <a:t>4</a:t>
          </a:r>
          <a:r>
            <a:rPr lang="ru-RU" sz="1400" b="1" kern="1200" dirty="0"/>
            <a:t> учреждения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5701</a:t>
          </a:r>
          <a:r>
            <a:rPr lang="ru-RU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1" kern="1200" dirty="0"/>
            <a:t>родов </a:t>
          </a:r>
          <a:r>
            <a:rPr lang="ru-RU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en-US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62%</a:t>
          </a:r>
          <a:r>
            <a:rPr lang="ru-RU" sz="1400" b="1" kern="1200" dirty="0" smtClean="0">
              <a:solidFill>
                <a:schemeClr val="tx1"/>
              </a:solidFill>
            </a:rPr>
            <a:t>)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роды(22-27 </a:t>
          </a:r>
          <a:r>
            <a:rPr lang="ru-RU" sz="1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12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роды(28-37 </a:t>
          </a:r>
          <a:r>
            <a:rPr lang="ru-RU" sz="14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- 211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770674" y="1889120"/>
        <a:ext cx="3891203" cy="1123619"/>
      </dsp:txXfrm>
    </dsp:sp>
    <dsp:sp modelId="{7B789A2B-D79C-40EF-BDA9-848F66B6FC19}">
      <dsp:nvSpPr>
        <dsp:cNvPr id="0" name=""/>
        <dsp:cNvSpPr/>
      </dsp:nvSpPr>
      <dsp:spPr>
        <a:xfrm>
          <a:off x="811448" y="3389321"/>
          <a:ext cx="5388385" cy="11236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Первый  </a:t>
          </a:r>
          <a:r>
            <a:rPr lang="ru-RU" sz="1400" b="1" kern="1200" dirty="0"/>
            <a:t>уровень</a:t>
          </a:r>
          <a:r>
            <a:rPr lang="ru-RU" sz="1400" b="1" kern="1200" dirty="0">
              <a:solidFill>
                <a:srgbClr val="FF0000"/>
              </a:solidFill>
            </a:rPr>
            <a:t> 16 </a:t>
          </a:r>
          <a:r>
            <a:rPr lang="ru-RU" sz="1400" b="1" kern="1200" dirty="0" smtClean="0"/>
            <a:t>учреждений</a:t>
          </a:r>
          <a:endParaRPr lang="ru-RU" sz="14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456</a:t>
          </a:r>
          <a:r>
            <a:rPr lang="ru-RU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/>
            <a:t>родов</a:t>
          </a:r>
          <a:r>
            <a:rPr lang="ru-RU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(</a:t>
          </a:r>
          <a:r>
            <a:rPr lang="en-US" sz="1400" b="1" kern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5%</a:t>
          </a:r>
          <a:r>
            <a:rPr lang="ru-RU" sz="14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роды(22-27 </a:t>
          </a:r>
          <a:r>
            <a:rPr lang="ru-RU" sz="1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– 3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Преждевременные роды(28-37 </a:t>
          </a:r>
          <a:r>
            <a:rPr lang="ru-RU" sz="12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нед</a:t>
          </a: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.)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- 8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811448" y="3389321"/>
        <a:ext cx="5388385" cy="1123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News Gothic MT"/>
              </a:rPr>
              <a:t>Для перемещения страницы щёлкните мышью</a:t>
            </a: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3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131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132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133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0364FE74-9E3F-4FDC-98DC-5E0829E59EEE}" type="slidenum">
              <a:rPr lang="ru-RU" sz="14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235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ru-RU" sz="2000" b="0" strike="noStrike" spc="-1" dirty="0">
              <a:latin typeface="Arial"/>
            </a:endParaRPr>
          </a:p>
        </p:txBody>
      </p:sp>
      <p:sp>
        <p:nvSpPr>
          <p:cNvPr id="236" name="PlaceHolder 3"/>
          <p:cNvSpPr>
            <a:spLocks noGrp="1"/>
          </p:cNvSpPr>
          <p:nvPr>
            <p:ph type="sldNum" idx="13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tabLst>
                <a:tab pos="0" algn="l"/>
              </a:tabLst>
              <a:defRPr lang="ru-RU" sz="1200" b="0" strike="noStrike" spc="-1">
                <a:solidFill>
                  <a:srgbClr val="000000"/>
                </a:solidFill>
                <a:latin typeface="Calibri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pos="0" algn="l"/>
              </a:tabLst>
            </a:pPr>
            <a:fld id="{59E0AC18-6729-4066-B721-2470F75EA6A0}" type="slidenum">
              <a:rPr lang="ru-RU" sz="1200" b="0" strike="noStrike" spc="-1">
                <a:solidFill>
                  <a:srgbClr val="000000"/>
                </a:solidFill>
                <a:latin typeface="Calibri"/>
                <a:ea typeface="+mn-ea"/>
              </a:rPr>
              <a:pPr algn="r">
                <a:lnSpc>
                  <a:spcPct val="100000"/>
                </a:lnSpc>
                <a:buNone/>
                <a:tabLst>
                  <a:tab pos="0" algn="l"/>
                </a:tabLst>
              </a:pPr>
              <a:t>1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250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 type="sldNum" idx="18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007D214B-B104-4C6A-9C33-C5225CD42D9A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16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265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ru-RU" sz="2000" b="0" strike="noStrike" spc="-1">
                <a:latin typeface="Arial"/>
              </a:rPr>
              <a:t>После выбора стратегии и  медицинских технологий осуществляется планирование с этапами внедрения данных технологий.</a:t>
            </a:r>
          </a:p>
        </p:txBody>
      </p:sp>
      <p:sp>
        <p:nvSpPr>
          <p:cNvPr id="266" name="PlaceHolder 3"/>
          <p:cNvSpPr>
            <a:spLocks noGrp="1"/>
          </p:cNvSpPr>
          <p:nvPr>
            <p:ph type="sldNum" idx="23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F61D54E6-7C58-4822-A9F3-253F20A55C0E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18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ru-RU" sz="2000" b="0" strike="noStrike" spc="-1">
                <a:latin typeface="Arial"/>
              </a:rPr>
              <a:t>Результат: разработка приказа ДЗО об организации данного вида специализированной медицинской помощи.</a:t>
            </a:r>
          </a:p>
        </p:txBody>
      </p:sp>
      <p:sp>
        <p:nvSpPr>
          <p:cNvPr id="269" name="PlaceHolder 3"/>
          <p:cNvSpPr>
            <a:spLocks noGrp="1"/>
          </p:cNvSpPr>
          <p:nvPr>
            <p:ph type="sldNum" idx="24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9E161BB-6484-439A-83ED-1B03A109B973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19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 type="sldNum" idx="25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CE87754-787E-45FD-9385-4F47A7D33BC7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20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253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54" name="PlaceHolder 3"/>
          <p:cNvSpPr>
            <a:spLocks noGrp="1"/>
          </p:cNvSpPr>
          <p:nvPr>
            <p:ph type="sldNum" idx="19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185E4BA-5BBA-49EB-B491-68EB1D133371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3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 type="sldNum" idx="20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30938B9-2EC3-427D-A43A-78D239C53F92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6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ln w="0">
            <a:noFill/>
          </a:ln>
        </p:spPr>
      </p:sp>
      <p:sp>
        <p:nvSpPr>
          <p:cNvPr id="238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 type="sldNum" idx="14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B1E3DDC-481C-4CB5-A0A8-3EE7DECA0AA7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8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136842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Посещаемость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поликлиники перинатального центра увеличилась на 672 посещения по сравнению с 2021 годом.</a:t>
            </a:r>
          </a:p>
          <a:p>
            <a:pPr marL="0" marR="0" indent="0" algn="l" defTabSz="1368425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Отмечается крайне низкая активность женских консультаций г.Вологды.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0364FE74-9E3F-4FDC-98DC-5E0829E59EEE}" type="slidenum">
              <a:rPr lang="ru-RU" sz="1400" b="0" strike="noStrike" spc="-1" smtClean="0">
                <a:latin typeface="Times New Roman"/>
              </a:rPr>
              <a:pPr algn="r">
                <a:buNone/>
              </a:pPr>
              <a:t>11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Количество детей, которые требуют реанимации и интенсивной терапии остается высоким, с тенденцией к увеличению, в основном это недоношенные дети, что может связано с тем,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что ПЦ является 3 уровнем оказания медицинской помощи, куда направляются женщины для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родоразрешения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 22 недель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гестации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ОРИТЕ находилось от 5-1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новорожденных  в сутки. Общий койко-день и работа койки высокие.</a:t>
            </a:r>
          </a:p>
          <a:p>
            <a:r>
              <a:rPr lang="ru-RU" sz="1200" b="1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0364FE74-9E3F-4FDC-98DC-5E0829E59EEE}" type="slidenum">
              <a:rPr lang="ru-RU" sz="1400" b="0" strike="noStrike" spc="-1" smtClean="0">
                <a:latin typeface="Times New Roman"/>
              </a:rPr>
              <a:pPr algn="r">
                <a:buNone/>
              </a:pPr>
              <a:t>12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Большая часть детей(почти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%) поступает из отделения новорожденных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 ОРИТН перинатального центра.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2,1 % детей поступают после рождения из ЦРБ области.</a:t>
            </a:r>
          </a:p>
          <a:p>
            <a:pPr lvl="0"/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0364FE74-9E3F-4FDC-98DC-5E0829E59EEE}" type="slidenum">
              <a:rPr lang="ru-RU" sz="1400" b="0" strike="noStrike" spc="-1" smtClean="0">
                <a:latin typeface="Times New Roman"/>
              </a:rPr>
              <a:pPr algn="r">
                <a:buNone/>
              </a:pPr>
              <a:t>13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Учитывая увеличение беременных женщин с тяжелой патологией необходимо открытие в Перинатальном центре  полноценной 6 коечной реанимации. В настоящее время всего 3 койки, а в день в среднем 3 плановых операции не считая тяжелую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экстрагенетальную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патологию и экстренные операции.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0364FE74-9E3F-4FDC-98DC-5E0829E59EEE}" type="slidenum">
              <a:rPr lang="ru-RU" sz="1400" b="0" strike="noStrike" spc="-1" smtClean="0">
                <a:latin typeface="Times New Roman"/>
              </a:rPr>
              <a:pPr algn="r">
                <a:buNone/>
              </a:pPr>
              <a:t>14</a:t>
            </a:fld>
            <a:endParaRPr lang="ru-RU" sz="14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247" name="PlaceHolder 2"/>
          <p:cNvSpPr>
            <a:spLocks noGrp="1"/>
          </p:cNvSpPr>
          <p:nvPr>
            <p:ph type="body"/>
          </p:nvPr>
        </p:nvSpPr>
        <p:spPr>
          <a:xfrm>
            <a:off x="679680" y="4777920"/>
            <a:ext cx="5437800" cy="39088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 type="sldNum" idx="17"/>
          </p:nvPr>
        </p:nvSpPr>
        <p:spPr>
          <a:xfrm>
            <a:off x="3850560" y="943020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C22B7454-9B89-44AE-944F-263996B01B21}" type="slidenum">
              <a:rPr lang="ru-RU" sz="1200" b="0" strike="noStrike" spc="-1">
                <a:solidFill>
                  <a:srgbClr val="000000"/>
                </a:solidFill>
                <a:latin typeface="+mn-lt"/>
                <a:ea typeface="+mn-ea"/>
              </a:rPr>
              <a:pPr algn="r">
                <a:lnSpc>
                  <a:spcPct val="100000"/>
                </a:lnSpc>
                <a:buNone/>
              </a:pPr>
              <a:t>15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B1E701F-E508-4600-9493-1A229813C3A1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62D5ED3-AFA0-46C1-B391-6CB2668420C4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4330D3D-D443-4E1C-9256-97B868AA1780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578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830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73224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578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830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0B6A5F0-5AF2-404E-8891-96FC229A18D6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AD6F2CC-DA3A-444A-A168-5C656DABB31B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DCBF752-9E40-4FCE-8368-46FA37A24B89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EE267CD-2EC7-4FF3-8F49-1E1DE1F5A601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55B77B4-64F1-4AB1-9D0E-AA50F96F54D9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B1B30C2-B64A-402A-9133-7656A0E6F76B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32240" y="108000"/>
            <a:ext cx="10722960" cy="619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E9CAF97-8130-4653-BC47-DFC67D06F19D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48E2088-2480-43CB-9B50-DB0A40446553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68674C1-099F-4E13-A8F3-B6D6FEA256BD}" type="slidenum">
              <a:rPr/>
              <a:p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E8FF7FA-4586-44A4-B006-BFA658456A2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11F95632-C66B-4254-A081-82C3F924EC69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204E8931-3530-4A6E-BAC4-839C3B48877E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AAEADD0-B4DD-4110-AC39-BE3168F560EB}" type="slidenum">
              <a:rPr/>
              <a:p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578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83000" y="159984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73224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578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83000" y="3868920"/>
            <a:ext cx="34524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D956C56-4FCB-4D56-823F-FCE7C5493076}" type="slidenum">
              <a:rPr/>
              <a:p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764BBF5-5753-45F3-BDF7-482AD5FE5338}" type="slidenum">
              <a:rPr/>
              <a:p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DBD8957-3565-494C-9A35-9C8F45EB3F25}" type="slidenum">
              <a:rPr/>
              <a:p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E69C70-F278-4100-8DE4-E5F2946D657C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32240" y="108000"/>
            <a:ext cx="10722960" cy="6194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C7702B3-4B11-4C9C-856B-6312F73A38DA}" type="slidenum">
              <a:rPr/>
              <a:p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7CE5BA-F148-459F-8A1F-8258F4F1266A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4343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920" y="386892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64F3DF3-1729-47BC-9B7A-9409844B7C4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3224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920" y="1599840"/>
            <a:ext cx="523260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732240" y="3868920"/>
            <a:ext cx="10722960" cy="207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760" b="0" strike="noStrike" spc="-1">
              <a:solidFill>
                <a:srgbClr val="595959"/>
              </a:solidFill>
              <a:latin typeface="News Gothic MT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C6B238-B242-4B13-B55E-268882DB240D}" type="slidenum">
              <a:rPr/>
              <a:p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5330" b="0" strike="noStrike" spc="-1">
                <a:solidFill>
                  <a:srgbClr val="2C7C9F"/>
                </a:solidFill>
                <a:latin typeface="News Gothic MT"/>
              </a:rPr>
              <a:t>Образец заголовка</a:t>
            </a:r>
            <a:endParaRPr lang="ru-RU" sz="5330" b="0" strike="noStrike" spc="-1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32240" y="15998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marL="402480" indent="-402480">
              <a:lnSpc>
                <a:spcPct val="100000"/>
              </a:lnSpc>
              <a:spcBef>
                <a:spcPts val="2310"/>
              </a:spcBef>
              <a:buClr>
                <a:srgbClr val="6FB7D7"/>
              </a:buClr>
              <a:buSzPct val="110000"/>
              <a:buFont typeface="Wingdings 2" charset="2"/>
              <a:buChar char=""/>
            </a:pPr>
            <a:r>
              <a:rPr lang="ru-RU" sz="2760" b="0" strike="noStrike" spc="-1">
                <a:solidFill>
                  <a:srgbClr val="595959"/>
                </a:solidFill>
                <a:latin typeface="News Gothic MT"/>
              </a:rPr>
              <a:t>Образец текста</a:t>
            </a:r>
          </a:p>
          <a:p>
            <a:pPr marL="792000" lvl="1" indent="-388080">
              <a:lnSpc>
                <a:spcPct val="100000"/>
              </a:lnSpc>
              <a:spcBef>
                <a:spcPts val="689"/>
              </a:spcBef>
              <a:buClr>
                <a:srgbClr val="215D77"/>
              </a:buClr>
              <a:buSzPct val="110000"/>
              <a:buFont typeface="Wingdings 2" charset="2"/>
              <a:buChar char=""/>
            </a:pPr>
            <a:r>
              <a:rPr lang="ru-RU" sz="2570" b="0" strike="noStrike" spc="-1">
                <a:solidFill>
                  <a:srgbClr val="595959"/>
                </a:solidFill>
                <a:latin typeface="News Gothic MT"/>
              </a:rPr>
              <a:t>Второй уровень</a:t>
            </a:r>
          </a:p>
          <a:p>
            <a:pPr marL="1118520" lvl="2" indent="-325080">
              <a:lnSpc>
                <a:spcPct val="100000"/>
              </a:lnSpc>
              <a:spcBef>
                <a:spcPts val="689"/>
              </a:spcBef>
              <a:buClr>
                <a:srgbClr val="6FB7D7"/>
              </a:buClr>
              <a:buSzPct val="110000"/>
              <a:buFont typeface="Wingdings 2" charset="2"/>
              <a:buChar char=""/>
            </a:pPr>
            <a:r>
              <a:rPr lang="ru-RU" sz="2300" b="0" strike="noStrike" spc="-1">
                <a:solidFill>
                  <a:srgbClr val="595959"/>
                </a:solidFill>
                <a:latin typeface="News Gothic MT"/>
              </a:rPr>
              <a:t>Третий уровень</a:t>
            </a:r>
          </a:p>
          <a:p>
            <a:pPr marL="1459800" lvl="3" indent="-339840">
              <a:lnSpc>
                <a:spcPct val="100000"/>
              </a:lnSpc>
              <a:spcBef>
                <a:spcPts val="689"/>
              </a:spcBef>
              <a:buClr>
                <a:srgbClr val="215D77"/>
              </a:buClr>
              <a:buSzPct val="110000"/>
              <a:buFont typeface="Wingdings 2" charset="2"/>
              <a:buChar char="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Четвертый уровень</a:t>
            </a:r>
          </a:p>
          <a:p>
            <a:pPr marL="1786680" lvl="4" indent="-325080">
              <a:lnSpc>
                <a:spcPct val="100000"/>
              </a:lnSpc>
              <a:spcBef>
                <a:spcPts val="689"/>
              </a:spcBef>
              <a:buClr>
                <a:srgbClr val="6FB7D7"/>
              </a:buClr>
              <a:buSzPct val="110000"/>
              <a:buFont typeface="Wingdings 2" charset="2"/>
              <a:buChar char="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7506360" y="6275520"/>
            <a:ext cx="284508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38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380" b="0" strike="noStrike" spc="-1">
                <a:solidFill>
                  <a:srgbClr val="FFFFFF"/>
                </a:solidFill>
                <a:latin typeface="News Gothic MT"/>
              </a:rPr>
              <a:t>&lt;дата/время&gt;</a:t>
            </a:r>
            <a:endParaRPr lang="ru-RU" sz="138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52800" y="6275520"/>
            <a:ext cx="645444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10531080" y="6275520"/>
            <a:ext cx="131940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lang="en-US" sz="414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CA9D43F-093A-4E38-A024-DE330C55A882}" type="slidenum">
              <a:rPr lang="en-US" sz="4140" b="0" strike="noStrike" spc="-1">
                <a:solidFill>
                  <a:srgbClr val="FFFFFF"/>
                </a:solidFill>
                <a:latin typeface="News Gothic MT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414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 cstate="print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7506360" y="6275520"/>
            <a:ext cx="284508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r">
              <a:lnSpc>
                <a:spcPct val="100000"/>
              </a:lnSpc>
              <a:buNone/>
              <a:defRPr lang="en-US" sz="138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r>
              <a:rPr lang="en-US" sz="1380" b="0" strike="noStrike" spc="-1">
                <a:solidFill>
                  <a:srgbClr val="FFFFFF"/>
                </a:solidFill>
                <a:latin typeface="News Gothic MT"/>
              </a:rPr>
              <a:t>&lt;дата/время&gt;</a:t>
            </a:r>
            <a:endParaRPr lang="ru-RU" sz="138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352800" y="6275520"/>
            <a:ext cx="645444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anchor="ctr">
            <a:noAutofit/>
          </a:bodyPr>
          <a:lstStyle>
            <a:lvl1pPr algn="ctr"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10531080" y="6275520"/>
            <a:ext cx="1319400" cy="36468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ctr">
            <a:noAutofit/>
          </a:bodyPr>
          <a:lstStyle>
            <a:lvl1pPr algn="r">
              <a:lnSpc>
                <a:spcPct val="100000"/>
              </a:lnSpc>
              <a:buNone/>
              <a:defRPr lang="en-US" sz="4140" b="0" strike="noStrike" spc="-1">
                <a:solidFill>
                  <a:srgbClr val="FFFFFF"/>
                </a:solidFill>
                <a:latin typeface="News Gothic MT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7A733101-10B5-419D-82F9-DEC30C71B3B9}" type="slidenum">
              <a:rPr lang="en-US" sz="4140" b="0" strike="noStrike" spc="-1">
                <a:solidFill>
                  <a:srgbClr val="FFFFFF"/>
                </a:solidFill>
                <a:latin typeface="News Gothic MT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414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News Gothic MT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760" b="0" strike="noStrike" spc="-1">
                <a:solidFill>
                  <a:srgbClr val="595959"/>
                </a:solidFill>
                <a:latin typeface="News Gothic MT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300" b="0" strike="noStrike" spc="-1">
                <a:solidFill>
                  <a:srgbClr val="595959"/>
                </a:solidFill>
                <a:latin typeface="News Gothic MT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110" b="0" strike="noStrike" spc="-1">
                <a:solidFill>
                  <a:srgbClr val="595959"/>
                </a:solidFill>
                <a:latin typeface="News Gothic MT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595959"/>
                </a:solidFill>
                <a:latin typeface="News Gothic MT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595959"/>
                </a:solidFill>
                <a:latin typeface="News Gothic MT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595959"/>
                </a:solidFill>
                <a:latin typeface="News Gothic MT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3" cstate="print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Box 1"/>
          <p:cNvSpPr/>
          <p:nvPr/>
        </p:nvSpPr>
        <p:spPr>
          <a:xfrm>
            <a:off x="1314000" y="204120"/>
            <a:ext cx="876492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spc="-1" dirty="0">
                <a:solidFill>
                  <a:srgbClr val="FF0000"/>
                </a:solidFill>
                <a:latin typeface="Times New Roman"/>
              </a:rPr>
              <a:t> БУЗ ВО «ВОЛОГОДСКАЯ ОБЛАСТНАЯ КЛИНИЧЕСКАЯ БОЛЬНИЦА</a:t>
            </a:r>
            <a:r>
              <a:rPr lang="ru-RU" sz="1800" b="1" strike="noStrike" spc="-1" dirty="0" smtClean="0">
                <a:solidFill>
                  <a:srgbClr val="FF0000"/>
                </a:solidFill>
                <a:latin typeface="Times New Roman"/>
              </a:rPr>
              <a:t>»</a:t>
            </a:r>
            <a:endParaRPr lang="en-US" b="1" spc="-1" dirty="0">
              <a:solidFill>
                <a:srgbClr val="FF0000"/>
              </a:solidFill>
              <a:latin typeface="Times New Roman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1800" b="1" strike="noStrike" spc="-1" dirty="0" smtClean="0">
                <a:solidFill>
                  <a:srgbClr val="FF0000"/>
                </a:solidFill>
                <a:latin typeface="Times New Roman"/>
              </a:rPr>
              <a:t>ПЕРИНАТАЛЬНЫЙ ЦЕНТР</a:t>
            </a:r>
            <a:endParaRPr lang="ru-RU" sz="1800" b="0" strike="noStrike" spc="-1" dirty="0">
              <a:latin typeface="Arial"/>
            </a:endParaRPr>
          </a:p>
        </p:txBody>
      </p:sp>
      <p:pic>
        <p:nvPicPr>
          <p:cNvPr id="136" name="Рисунок 1" descr="Лого итог.png"/>
          <p:cNvPicPr/>
          <p:nvPr/>
        </p:nvPicPr>
        <p:blipFill>
          <a:blip r:embed="rId4" cstate="print"/>
          <a:stretch/>
        </p:blipFill>
        <p:spPr>
          <a:xfrm>
            <a:off x="10512000" y="145800"/>
            <a:ext cx="1533960" cy="1373400"/>
          </a:xfrm>
          <a:prstGeom prst="rect">
            <a:avLst/>
          </a:prstGeom>
          <a:ln w="0">
            <a:noFill/>
          </a:ln>
        </p:spPr>
      </p:pic>
      <p:pic>
        <p:nvPicPr>
          <p:cNvPr id="6" name="Picture 1" descr="C:\Users\ZakusovaEV\Desktop\ПЦ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5560" y="1148568"/>
            <a:ext cx="7632848" cy="50895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Проведенная работа по  предписанию </a:t>
            </a:r>
            <a:r>
              <a:rPr lang="ru-RU" sz="2400" dirty="0" smtClean="0">
                <a:solidFill>
                  <a:srgbClr val="FF0000"/>
                </a:solidFill>
              </a:rPr>
              <a:t>РОСЗДРАВНАДЗОРА 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и итогам проверок федеральных медицинских центров.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732240" y="1196752"/>
            <a:ext cx="10722960" cy="5184576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 2011 году </a:t>
            </a:r>
            <a:r>
              <a:rPr lang="ru-RU" sz="2400" dirty="0" smtClean="0"/>
              <a:t>областной родильный дом переименован в Перинатальный центр.</a:t>
            </a:r>
          </a:p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 2021 году </a:t>
            </a:r>
            <a:r>
              <a:rPr lang="ru-RU" sz="2400" dirty="0" smtClean="0"/>
              <a:t>введена в эксплуатацию пристройка к Перинатальному центру.</a:t>
            </a:r>
          </a:p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 марта 2021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года</a:t>
            </a:r>
            <a:r>
              <a:rPr lang="ru-RU" sz="2400" dirty="0" smtClean="0"/>
              <a:t> открыта поликлиника Перинатального центра.</a:t>
            </a:r>
          </a:p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 июня 2021 года </a:t>
            </a:r>
            <a:r>
              <a:rPr lang="ru-RU" sz="2400" dirty="0" smtClean="0"/>
              <a:t>расширена реанимация новорожденных с 6 до 12 коек.</a:t>
            </a:r>
          </a:p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 июня 2021 года </a:t>
            </a:r>
            <a:r>
              <a:rPr lang="ru-RU" sz="2400" dirty="0" smtClean="0"/>
              <a:t>открыто отделение патологии недоношенных и новорожденных детей( 2 этап выхаживания).</a:t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 2022 года </a:t>
            </a:r>
            <a:r>
              <a:rPr lang="ru-RU" sz="2400" dirty="0" smtClean="0"/>
              <a:t>Перинатальный центр работает в программе АИСТ РАМ.</a:t>
            </a:r>
          </a:p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 мая 2023 года </a:t>
            </a:r>
            <a:r>
              <a:rPr lang="ru-RU" sz="2400" dirty="0" smtClean="0"/>
              <a:t>произведена реструктуризация коечного фонда.</a:t>
            </a:r>
            <a:br>
              <a:rPr lang="ru-RU" sz="2400" dirty="0" smtClean="0"/>
            </a:b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 1 июня 2023 года </a:t>
            </a:r>
            <a:r>
              <a:rPr lang="ru-RU" sz="2400" dirty="0" smtClean="0"/>
              <a:t>планируется открытие отделения акушерского дистанционного консультативного центра.</a:t>
            </a:r>
          </a:p>
        </p:txBody>
      </p:sp>
      <p:pic>
        <p:nvPicPr>
          <p:cNvPr id="4" name="Рисунок 1" descr="Лого итог.png"/>
          <p:cNvPicPr/>
          <p:nvPr/>
        </p:nvPicPr>
        <p:blipFill>
          <a:blip r:embed="rId2" cstate="print"/>
          <a:stretch/>
        </p:blipFill>
        <p:spPr>
          <a:xfrm>
            <a:off x="10485000" y="161280"/>
            <a:ext cx="1556280" cy="1516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 descr="Лого итог.png"/>
          <p:cNvPicPr/>
          <p:nvPr/>
        </p:nvPicPr>
        <p:blipFill>
          <a:blip r:embed="rId3" cstate="print"/>
          <a:stretch/>
        </p:blipFill>
        <p:spPr>
          <a:xfrm>
            <a:off x="10455480" y="182880"/>
            <a:ext cx="1478880" cy="1441080"/>
          </a:xfrm>
          <a:prstGeom prst="rect">
            <a:avLst/>
          </a:prstGeom>
          <a:ln w="0">
            <a:noFill/>
          </a:ln>
        </p:spPr>
      </p:pic>
      <p:sp>
        <p:nvSpPr>
          <p:cNvPr id="151" name="PlaceHolder 2"/>
          <p:cNvSpPr>
            <a:spLocks noGrp="1"/>
          </p:cNvSpPr>
          <p:nvPr>
            <p:ph type="title"/>
          </p:nvPr>
        </p:nvSpPr>
        <p:spPr>
          <a:xfrm>
            <a:off x="1377000" y="279720"/>
            <a:ext cx="8863920" cy="111852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dirty="0"/>
              <a:t/>
            </a:r>
            <a:br>
              <a:rPr dirty="0"/>
            </a:br>
            <a:endParaRPr lang="ru-RU" sz="2400" b="0" strike="noStrike" spc="-1" dirty="0">
              <a:solidFill>
                <a:srgbClr val="000000"/>
              </a:solidFill>
              <a:latin typeface="News Gothic MT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95400" y="1556791"/>
          <a:ext cx="5112568" cy="45772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50958"/>
                <a:gridCol w="1337610"/>
                <a:gridCol w="1624000"/>
              </a:tblGrid>
              <a:tr h="243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b="1" dirty="0"/>
                        <a:t>Показатель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b="1" dirty="0" smtClean="0"/>
                        <a:t>2021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b="1" dirty="0" smtClean="0"/>
                        <a:t>2022 г.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646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Принято беременных всего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1973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2645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2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Из них в 1 триместре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575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624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7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  </a:t>
                      </a:r>
                      <a:r>
                        <a:rPr lang="ru-RU" sz="1600" dirty="0" smtClean="0"/>
                        <a:t>Во </a:t>
                      </a:r>
                      <a:r>
                        <a:rPr lang="ru-RU" sz="1600" dirty="0"/>
                        <a:t>2 триместре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558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822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 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/>
                        <a:t>В 3 триместре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569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845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2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Консультативные приемы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271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354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20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Детский гинеколог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139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102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невролог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12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33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эндокринолог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43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0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уролог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25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15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72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Проведено ТМК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41 (33\8)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44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КТГ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/>
                        <a:t>501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600" dirty="0"/>
                        <a:t>811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5895522" y="1600994"/>
          <a:ext cx="6096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135560" y="332656"/>
            <a:ext cx="67440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Клинико-диагностическое отделение перинатального центра</a:t>
            </a:r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947160" y="398160"/>
            <a:ext cx="8938800" cy="64800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ОРиТ</a:t>
            </a:r>
            <a:r>
              <a:rPr lang="ru-RU" sz="2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новорожденных</a:t>
            </a:r>
            <a:endParaRPr lang="ru-RU" sz="2800" b="0" strike="noStrike" spc="-1" dirty="0">
              <a:solidFill>
                <a:srgbClr val="FF0000"/>
              </a:solidFill>
              <a:latin typeface="News Gothic MT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796680" y="1115640"/>
            <a:ext cx="10722960" cy="43437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ru-RU" sz="2000" b="0" strike="noStrike" spc="-1" dirty="0" smtClean="0">
                <a:solidFill>
                  <a:srgbClr val="000066"/>
                </a:solidFill>
                <a:latin typeface="Times New Roman"/>
              </a:rPr>
              <a:t>.</a:t>
            </a:r>
            <a:endParaRPr lang="ru-RU" sz="2000" b="0" strike="noStrike" spc="-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00000"/>
              </a:lnSpc>
              <a:spcBef>
                <a:spcPts val="2310"/>
              </a:spcBef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595959"/>
              </a:solidFill>
              <a:latin typeface="News Gothic MT"/>
            </a:endParaRPr>
          </a:p>
        </p:txBody>
      </p:sp>
      <p:pic>
        <p:nvPicPr>
          <p:cNvPr id="154" name="Рисунок 1" descr="Лого итог.png"/>
          <p:cNvPicPr/>
          <p:nvPr/>
        </p:nvPicPr>
        <p:blipFill>
          <a:blip r:embed="rId3" cstate="print"/>
          <a:srcRect l="13626" r="7803" b="10078"/>
          <a:stretch/>
        </p:blipFill>
        <p:spPr>
          <a:xfrm>
            <a:off x="10456200" y="161280"/>
            <a:ext cx="1301760" cy="145188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39416" y="1628800"/>
          <a:ext cx="6333490" cy="4641990"/>
        </p:xfrm>
        <a:graphic>
          <a:graphicData uri="http://schemas.openxmlformats.org/drawingml/2006/table">
            <a:tbl>
              <a:tblPr/>
              <a:tblGrid>
                <a:gridCol w="3098165"/>
                <a:gridCol w="916305"/>
                <a:gridCol w="878840"/>
                <a:gridCol w="900430"/>
                <a:gridCol w="539750"/>
              </a:tblGrid>
              <a:tr h="4500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Характеристика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+/-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Количество коек в палатах интенсивной терапии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12+1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12+1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Количество детей, находившихся на лечении в ОРИТ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268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299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+31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010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Количество умерших детей, находившихся на лечении в ОРИТ 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-16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Общая летальность %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7,4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5,75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3,01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-2,74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1" descr="C:\Users\ZakusovaEV\Desktop\ПЦ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24192" y="2852936"/>
            <a:ext cx="3576973" cy="238464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22960" cy="87272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Отделение патологии новорожденных и недоношенных детей (ОПННД)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31504" y="836712"/>
          <a:ext cx="8686798" cy="26669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110784"/>
                <a:gridCol w="1788007"/>
                <a:gridCol w="1788007"/>
              </a:tblGrid>
              <a:tr h="727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7 месяцев 2021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 (03.06.21 – 31.12.21)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2022 г.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Плановое количество коек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35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35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Поступило всего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307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520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Выписано всего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291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582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Летальность (человек)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1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0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Средний </a:t>
                      </a:r>
                      <a:r>
                        <a:rPr lang="ru-RU" sz="1400" b="1" dirty="0" err="1">
                          <a:latin typeface="+mn-lt"/>
                        </a:rPr>
                        <a:t>койко</a:t>
                      </a:r>
                      <a:r>
                        <a:rPr lang="ru-RU" sz="1400" b="1" dirty="0">
                          <a:latin typeface="+mn-lt"/>
                        </a:rPr>
                        <a:t>/день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13,62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18,4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Занятость 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116,37</a:t>
                      </a:r>
                      <a:endParaRPr lang="ru-RU" sz="140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219,2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Оборот койки 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8,54</a:t>
                      </a:r>
                      <a:endParaRPr lang="ru-RU" sz="140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11,9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24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Процент общей летальности</a:t>
                      </a:r>
                      <a:endParaRPr lang="ru-RU" sz="1400" b="1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0,34</a:t>
                      </a:r>
                      <a:endParaRPr lang="ru-RU" sz="140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0</a:t>
                      </a:r>
                      <a:endParaRPr lang="ru-RU" sz="1400" dirty="0">
                        <a:solidFill>
                          <a:srgbClr val="00000A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99656" y="3645024"/>
          <a:ext cx="5791199" cy="30327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695060"/>
                <a:gridCol w="1184905"/>
                <a:gridCol w="911234"/>
              </a:tblGrid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Всего (</a:t>
                      </a:r>
                      <a:r>
                        <a:rPr lang="ru-RU" sz="1400" dirty="0" err="1">
                          <a:latin typeface="+mn-lt"/>
                        </a:rPr>
                        <a:t>абс</a:t>
                      </a:r>
                      <a:r>
                        <a:rPr lang="ru-RU" sz="1400" dirty="0">
                          <a:latin typeface="+mn-lt"/>
                        </a:rPr>
                        <a:t>)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%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Выписано из ОПННД всего: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582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Поступивших из отделения новорожденных ПЦ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512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87,9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-  поступивших из ОРИТН ПЦ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257 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44,2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-  поступивших из ОН ПЦ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255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43,8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Поступивших из ВГРД 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57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9,8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- поступивших из ВГРД отделение № 1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47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8,1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-  поступивших из ВГРД отделение № 2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10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</a:rPr>
                        <a:t>1,7</a:t>
                      </a:r>
                      <a:endParaRPr lang="ru-RU" sz="1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Поступивших из ЦРБ 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12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2,1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8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Поступивших из др. региона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</a:rPr>
                        <a:t>1</a:t>
                      </a:r>
                      <a:endParaRPr lang="ru-RU" sz="140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+mn-lt"/>
                        </a:rPr>
                        <a:t>0,2</a:t>
                      </a:r>
                      <a:endParaRPr lang="ru-RU" sz="1400" b="1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rgbClr val="FF0000"/>
                </a:solidFill>
              </a:rPr>
              <a:t>Паталогия</a:t>
            </a:r>
            <a:r>
              <a:rPr lang="ru-RU" b="1" dirty="0">
                <a:solidFill>
                  <a:srgbClr val="FF0000"/>
                </a:solidFill>
              </a:rPr>
              <a:t> требующая наблюдения в отделении реанимации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063552" y="1988840"/>
          <a:ext cx="7287263" cy="3744583"/>
        </p:xfrm>
        <a:graphic>
          <a:graphicData uri="http://schemas.openxmlformats.org/drawingml/2006/table">
            <a:tbl>
              <a:tblPr/>
              <a:tblGrid>
                <a:gridCol w="3967603"/>
                <a:gridCol w="1079651"/>
                <a:gridCol w="1187007"/>
                <a:gridCol w="1053002"/>
              </a:tblGrid>
              <a:tr h="60958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2020 г.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2021 г.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2022 г.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Преэклампсия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74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Сахарный диабет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163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245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561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Оперативное родоразрешение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893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1059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1029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Кровотечение в родах, после родов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67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Критические акушерские ситуации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Всего: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1211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1444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1769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Box 4"/>
          <p:cNvSpPr/>
          <p:nvPr/>
        </p:nvSpPr>
        <p:spPr>
          <a:xfrm>
            <a:off x="983432" y="0"/>
            <a:ext cx="8640720" cy="5778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3200" b="1" strike="noStrike" spc="-1" dirty="0">
                <a:solidFill>
                  <a:srgbClr val="FF0000"/>
                </a:solidFill>
                <a:latin typeface="Times New Roman"/>
              </a:rPr>
              <a:t>            </a:t>
            </a:r>
            <a:r>
              <a:rPr lang="en-US" sz="3200" b="1" strike="noStrike" spc="-1" dirty="0" smtClean="0">
                <a:solidFill>
                  <a:srgbClr val="FF0000"/>
                </a:solidFill>
                <a:latin typeface="Times New Roman"/>
              </a:rPr>
              <a:t>SWOT</a:t>
            </a:r>
            <a:r>
              <a:rPr lang="ru-RU" sz="3200" b="1" strike="noStrike" spc="-1" dirty="0" smtClean="0">
                <a:solidFill>
                  <a:srgbClr val="FF0000"/>
                </a:solidFill>
                <a:latin typeface="Times New Roman"/>
              </a:rPr>
              <a:t>-АНАЛИЗ</a:t>
            </a:r>
            <a:endParaRPr lang="ru-RU" sz="3200" b="0" strike="noStrike" spc="-1" dirty="0">
              <a:latin typeface="Arial"/>
            </a:endParaRPr>
          </a:p>
        </p:txBody>
      </p:sp>
      <p:sp>
        <p:nvSpPr>
          <p:cNvPr id="181" name="TextBox 6"/>
          <p:cNvSpPr/>
          <p:nvPr/>
        </p:nvSpPr>
        <p:spPr>
          <a:xfrm>
            <a:off x="479376" y="620688"/>
            <a:ext cx="9969120" cy="333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Сильные стороны (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Strengths)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   		 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                    Слабые стороны 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(Weaknesses)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182" name="TextBox 10"/>
          <p:cNvSpPr/>
          <p:nvPr/>
        </p:nvSpPr>
        <p:spPr>
          <a:xfrm>
            <a:off x="191344" y="1124744"/>
            <a:ext cx="5905080" cy="2460758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76040" indent="-17604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Стабильное финансирование за счет средств ОМС.</a:t>
            </a:r>
            <a:endParaRPr lang="ru-RU" sz="1400" b="0" strike="noStrike" spc="-1" dirty="0">
              <a:latin typeface="Arial"/>
            </a:endParaRPr>
          </a:p>
          <a:p>
            <a:pPr marL="176040" indent="-17604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Высокий уровень подготовки кадров, сертифицированных специалистов.</a:t>
            </a:r>
            <a:endParaRPr lang="ru-RU" sz="1400" b="0" strike="noStrike" spc="-1" dirty="0">
              <a:latin typeface="Arial"/>
            </a:endParaRPr>
          </a:p>
          <a:p>
            <a:pPr marL="176040" indent="-17604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Наличие высококлассного диагностического и лечебного оборудования.</a:t>
            </a:r>
            <a:endParaRPr lang="ru-RU" sz="1400" b="0" strike="noStrike" spc="-1" dirty="0">
              <a:latin typeface="Arial"/>
            </a:endParaRPr>
          </a:p>
          <a:p>
            <a:pPr marL="176040" indent="-17604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Лидирующие позиции по оказанию медицинских услуг населению области</a:t>
            </a:r>
            <a:endParaRPr lang="ru-RU" sz="1400" b="0" strike="noStrike" spc="-1" dirty="0">
              <a:latin typeface="Arial"/>
            </a:endParaRPr>
          </a:p>
          <a:p>
            <a:pPr marL="176040" indent="-17604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Удовлетворение потребителей медицинских услуг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.</a:t>
            </a:r>
            <a:endParaRPr lang="en-US" sz="1400" b="0" strike="noStrike" spc="-1" dirty="0" smtClean="0">
              <a:solidFill>
                <a:srgbClr val="000066"/>
              </a:solidFill>
              <a:latin typeface="Times New Roman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Работа регионального «Центра Асфиксии»  на базе ОРИТН ПЦ снижает младенческую смертность 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инвалидизацию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детей в дальнейшем </a:t>
            </a:r>
          </a:p>
          <a:p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Широкое использование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телемедицинских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консультаций с федеральными клиникам</a:t>
            </a:r>
          </a:p>
        </p:txBody>
      </p:sp>
      <p:sp>
        <p:nvSpPr>
          <p:cNvPr id="183" name="TextBox 11"/>
          <p:cNvSpPr/>
          <p:nvPr/>
        </p:nvSpPr>
        <p:spPr>
          <a:xfrm>
            <a:off x="6168008" y="908720"/>
            <a:ext cx="5680080" cy="3260978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indent="-216000" algn="just">
              <a:lnSpc>
                <a:spcPct val="100000"/>
              </a:lnSpc>
              <a:buClr>
                <a:srgbClr val="000066"/>
              </a:buClr>
            </a:pPr>
            <a:endParaRPr lang="ru-RU" sz="14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Отсутствие развитой компьютеризации процессов управления и медицинской деятельности.</a:t>
            </a:r>
            <a:endParaRPr lang="ru-RU" sz="14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Отсутствие </a:t>
            </a: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единого информационного 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пространства(работа </a:t>
            </a:r>
            <a:r>
              <a:rPr lang="ru-RU" sz="1400" b="0" strike="noStrike" spc="-1" dirty="0" err="1" smtClean="0">
                <a:solidFill>
                  <a:srgbClr val="000066"/>
                </a:solidFill>
                <a:latin typeface="Times New Roman"/>
              </a:rPr>
              <a:t>мед.персонала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 в нескольких программах)</a:t>
            </a:r>
            <a:endParaRPr lang="ru-RU" sz="14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Дефицит кадров по ряду 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направлений (</a:t>
            </a:r>
            <a:r>
              <a:rPr lang="ru-RU" sz="1400" b="0" strike="noStrike" spc="-1" dirty="0" err="1" smtClean="0">
                <a:solidFill>
                  <a:srgbClr val="000066"/>
                </a:solidFill>
                <a:latin typeface="Times New Roman"/>
              </a:rPr>
              <a:t>врачей-неонатологов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).</a:t>
            </a: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spc="-1" dirty="0" smtClean="0">
                <a:solidFill>
                  <a:srgbClr val="000066"/>
                </a:solidFill>
                <a:latin typeface="Times New Roman"/>
              </a:rPr>
              <a:t>Недостаточное финансирование обучений врачебного состава на </a:t>
            </a:r>
            <a:r>
              <a:rPr lang="ru-RU" sz="1400" spc="-1" dirty="0" err="1" smtClean="0">
                <a:solidFill>
                  <a:srgbClr val="000066"/>
                </a:solidFill>
                <a:latin typeface="Times New Roman"/>
              </a:rPr>
              <a:t>симуляционных</a:t>
            </a:r>
            <a:r>
              <a:rPr lang="ru-RU" sz="1400" spc="-1" dirty="0" smtClean="0">
                <a:solidFill>
                  <a:srgbClr val="000066"/>
                </a:solidFill>
                <a:latin typeface="Times New Roman"/>
              </a:rPr>
              <a:t> циклах и рабочих местах в федеральных центрах.</a:t>
            </a: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Отсутствие полноценных реанимационных коек. </a:t>
            </a:r>
          </a:p>
          <a:p>
            <a:pPr indent="-216000" algn="just">
              <a:lnSpc>
                <a:spcPct val="100000"/>
              </a:lnSpc>
              <a:buClr>
                <a:srgbClr val="000066"/>
              </a:buClr>
            </a:pPr>
            <a:r>
              <a:rPr lang="ru-RU" sz="1400" spc="-1" dirty="0" smtClean="0">
                <a:solidFill>
                  <a:srgbClr val="000066"/>
                </a:solidFill>
                <a:latin typeface="Times New Roman"/>
              </a:rPr>
              <a:t>6.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во взаимодействии с БУЗ ВО ВОДКБ: требуется развитие теле- и очных консультаций экстренных, так и плановых узкими специалистами на основе  экономической и правовой базы. </a:t>
            </a:r>
            <a:r>
              <a:rPr lang="ru-RU" sz="12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(Например: дети с ВПС выписываются без консультации кардиолога, что может привести к финансовым санкциям за несоблюдение стандартов качества.)</a:t>
            </a:r>
            <a:endParaRPr lang="ru-RU" sz="1400" b="0" strike="noStrike" spc="-1" dirty="0">
              <a:solidFill>
                <a:srgbClr val="002060"/>
              </a:solidFill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</a:pPr>
            <a:endParaRPr lang="ru-RU" sz="1400" b="0" strike="noStrike" spc="-1" dirty="0">
              <a:latin typeface="Arial"/>
            </a:endParaRPr>
          </a:p>
        </p:txBody>
      </p:sp>
      <p:sp>
        <p:nvSpPr>
          <p:cNvPr id="184" name="TextBox 3"/>
          <p:cNvSpPr/>
          <p:nvPr/>
        </p:nvSpPr>
        <p:spPr>
          <a:xfrm>
            <a:off x="479376" y="3933056"/>
            <a:ext cx="10316520" cy="36468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1800" b="1" strike="noStrike" spc="-1" dirty="0">
                <a:solidFill>
                  <a:srgbClr val="002060"/>
                </a:solidFill>
                <a:latin typeface="Times New Roman"/>
              </a:rPr>
              <a:t>Внешняя среда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185" name="TextBox 4"/>
          <p:cNvSpPr/>
          <p:nvPr/>
        </p:nvSpPr>
        <p:spPr>
          <a:xfrm>
            <a:off x="335360" y="4293096"/>
            <a:ext cx="11508120" cy="33372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 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Возможности (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Opportunities)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             		    </a:t>
            </a:r>
            <a:r>
              <a:rPr lang="ru-RU" sz="1600" b="1" strike="noStrike" spc="-1" dirty="0">
                <a:solidFill>
                  <a:srgbClr val="002060"/>
                </a:solidFill>
                <a:latin typeface="Times New Roman"/>
              </a:rPr>
              <a:t>                       Угрозы</a:t>
            </a:r>
            <a:r>
              <a:rPr lang="en-US" sz="1600" b="1" strike="noStrike" spc="-1" dirty="0">
                <a:solidFill>
                  <a:srgbClr val="002060"/>
                </a:solidFill>
                <a:latin typeface="Times New Roman"/>
              </a:rPr>
              <a:t> (Threats)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186" name="TextBox 7"/>
          <p:cNvSpPr/>
          <p:nvPr/>
        </p:nvSpPr>
        <p:spPr>
          <a:xfrm>
            <a:off x="263352" y="4653136"/>
            <a:ext cx="5129280" cy="1598984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Развитие 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ВМП</a:t>
            </a: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.</a:t>
            </a:r>
            <a:endParaRPr lang="ru-RU" sz="14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Оптимизация деятельности приносящей доход.</a:t>
            </a:r>
            <a:endParaRPr lang="ru-RU" sz="14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Правильно выстроенная маршрутизация 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пациентов с помощью работы АДКЦ.</a:t>
            </a:r>
            <a:endParaRPr lang="ru-RU" sz="1400" b="0" strike="noStrike" spc="-1" dirty="0">
              <a:latin typeface="Arial"/>
            </a:endParaRPr>
          </a:p>
          <a:p>
            <a:pPr indent="-216000" algn="just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Улучшение управляемости учреждения за счет </a:t>
            </a:r>
            <a:r>
              <a:rPr lang="ru-RU" sz="1400" b="0" strike="noStrike" spc="-1" dirty="0" smtClean="0">
                <a:solidFill>
                  <a:srgbClr val="000066"/>
                </a:solidFill>
                <a:latin typeface="Times New Roman"/>
              </a:rPr>
              <a:t>обучения </a:t>
            </a:r>
            <a:r>
              <a:rPr lang="ru-RU" sz="1400" spc="-1" dirty="0" smtClean="0">
                <a:solidFill>
                  <a:srgbClr val="000066"/>
                </a:solidFill>
                <a:latin typeface="Times New Roman"/>
              </a:rPr>
              <a:t>на </a:t>
            </a:r>
            <a:r>
              <a:rPr lang="ru-RU" sz="1400" spc="-1" dirty="0" err="1" smtClean="0">
                <a:solidFill>
                  <a:srgbClr val="000066"/>
                </a:solidFill>
                <a:latin typeface="Times New Roman"/>
              </a:rPr>
              <a:t>симуляционных</a:t>
            </a:r>
            <a:r>
              <a:rPr lang="ru-RU" sz="1400" spc="-1" dirty="0" smtClean="0">
                <a:solidFill>
                  <a:srgbClr val="000066"/>
                </a:solidFill>
                <a:latin typeface="Times New Roman"/>
              </a:rPr>
              <a:t> циклах и рабочих местах в федеральных центрах.</a:t>
            </a:r>
            <a:endParaRPr lang="ru-RU" sz="1300" b="0" strike="noStrike" spc="-1" dirty="0">
              <a:latin typeface="Arial"/>
            </a:endParaRPr>
          </a:p>
        </p:txBody>
      </p:sp>
      <p:sp>
        <p:nvSpPr>
          <p:cNvPr id="187" name="TextBox 8"/>
          <p:cNvSpPr/>
          <p:nvPr/>
        </p:nvSpPr>
        <p:spPr>
          <a:xfrm>
            <a:off x="6096000" y="4509120"/>
            <a:ext cx="5772240" cy="1814428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Снижение рождаемости </a:t>
            </a:r>
            <a:endParaRPr lang="ru-RU" sz="1400" b="0" strike="noStrike" spc="-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Сокращение объемов финансирования  по ОМС.</a:t>
            </a:r>
            <a:endParaRPr lang="ru-RU" sz="1400" b="0" strike="noStrike" spc="-1" dirty="0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Сокращение объемов медицинской помощи.</a:t>
            </a:r>
            <a:endParaRPr lang="ru-RU" sz="1400" b="0" strike="noStrike" spc="-1" dirty="0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Нестабильная экономическая обстановка.</a:t>
            </a:r>
            <a:endParaRPr lang="ru-RU" sz="1400" b="0" strike="noStrike" spc="-1" dirty="0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Падение доходов населения, уменьшение поступлений ВБС.</a:t>
            </a:r>
            <a:endParaRPr lang="ru-RU" sz="1400" b="0" strike="noStrike" spc="-1" dirty="0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Возрастающая конкуренция по некоторым видам медицинских услуг.</a:t>
            </a:r>
            <a:endParaRPr lang="ru-RU" sz="1400" b="0" strike="noStrike" spc="-1" dirty="0">
              <a:latin typeface="Arial"/>
            </a:endParaRPr>
          </a:p>
          <a:p>
            <a:pPr indent="-216000">
              <a:lnSpc>
                <a:spcPct val="100000"/>
              </a:lnSpc>
              <a:buClr>
                <a:srgbClr val="000066"/>
              </a:buClr>
              <a:buFont typeface="StarSymbol"/>
              <a:buAutoNum type="arabicPeriod"/>
            </a:pPr>
            <a:r>
              <a:rPr lang="ru-RU" sz="1400" b="0" strike="noStrike" spc="-1" dirty="0">
                <a:solidFill>
                  <a:srgbClr val="000066"/>
                </a:solidFill>
                <a:latin typeface="Times New Roman"/>
              </a:rPr>
              <a:t> Значительная территориальная удаленность населенных пунктов в Вологодской </a:t>
            </a:r>
            <a:r>
              <a:rPr lang="ru-RU" sz="1300" b="0" strike="noStrike" spc="-1" dirty="0">
                <a:solidFill>
                  <a:srgbClr val="002060"/>
                </a:solidFill>
                <a:latin typeface="Times New Roman"/>
              </a:rPr>
              <a:t>области.</a:t>
            </a:r>
            <a:endParaRPr lang="ru-RU" sz="1300" b="0" strike="noStrike" spc="-1" dirty="0">
              <a:solidFill>
                <a:srgbClr val="002060"/>
              </a:solidFill>
              <a:latin typeface="Arial"/>
            </a:endParaRPr>
          </a:p>
        </p:txBody>
      </p:sp>
      <p:pic>
        <p:nvPicPr>
          <p:cNvPr id="188" name="Рисунок 13"/>
          <p:cNvPicPr/>
          <p:nvPr/>
        </p:nvPicPr>
        <p:blipFill>
          <a:blip r:embed="rId3" cstate="print"/>
          <a:stretch/>
        </p:blipFill>
        <p:spPr>
          <a:xfrm>
            <a:off x="10472760" y="0"/>
            <a:ext cx="1530000" cy="13712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Рисунок 1" descr="Лого итог.png"/>
          <p:cNvPicPr/>
          <p:nvPr/>
        </p:nvPicPr>
        <p:blipFill>
          <a:blip r:embed="rId3" cstate="print"/>
          <a:stretch/>
        </p:blipFill>
        <p:spPr>
          <a:xfrm>
            <a:off x="10520280" y="0"/>
            <a:ext cx="1455480" cy="1418760"/>
          </a:xfrm>
          <a:prstGeom prst="rect">
            <a:avLst/>
          </a:prstGeom>
          <a:ln w="0">
            <a:noFill/>
          </a:ln>
        </p:spPr>
      </p:pic>
      <p:sp>
        <p:nvSpPr>
          <p:cNvPr id="190" name="Content Placeholder 2"/>
          <p:cNvSpPr/>
          <p:nvPr/>
        </p:nvSpPr>
        <p:spPr>
          <a:xfrm>
            <a:off x="470880" y="1387080"/>
            <a:ext cx="11194200" cy="4413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1" name="Title 1"/>
          <p:cNvSpPr/>
          <p:nvPr/>
        </p:nvSpPr>
        <p:spPr>
          <a:xfrm>
            <a:off x="-93600" y="298800"/>
            <a:ext cx="10837440" cy="84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000" b="1" strike="noStrike" spc="-1" dirty="0">
                <a:solidFill>
                  <a:srgbClr val="FF0000"/>
                </a:solidFill>
                <a:latin typeface="Times New Roman"/>
              </a:rPr>
              <a:t> Выбор стратегии</a:t>
            </a:r>
            <a:endParaRPr lang="ru-RU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48000" y="258261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99456" y="1628800"/>
            <a:ext cx="85206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Профессиональная и этическая подготовка и переподготовка медицинских кадров</a:t>
            </a:r>
          </a:p>
          <a:p>
            <a:pPr marL="85725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Укрепление и совершенствование материально-технической базы ПЦ</a:t>
            </a:r>
          </a:p>
          <a:p>
            <a:pPr marL="85725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Работа согласно  клинических протоколов</a:t>
            </a:r>
          </a:p>
          <a:p>
            <a:pPr marL="85725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Мотивация руководителей МО области к приобретению современных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токолитических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средств для транспортировки беременных с угрозой преждевременных родов.</a:t>
            </a:r>
          </a:p>
          <a:p>
            <a:pPr marL="185738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реализация современных технологий позволяющих уменьшить время пребывания в стационаре</a:t>
            </a:r>
          </a:p>
          <a:p>
            <a:pPr marL="185738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ликвидация неэффективных технологий, отказ от неэффективных лекарственных препаратов</a:t>
            </a:r>
          </a:p>
          <a:p>
            <a:pPr marL="185738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767408" y="-387424"/>
            <a:ext cx="10722960" cy="13359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b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spc="-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 реализации плана</a:t>
            </a:r>
            <a:endParaRPr lang="ru-RU" sz="2800" b="0" strike="noStrike" spc="-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" name="PlaceHolder 2"/>
          <p:cNvSpPr>
            <a:spLocks noGrp="1"/>
          </p:cNvSpPr>
          <p:nvPr>
            <p:ph/>
          </p:nvPr>
        </p:nvSpPr>
        <p:spPr>
          <a:xfrm>
            <a:off x="911424" y="908720"/>
            <a:ext cx="10722960" cy="4536504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2310"/>
              </a:spcBef>
              <a:buAutoNum type="arabicPeriod"/>
            </a:pP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повышения качества профессиональной, этической подготовки и переподготовки использовать современные технологии обучения ( мастер-классы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дистанционные 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технологии, </a:t>
            </a:r>
            <a:r>
              <a:rPr lang="ru-RU" sz="2000" b="0" strike="noStrike" spc="-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симуляционные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циклы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самообучение 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рабочем месте)</a:t>
            </a:r>
          </a:p>
          <a:p>
            <a:pPr marL="457200" indent="-457200">
              <a:lnSpc>
                <a:spcPct val="100000"/>
              </a:lnSpc>
              <a:spcBef>
                <a:spcPts val="2310"/>
              </a:spcBef>
              <a:buAutoNum type="arabicPeriod"/>
            </a:pPr>
            <a:r>
              <a:rPr lang="ru-RU" sz="2000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Замена устаревшего и приобретение современного оборудования.</a:t>
            </a:r>
          </a:p>
          <a:p>
            <a:pPr marL="457200" indent="-457200">
              <a:lnSpc>
                <a:spcPct val="100000"/>
              </a:lnSpc>
              <a:spcBef>
                <a:spcPts val="2310"/>
              </a:spcBef>
              <a:buAutoNum type="arabicPeriod"/>
            </a:pPr>
            <a:r>
              <a:rPr lang="ru-RU" sz="2000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Обязать МО работать в программе АИСТ РАМ</a:t>
            </a:r>
          </a:p>
          <a:p>
            <a:pPr marL="457200" indent="-457200">
              <a:lnSpc>
                <a:spcPct val="100000"/>
              </a:lnSpc>
              <a:spcBef>
                <a:spcPts val="2310"/>
              </a:spcBef>
              <a:buAutoNum type="arabicPeriod"/>
            </a:pPr>
            <a:r>
              <a:rPr lang="ru-RU" sz="2000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отделения АДКЦ для концентрации беременных группы высокого риска в перинатальном центре</a:t>
            </a:r>
          </a:p>
          <a:p>
            <a:pPr marL="457200" indent="-457200">
              <a:lnSpc>
                <a:spcPct val="100000"/>
              </a:lnSpc>
              <a:spcBef>
                <a:spcPts val="2310"/>
              </a:spcBef>
              <a:buAutoNum type="arabicPeriod"/>
            </a:pP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Усовершенствовать </a:t>
            </a:r>
            <a:r>
              <a:rPr lang="ru-RU" sz="2000" b="0" strike="noStrike" spc="-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телемедицинские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консультации и МО 1 и 2 уровня с увеличением </a:t>
            </a:r>
            <a:r>
              <a:rPr lang="ru-RU" sz="2000" b="0" strike="noStrike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тарифа</a:t>
            </a:r>
            <a:endParaRPr lang="en-US" sz="2000" b="0" strike="noStrike" spc="-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2310"/>
              </a:spcBef>
              <a:buAutoNum type="arabicPeriod"/>
            </a:pPr>
            <a:r>
              <a:rPr lang="ru-RU" sz="2000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Закупка современных </a:t>
            </a:r>
            <a:r>
              <a:rPr lang="ru-RU" sz="2000" spc="-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токолитических</a:t>
            </a:r>
            <a:r>
              <a:rPr lang="ru-RU" sz="2000" spc="-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средств для перевода (транспортировки) беременных с угрозой преждевременных родов.</a:t>
            </a:r>
            <a:endParaRPr lang="ru-RU" sz="2000" b="0" strike="noStrike" spc="-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5" name="Рисунок 3"/>
          <p:cNvPicPr/>
          <p:nvPr/>
        </p:nvPicPr>
        <p:blipFill>
          <a:blip r:embed="rId2" cstate="print"/>
          <a:stretch/>
        </p:blipFill>
        <p:spPr>
          <a:xfrm>
            <a:off x="10521360" y="65880"/>
            <a:ext cx="1456560" cy="14202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0" name="Рисунок 2" descr="Лого итог.png"/>
          <p:cNvPicPr/>
          <p:nvPr/>
        </p:nvPicPr>
        <p:blipFill>
          <a:blip r:embed="rId3" cstate="print"/>
          <a:stretch/>
        </p:blipFill>
        <p:spPr>
          <a:xfrm>
            <a:off x="10405080" y="175320"/>
            <a:ext cx="1533960" cy="1495080"/>
          </a:xfrm>
          <a:prstGeom prst="rect">
            <a:avLst/>
          </a:prstGeom>
          <a:ln w="0">
            <a:noFill/>
          </a:ln>
        </p:spPr>
      </p:pic>
      <p:sp>
        <p:nvSpPr>
          <p:cNvPr id="221" name="TextBox 3"/>
          <p:cNvSpPr/>
          <p:nvPr/>
        </p:nvSpPr>
        <p:spPr>
          <a:xfrm>
            <a:off x="839416" y="476672"/>
            <a:ext cx="10048680" cy="73721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 algn="just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 dirty="0">
              <a:latin typeface="Arial"/>
            </a:endParaRPr>
          </a:p>
          <a:p>
            <a:pPr marL="343080" indent="-343080"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2400" b="1" strike="noStrike" spc="-1" dirty="0" smtClean="0">
                <a:latin typeface="Times New Roman" pitchFamily="18" charset="0"/>
                <a:cs typeface="Times New Roman" pitchFamily="18" charset="0"/>
              </a:rPr>
              <a:t>Выводы: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3392" y="1412776"/>
            <a:ext cx="928903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развития акушерской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неонатологической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службы службы области необходимо решить важнейшие проблемы: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Создать условия по привлечению кадров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неонатологов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Усилить контроль исполнения имеющейся маршрутизации по профилю «Акушерство»</a:t>
            </a:r>
          </a:p>
          <a:p>
            <a:pPr marL="342900" indent="-342900">
              <a:lnSpc>
                <a:spcPct val="150000"/>
              </a:lnSpc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Разработать отсутствующую маршрутизацию  по профилю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неонатология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342900" indent="-342900">
              <a:lnSpc>
                <a:spcPct val="150000"/>
              </a:lnSpc>
              <a:buFontTx/>
              <a:buAutoNum type="arabicPeriod" startAt="3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pc="-1" dirty="0" smtClean="0">
                <a:latin typeface="Times New Roman" pitchFamily="18" charset="0"/>
                <a:cs typeface="Times New Roman" pitchFamily="18" charset="0"/>
              </a:rPr>
              <a:t>Обязать МО работать в программе АИСТ РАМ</a:t>
            </a:r>
          </a:p>
          <a:p>
            <a:pPr marL="342900" indent="-342900">
              <a:lnSpc>
                <a:spcPct val="150000"/>
              </a:lnSpc>
              <a:buAutoNum type="arabicPeriod" startAt="3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Box 1"/>
          <p:cNvSpPr/>
          <p:nvPr/>
        </p:nvSpPr>
        <p:spPr>
          <a:xfrm>
            <a:off x="1059840" y="385920"/>
            <a:ext cx="8707320" cy="39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23" name="Рисунок 2" descr="Лого итог.png"/>
          <p:cNvPicPr/>
          <p:nvPr/>
        </p:nvPicPr>
        <p:blipFill>
          <a:blip r:embed="rId3" cstate="print"/>
          <a:srcRect l="10360" r="6896" b="6704"/>
          <a:stretch/>
        </p:blipFill>
        <p:spPr>
          <a:xfrm>
            <a:off x="10563840" y="175320"/>
            <a:ext cx="1269000" cy="1394640"/>
          </a:xfrm>
          <a:prstGeom prst="rect">
            <a:avLst/>
          </a:prstGeom>
          <a:ln w="0">
            <a:noFill/>
          </a:ln>
        </p:spPr>
      </p:pic>
      <p:sp>
        <p:nvSpPr>
          <p:cNvPr id="224" name="TextBox 3"/>
          <p:cNvSpPr/>
          <p:nvPr/>
        </p:nvSpPr>
        <p:spPr>
          <a:xfrm>
            <a:off x="842760" y="1346040"/>
            <a:ext cx="10048680" cy="1217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343080" indent="-343080" algn="just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  <a:p>
            <a:pPr marL="343080" indent="-343080" algn="just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>
              <a:latin typeface="Arial"/>
            </a:endParaRPr>
          </a:p>
        </p:txBody>
      </p:sp>
      <p:sp>
        <p:nvSpPr>
          <p:cNvPr id="226" name="TextBox 5"/>
          <p:cNvSpPr/>
          <p:nvPr/>
        </p:nvSpPr>
        <p:spPr>
          <a:xfrm>
            <a:off x="1296720" y="385920"/>
            <a:ext cx="8707320" cy="39865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000" b="1" strike="noStrike" spc="-1" dirty="0">
                <a:solidFill>
                  <a:srgbClr val="FF0000"/>
                </a:solidFill>
                <a:latin typeface="Times New Roman"/>
              </a:rPr>
              <a:t> </a:t>
            </a:r>
            <a:endParaRPr lang="ru-RU" sz="2000" b="0" strike="noStrike" spc="-1" dirty="0"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7408" y="836712"/>
            <a:ext cx="950505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развития акушерской и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неонатологической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службы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службы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уровня необходимо решить важнейшие проблемы: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Предусмотреть финансирование для обучения врачей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симуляционных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циклах и на рабочих местах в федеральных центрах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Предусмотреть открытие полноценной реанимации для беременных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рожениц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родильниц</a:t>
            </a:r>
          </a:p>
          <a:p>
            <a:pPr marL="342900" indent="-34290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Приобрести оборудование: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-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род.отделения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ОПБ -фетальные мониторы со станцией	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 для отделения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пренатальной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диагностики -  современный аппарат УЗИ экспертного уровня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- для отделения новорожденных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УФО-камеру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-для ОРИТ новорожденных- 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аппарат ИВЛ экспертного класса (SLE -6000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), </a:t>
            </a:r>
            <a:r>
              <a:rPr lang="ru-RU" dirty="0" err="1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фибрилятор-монитор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,  аппарат синтезирующий оксид азота из воздуха (ТИАНОКС), 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-для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ОПНиНД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smtClean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Включить в состав отделения койки медицинской реабилитации новорожденных  с переводом на отдельное КСГ</a:t>
            </a:r>
          </a:p>
          <a:p>
            <a:pPr marL="342900" indent="-34290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для ОЭКМП №2- современный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реанимобиль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транспортировки недоношенных и тяжелых детей (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наст.время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реанимобили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2011 и 2015 года выпуска)</a:t>
            </a: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8460104" cy="1335960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Нормативно-правовая база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767408" y="2276872"/>
            <a:ext cx="10722960" cy="1335960"/>
          </a:xfrm>
        </p:spPr>
        <p:txBody>
          <a:bodyPr/>
          <a:lstStyle/>
          <a:p>
            <a:pPr lvl="0"/>
            <a:endParaRPr lang="ru-RU" sz="2800" dirty="0" smtClean="0"/>
          </a:p>
          <a:p>
            <a:pPr lvl="0"/>
            <a:endParaRPr lang="ru-RU" sz="2800" dirty="0"/>
          </a:p>
          <a:p>
            <a:pPr lvl="0"/>
            <a:endParaRPr lang="ru-RU" sz="2800" dirty="0" smtClean="0"/>
          </a:p>
          <a:p>
            <a:pPr lvl="0"/>
            <a:endParaRPr lang="ru-RU" sz="2800" dirty="0"/>
          </a:p>
          <a:p>
            <a:pPr lvl="0"/>
            <a:r>
              <a:rPr lang="ru-RU" sz="2400" dirty="0" smtClean="0"/>
              <a:t>Работа </a:t>
            </a:r>
            <a:r>
              <a:rPr lang="ru-RU" sz="2400" dirty="0"/>
              <a:t>отделений </a:t>
            </a:r>
            <a:r>
              <a:rPr lang="ru-RU" sz="2400" dirty="0" smtClean="0"/>
              <a:t>перинатального центра осуществляется </a:t>
            </a:r>
            <a:r>
              <a:rPr lang="ru-RU" sz="2400" dirty="0"/>
              <a:t>по клиническим протоколам в соответствии </a:t>
            </a:r>
            <a:r>
              <a:rPr lang="ru-RU" sz="2400" dirty="0" smtClean="0"/>
              <a:t>с приказом</a:t>
            </a:r>
          </a:p>
          <a:p>
            <a:pPr lvl="0"/>
            <a:r>
              <a:rPr lang="ru-RU" sz="2400" dirty="0" smtClean="0"/>
              <a:t>МЗ </a:t>
            </a:r>
            <a:r>
              <a:rPr lang="ru-RU" sz="2400" dirty="0"/>
              <a:t>РФ от 20.10.2020 года № 1130н «Об утверждении порядка оказания медицинской помощи по профилю «акушерство и гинекология</a:t>
            </a:r>
            <a:r>
              <a:rPr lang="ru-RU" sz="2400" dirty="0" smtClean="0"/>
              <a:t>».</a:t>
            </a:r>
          </a:p>
          <a:p>
            <a:pPr lvl="0"/>
            <a:r>
              <a:rPr lang="ru-RU" sz="2400" dirty="0" smtClean="0"/>
              <a:t>ДЗ ВО от 07.05.2021 г. №262 «Об организации маршрутизации беременных женщин»</a:t>
            </a:r>
          </a:p>
          <a:p>
            <a:pPr lvl="0"/>
            <a:r>
              <a:rPr lang="ru-RU" sz="2400" dirty="0" smtClean="0"/>
              <a:t>ДЗ ВО от 20.05.2021 г. №288 «Об информационной системе «Мониторинг беременных женщин Вологодской области»</a:t>
            </a:r>
          </a:p>
          <a:p>
            <a:pPr lvl="0"/>
            <a:r>
              <a:rPr lang="ru-RU" sz="2400" dirty="0" smtClean="0"/>
              <a:t>ДЗ ВО от 20.05.2021 г. №289 «Об организации мониторинга показателей службы родовспоможения Вологодской области»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4" name="Рисунок 2"/>
          <p:cNvPicPr/>
          <p:nvPr/>
        </p:nvPicPr>
        <p:blipFill>
          <a:blip r:embed="rId2" cstate="print"/>
          <a:stretch/>
        </p:blipFill>
        <p:spPr>
          <a:xfrm>
            <a:off x="10220040" y="74520"/>
            <a:ext cx="1530000" cy="13712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Рисунок 2"/>
          <p:cNvPicPr/>
          <p:nvPr/>
        </p:nvPicPr>
        <p:blipFill>
          <a:blip r:embed="rId3" cstate="print"/>
          <a:stretch/>
        </p:blipFill>
        <p:spPr>
          <a:xfrm>
            <a:off x="10220040" y="74520"/>
            <a:ext cx="1530000" cy="1371240"/>
          </a:xfrm>
          <a:prstGeom prst="rect">
            <a:avLst/>
          </a:prstGeom>
          <a:ln w="0"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135560" y="278092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Рисунок 1" descr="Лого итог.png"/>
          <p:cNvPicPr/>
          <p:nvPr/>
        </p:nvPicPr>
        <p:blipFill>
          <a:blip r:embed="rId3" cstate="print"/>
          <a:stretch/>
        </p:blipFill>
        <p:spPr>
          <a:xfrm>
            <a:off x="10441800" y="0"/>
            <a:ext cx="1533960" cy="1495080"/>
          </a:xfrm>
          <a:prstGeom prst="rect">
            <a:avLst/>
          </a:prstGeom>
          <a:ln w="0">
            <a:noFill/>
          </a:ln>
        </p:spPr>
      </p:pic>
      <p:sp>
        <p:nvSpPr>
          <p:cNvPr id="197" name="Content Placeholder 2"/>
          <p:cNvSpPr/>
          <p:nvPr/>
        </p:nvSpPr>
        <p:spPr>
          <a:xfrm>
            <a:off x="609480" y="1340640"/>
            <a:ext cx="10972440" cy="540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799"/>
              </a:spcBef>
              <a:buNone/>
              <a:tabLst>
                <a:tab pos="0" algn="l"/>
              </a:tabLst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198" name="Title 1"/>
          <p:cNvSpPr/>
          <p:nvPr/>
        </p:nvSpPr>
        <p:spPr>
          <a:xfrm>
            <a:off x="1021320" y="272520"/>
            <a:ext cx="9299160" cy="84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 dirty="0">
              <a:latin typeface="Arial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="" xmlns:p14="http://schemas.microsoft.com/office/powerpoint/2010/main" val="2771215562"/>
              </p:ext>
            </p:extLst>
          </p:nvPr>
        </p:nvGraphicFramePr>
        <p:xfrm>
          <a:off x="2351584" y="1340768"/>
          <a:ext cx="7286676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99456" y="33265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Трехуровневая система оказания медицинской помощи по акушерству и гинекологии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2240" y="108000"/>
            <a:ext cx="10764360" cy="728712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Демографическая характеристика региона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847528" y="1124744"/>
          <a:ext cx="8229599" cy="54586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849501"/>
                <a:gridCol w="1460656"/>
                <a:gridCol w="1459721"/>
                <a:gridCol w="1459721"/>
              </a:tblGrid>
              <a:tr h="454884"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/>
                </a:tc>
              </a:tr>
              <a:tr h="909770">
                <a:tc>
                  <a:txBody>
                    <a:bodyPr/>
                    <a:lstStyle/>
                    <a:p>
                      <a:pPr algn="just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населения на 01.01.202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1160445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1155744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1128580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9770">
                <a:tc>
                  <a:txBody>
                    <a:bodyPr/>
                    <a:lstStyle/>
                    <a:p>
                      <a:pPr fontAlgn="auto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женского населения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625482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623134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621332</a:t>
                      </a: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0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женщин фертильного возраста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262150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259732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257246</a:t>
                      </a:r>
                    </a:p>
                  </a:txBody>
                  <a:tcPr marL="68580" marR="68580" marT="0" marB="0"/>
                </a:tc>
              </a:tr>
              <a:tr h="9097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общей смертности населения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1546,6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1835,0</a:t>
                      </a:r>
                    </a:p>
                  </a:txBody>
                  <a:tcPr marL="68580" marR="68580" marT="0" marB="0"/>
                </a:tc>
              </a:tr>
              <a:tr h="454884">
                <a:tc>
                  <a:txBody>
                    <a:bodyPr/>
                    <a:lstStyle/>
                    <a:p>
                      <a:pPr marL="50800"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 рождаемости  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11158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897,6</a:t>
                      </a:r>
                    </a:p>
                  </a:txBody>
                  <a:tcPr marL="68580" marR="68580" marT="0" marB="0"/>
                </a:tc>
              </a:tr>
              <a:tr h="909770">
                <a:tc>
                  <a:txBody>
                    <a:bodyPr/>
                    <a:lstStyle/>
                    <a:p>
                      <a:pPr marL="50800">
                        <a:spcBef>
                          <a:spcPts val="2100"/>
                        </a:spcBef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прирост населения </a:t>
                      </a:r>
                      <a:endParaRPr lang="ru-RU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-4,3</a:t>
                      </a:r>
                    </a:p>
                    <a:p>
                      <a:pPr algn="ctr" fontAlgn="auto"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auto"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-9,3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показатели  акушерской службы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Вологодской области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динамика)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75520" y="1628800"/>
          <a:ext cx="8214805" cy="46805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85415"/>
                <a:gridCol w="808002"/>
                <a:gridCol w="1058216"/>
                <a:gridCol w="873014"/>
                <a:gridCol w="1145079"/>
                <a:gridCol w="1145079"/>
              </a:tblGrid>
              <a:tr h="13579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r>
                        <a:rPr lang="en-US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800" b="1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9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351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родов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12170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11074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10616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10254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9188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57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преждевременных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662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529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646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до 28 недель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548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Родились живыми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12298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11158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10737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10374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9281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9099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Родились живыми и мертвыми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12373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11232</a:t>
                      </a:r>
                      <a:endParaRPr lang="ru-RU" sz="900" b="1" i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10806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10748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22" marR="56822" marT="789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9325</a:t>
                      </a:r>
                      <a:endParaRPr lang="ru-RU" sz="900" b="1" i="0" dirty="0">
                        <a:effectLst/>
                        <a:latin typeface="Times New Roman" panose="02020603050405020304" pitchFamily="18" charset="0"/>
                        <a:ea typeface="Calibri" panose="020F05020202040A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Рисунок 1" descr="Лого итог.png"/>
          <p:cNvPicPr/>
          <p:nvPr/>
        </p:nvPicPr>
        <p:blipFill>
          <a:blip r:embed="rId3" cstate="print"/>
          <a:stretch/>
        </p:blipFill>
        <p:spPr>
          <a:xfrm>
            <a:off x="10441800" y="0"/>
            <a:ext cx="1533960" cy="1495080"/>
          </a:xfrm>
          <a:prstGeom prst="rect">
            <a:avLst/>
          </a:prstGeom>
          <a:ln w="0">
            <a:noFill/>
          </a:ln>
        </p:spPr>
      </p:pic>
      <p:sp>
        <p:nvSpPr>
          <p:cNvPr id="200" name="Content Placeholder 2"/>
          <p:cNvSpPr/>
          <p:nvPr/>
        </p:nvSpPr>
        <p:spPr>
          <a:xfrm>
            <a:off x="638640" y="1545120"/>
            <a:ext cx="10972440" cy="506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43080" indent="-343080" algn="just">
              <a:lnSpc>
                <a:spcPct val="100000"/>
              </a:lnSpc>
              <a:spcBef>
                <a:spcPts val="799"/>
              </a:spcBef>
              <a:buClr>
                <a:srgbClr val="000066"/>
              </a:buClr>
              <a:buFont typeface="Arial"/>
              <a:buChar char="•"/>
            </a:pPr>
            <a:endParaRPr lang="ru-RU" sz="2000" b="0" strike="noStrike" spc="-1" dirty="0">
              <a:latin typeface="Arial"/>
            </a:endParaRPr>
          </a:p>
        </p:txBody>
      </p:sp>
      <p:sp>
        <p:nvSpPr>
          <p:cNvPr id="201" name="Title 1"/>
          <p:cNvSpPr/>
          <p:nvPr/>
        </p:nvSpPr>
        <p:spPr>
          <a:xfrm>
            <a:off x="846360" y="360000"/>
            <a:ext cx="9707760" cy="849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ru-RU" sz="1800" b="0" strike="noStrike" spc="-1" dirty="0">
              <a:latin typeface="Arial"/>
            </a:endParaRPr>
          </a:p>
        </p:txBody>
      </p:sp>
      <p:graphicFrame>
        <p:nvGraphicFramePr>
          <p:cNvPr id="5" name="Object 6">
            <a:extLst>
              <a:ext uri="{FF2B5EF4-FFF2-40B4-BE49-F238E27FC236}">
                <a16:creationId xmlns="" xmlns:a16="http://schemas.microsoft.com/office/drawing/2014/main" id="{A28A0FFC-D1B9-410D-A57D-6772CB3AE7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497963637"/>
              </p:ext>
            </p:extLst>
          </p:nvPr>
        </p:nvGraphicFramePr>
        <p:xfrm>
          <a:off x="1055440" y="980728"/>
          <a:ext cx="9289032" cy="5733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47528" y="332656"/>
            <a:ext cx="8424936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ДОЛЯ РОДОВ</a:t>
            </a:r>
            <a:r>
              <a:rPr lang="en-US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СРОКОМ </a:t>
            </a:r>
            <a:r>
              <a:rPr lang="ru-RU" b="1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МЕНЕЕ 28 НЕДЕЛЬ 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ОТ ВСЕХ ПРЕЖДЕВРЕМЕННЫХ РОДОВ В УЧРЕЖДЕНИЯХ </a:t>
            </a:r>
            <a:r>
              <a:rPr lang="en-US" b="1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I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ru-RU" b="1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УРОВНЯ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 (%)</a:t>
            </a:r>
            <a:endParaRPr lang="ru-RU" dirty="0">
              <a:ln w="12700" cmpd="sng">
                <a:solidFill>
                  <a:srgbClr val="0070C0"/>
                </a:solidFill>
                <a:prstDash val="solid"/>
              </a:ln>
              <a:solidFill>
                <a:srgbClr val="0070C0"/>
              </a:solidFill>
              <a:latin typeface="Calibri" pitchFamily="34" charset="0"/>
              <a:ea typeface="MS PGothic" pitchFamily="34" charset="-128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423592" y="2060848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279576" y="5445224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135560" y="6453336"/>
            <a:ext cx="93610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>
        <p:push dir="u"/>
      </p:transition>
    </mc:Choice>
    <mc:Fallback>
      <p:transition spd="slow"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3432" y="108000"/>
            <a:ext cx="10471768" cy="1335960"/>
          </a:xfrm>
        </p:spPr>
        <p:txBody>
          <a:bodyPr/>
          <a:lstStyle/>
          <a:p>
            <a:pPr algn="ctr"/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ДОЛЯ РОДОВ</a:t>
            </a:r>
            <a:r>
              <a:rPr lang="en-US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СРОКОМ </a:t>
            </a:r>
            <a:r>
              <a:rPr lang="ru-RU" b="1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МЕНЕЕ 28 НЕДЕЛЬ 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ОТ ВСЕХ ПРЕЖДЕВРЕМЕННЫХ РОДОВ </a:t>
            </a:r>
            <a:b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</a:b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В УЧРЕЖДЕНИЯХ </a:t>
            </a:r>
            <a:r>
              <a:rPr lang="en-US" b="1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II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 </a:t>
            </a:r>
            <a:r>
              <a:rPr lang="ru-RU" b="1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УРОВНЯ</a:t>
            </a:r>
            <a: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  <a:t> (%)</a:t>
            </a:r>
            <a:br>
              <a:rPr lang="ru-RU" dirty="0" smtClean="0">
                <a:ln w="12700" cmpd="sng">
                  <a:solidFill>
                    <a:srgbClr val="0070C0"/>
                  </a:solidFill>
                  <a:prstDash val="solid"/>
                </a:ln>
                <a:solidFill>
                  <a:srgbClr val="0070C0"/>
                </a:solidFill>
                <a:latin typeface="Calibri" pitchFamily="34" charset="0"/>
                <a:ea typeface="MS PGothic" pitchFamily="34" charset="-128"/>
                <a:cs typeface="Arial" pitchFamily="34" charset="0"/>
              </a:rPr>
            </a:br>
            <a:endParaRPr lang="ru-RU" dirty="0"/>
          </a:p>
        </p:txBody>
      </p:sp>
      <p:graphicFrame>
        <p:nvGraphicFramePr>
          <p:cNvPr id="4" name="Object 6">
            <a:extLst>
              <a:ext uri="{FF2B5EF4-FFF2-40B4-BE49-F238E27FC236}">
                <a16:creationId xmlns="" xmlns:a16="http://schemas.microsoft.com/office/drawing/2014/main" id="{78AB08FF-CF97-4E41-8D2C-A54E7E9C53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79066906"/>
              </p:ext>
            </p:extLst>
          </p:nvPr>
        </p:nvGraphicFramePr>
        <p:xfrm>
          <a:off x="1559496" y="908720"/>
          <a:ext cx="9036496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1" descr="Лого итог.png"/>
          <p:cNvPicPr/>
          <p:nvPr/>
        </p:nvPicPr>
        <p:blipFill>
          <a:blip r:embed="rId3" cstate="print"/>
          <a:stretch/>
        </p:blipFill>
        <p:spPr>
          <a:xfrm>
            <a:off x="10441800" y="0"/>
            <a:ext cx="1533960" cy="1495080"/>
          </a:xfrm>
          <a:prstGeom prst="rect">
            <a:avLst/>
          </a:prstGeom>
          <a:ln w="0">
            <a:noFill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423592" y="1484784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2423592" y="6597352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423592" y="5805264"/>
            <a:ext cx="72008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Рисунок 2"/>
          <p:cNvPicPr/>
          <p:nvPr/>
        </p:nvPicPr>
        <p:blipFill>
          <a:blip r:embed="rId3" cstate="print"/>
          <a:stretch/>
        </p:blipFill>
        <p:spPr>
          <a:xfrm>
            <a:off x="10220040" y="74520"/>
            <a:ext cx="1530000" cy="1371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35560" y="1484784"/>
          <a:ext cx="7632848" cy="4464493"/>
        </p:xfrm>
        <a:graphic>
          <a:graphicData uri="http://schemas.openxmlformats.org/drawingml/2006/table">
            <a:tbl>
              <a:tblPr/>
              <a:tblGrid>
                <a:gridCol w="693823"/>
                <a:gridCol w="2116558"/>
                <a:gridCol w="1464205"/>
                <a:gridCol w="1235324"/>
                <a:gridCol w="2122938"/>
              </a:tblGrid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200" dirty="0" err="1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200" dirty="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200" dirty="0" err="1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000" dirty="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Отделение 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Должность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Физические лица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% укомплектованности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Родовое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ОПБ 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Обсервационное послеродовое отделение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Физиологическое послеродовое отделение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449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 b="1" dirty="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Отделение новорожденных детей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63,6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898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 b="1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ИТИР новорожденных детей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Врач-реаниматолог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Врач-неонатолог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12,5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5,5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7+1(</a:t>
                      </a:r>
                      <a:r>
                        <a:rPr lang="ru-RU" sz="1200" b="1" dirty="0" err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совм</a:t>
                      </a: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42,1</a:t>
                      </a:r>
                      <a:endParaRPr lang="ru-RU" sz="1000" b="1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674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Отделение патологии новорожденных и недоношенных детей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4+11 совм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70</a:t>
                      </a:r>
                      <a:endParaRPr lang="ru-RU" sz="1000" dirty="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225"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Оргметодотдел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2,5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A"/>
                          </a:solidFill>
                          <a:latin typeface="Times New Roman"/>
                          <a:ea typeface="Times New Roman"/>
                        </a:rPr>
                        <a:t>100</a:t>
                      </a:r>
                      <a:endParaRPr lang="ru-RU" sz="1000" dirty="0">
                        <a:solidFill>
                          <a:srgbClr val="00000A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46355" marR="6858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711624" y="548680"/>
            <a:ext cx="60486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Укомплектованность кадрами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Врачи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1022400" y="301680"/>
            <a:ext cx="9379800" cy="111816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dirty="0"/>
              <a:t/>
            </a:r>
            <a:br>
              <a:rPr dirty="0"/>
            </a:br>
            <a:endParaRPr lang="ru-RU" sz="2400" b="0" strike="noStrike" spc="-1" dirty="0">
              <a:solidFill>
                <a:srgbClr val="000000"/>
              </a:solidFill>
              <a:latin typeface="News Gothic MT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667440" y="1643040"/>
            <a:ext cx="11111760" cy="4122720"/>
          </a:xfrm>
          <a:prstGeom prst="rect">
            <a:avLst/>
          </a:prstGeom>
          <a:noFill/>
          <a:ln w="0">
            <a:noFill/>
          </a:ln>
        </p:spPr>
        <p:txBody>
          <a:bodyPr lIns="115200" tIns="57600" rIns="115200" bIns="57600" numCol="1" spcCol="0" anchor="t">
            <a:no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6FB7D7"/>
              </a:buClr>
              <a:buSzPct val="110000"/>
              <a:buFont typeface="News Gothic MT"/>
              <a:buAutoNum type="arabicPeriod"/>
            </a:pPr>
            <a:r>
              <a:rPr lang="ru-RU" sz="2000" b="0" strike="noStrike" spc="-1" dirty="0">
                <a:solidFill>
                  <a:srgbClr val="000066"/>
                </a:solidFill>
                <a:latin typeface="Times New Roman"/>
              </a:rPr>
              <a:t> </a:t>
            </a:r>
            <a:endParaRPr lang="ru-RU" sz="2000" b="0" strike="noStrike" spc="-1" dirty="0">
              <a:solidFill>
                <a:srgbClr val="595959"/>
              </a:solidFill>
              <a:latin typeface="News Gothic MT"/>
            </a:endParaRPr>
          </a:p>
          <a:p>
            <a:pPr algn="just">
              <a:lnSpc>
                <a:spcPct val="150000"/>
              </a:lnSpc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00000"/>
              </a:lnSpc>
              <a:spcBef>
                <a:spcPts val="2310"/>
              </a:spcBef>
              <a:buNone/>
              <a:tabLst>
                <a:tab pos="0" algn="l"/>
              </a:tabLst>
            </a:pPr>
            <a:endParaRPr lang="ru-RU" sz="2000" b="0" strike="noStrike" spc="-1" dirty="0">
              <a:solidFill>
                <a:srgbClr val="595959"/>
              </a:solidFill>
              <a:latin typeface="News Gothic MT"/>
            </a:endParaRPr>
          </a:p>
        </p:txBody>
      </p:sp>
      <p:pic>
        <p:nvPicPr>
          <p:cNvPr id="145" name="Рисунок 1" descr="Лого итог.png"/>
          <p:cNvPicPr/>
          <p:nvPr/>
        </p:nvPicPr>
        <p:blipFill>
          <a:blip r:embed="rId2" cstate="print"/>
          <a:srcRect l="10060" r="8332"/>
          <a:stretch/>
        </p:blipFill>
        <p:spPr>
          <a:xfrm>
            <a:off x="10607040" y="182880"/>
            <a:ext cx="1215360" cy="14511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32000" y="719666"/>
          <a:ext cx="8382001" cy="49530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314749"/>
                <a:gridCol w="1316895"/>
                <a:gridCol w="1196945"/>
                <a:gridCol w="1553412"/>
              </a:tblGrid>
              <a:tr h="407442">
                <a:tc>
                  <a:txBody>
                    <a:bodyPr/>
                    <a:lstStyle/>
                    <a:p>
                      <a:pPr marL="1029970" indent="1879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Показатели</a:t>
                      </a:r>
                      <a:endParaRPr lang="ru-RU" sz="16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 gridSpan="3">
                  <a:txBody>
                    <a:bodyPr/>
                    <a:lstStyle/>
                    <a:p>
                      <a:pPr marL="158750" marR="140335" indent="187960" algn="ctr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endParaRPr>
                    </a:p>
                    <a:p>
                      <a:pPr marL="158750" marR="140335" indent="187960" algn="ctr">
                        <a:lnSpc>
                          <a:spcPts val="1175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</a:rPr>
                        <a:t>Показатели</a:t>
                      </a:r>
                      <a:endParaRPr lang="ru-RU" sz="1600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7092">
                <a:tc>
                  <a:txBody>
                    <a:bodyPr/>
                    <a:lstStyle/>
                    <a:p>
                      <a:pPr indent="1879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20</a:t>
                      </a:r>
                      <a:r>
                        <a:rPr lang="en-US" sz="1800" b="1" dirty="0" smtClean="0"/>
                        <a:t>20</a:t>
                      </a:r>
                      <a:r>
                        <a:rPr lang="ru-RU" sz="1800" b="1" dirty="0" smtClean="0"/>
                        <a:t> г</a:t>
                      </a:r>
                      <a:endParaRPr lang="ru-RU" sz="1800" b="1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20</a:t>
                      </a:r>
                      <a:r>
                        <a:rPr lang="en-US" sz="1800" b="1" dirty="0" smtClean="0"/>
                        <a:t>2</a:t>
                      </a:r>
                      <a:r>
                        <a:rPr lang="ru-RU" sz="1800" b="1" dirty="0" smtClean="0"/>
                        <a:t>1 </a:t>
                      </a:r>
                      <a:r>
                        <a:rPr lang="ru-RU" sz="1800" b="1" dirty="0"/>
                        <a:t>г.</a:t>
                      </a:r>
                      <a:endParaRPr lang="ru-RU" sz="1800" b="1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202</a:t>
                      </a:r>
                      <a:r>
                        <a:rPr lang="ru-RU" sz="1800" b="1" dirty="0"/>
                        <a:t>2</a:t>
                      </a:r>
                      <a:r>
                        <a:rPr lang="ru-RU" sz="1800" b="1" dirty="0" smtClean="0"/>
                        <a:t> </a:t>
                      </a:r>
                      <a:r>
                        <a:rPr lang="ru-RU" sz="1800" b="1" dirty="0"/>
                        <a:t>г.</a:t>
                      </a:r>
                      <a:endParaRPr lang="ru-RU" sz="1800" b="1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762546"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Число коек для беременных и рожениц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71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382395"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Число коек патологии беременности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27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382395"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Число </a:t>
                      </a:r>
                      <a:r>
                        <a:rPr lang="ru-RU" sz="1800" dirty="0" smtClean="0"/>
                        <a:t>родов</a:t>
                      </a:r>
                      <a:endParaRPr lang="ru-RU" sz="1800" b="1" dirty="0" smtClean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2657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3064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3036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630030">
                <a:tc>
                  <a:txBody>
                    <a:bodyPr/>
                    <a:lstStyle/>
                    <a:p>
                      <a:pPr marL="161290" marR="753110" indent="18796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endParaRPr lang="ru-RU" sz="1800" dirty="0" smtClean="0"/>
                    </a:p>
                    <a:p>
                      <a:pPr marL="161290" marR="753110" indent="18796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в </a:t>
                      </a:r>
                      <a:r>
                        <a:rPr lang="ru-RU" sz="1800" dirty="0"/>
                        <a:t>т.ч.: в сроке 22-27 недель </a:t>
                      </a:r>
                      <a:endParaRPr lang="ru-RU" sz="1800" dirty="0" smtClean="0"/>
                    </a:p>
                    <a:p>
                      <a:pPr marL="161290" marR="753110" indent="187960" algn="ctr">
                        <a:lnSpc>
                          <a:spcPts val="134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беременности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28</a:t>
                      </a:r>
                      <a:endParaRPr lang="ru-RU" sz="1800" dirty="0">
                        <a:solidFill>
                          <a:srgbClr val="00000A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382395">
                <a:tc>
                  <a:txBody>
                    <a:bodyPr/>
                    <a:lstStyle/>
                    <a:p>
                      <a:pPr marL="575945"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 сроке 28-36 недель</a:t>
                      </a:r>
                      <a:endParaRPr lang="ru-RU" sz="18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250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251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273</a:t>
                      </a:r>
                      <a:endParaRPr lang="ru-RU" sz="1800" dirty="0">
                        <a:solidFill>
                          <a:srgbClr val="00000A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673915">
                <a:tc>
                  <a:txBody>
                    <a:bodyPr/>
                    <a:lstStyle/>
                    <a:p>
                      <a:pPr marL="575945" marR="895985" indent="187960" algn="ctr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endParaRPr lang="ru-RU" sz="1800" dirty="0" smtClean="0"/>
                    </a:p>
                    <a:p>
                      <a:pPr marL="575945" marR="895985" indent="187960" algn="ctr">
                        <a:lnSpc>
                          <a:spcPts val="141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/>
                        <a:t>в </a:t>
                      </a:r>
                      <a:r>
                        <a:rPr lang="ru-RU" sz="1800" dirty="0"/>
                        <a:t>сроке 42 недели и более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en-US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382395">
                <a:tc>
                  <a:txBody>
                    <a:bodyPr/>
                    <a:lstStyle/>
                    <a:p>
                      <a:pPr marL="118745"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 smtClean="0"/>
                        <a:t>в т.ч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/>
                        <a:t>роды у женщин после ЭКО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113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140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  <a:tr h="382395">
                <a:tc>
                  <a:txBody>
                    <a:bodyPr/>
                    <a:lstStyle/>
                    <a:p>
                      <a:pPr marL="725170"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индуцированные роды</a:t>
                      </a:r>
                      <a:endParaRPr lang="ru-RU" sz="180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125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  <a:tc>
                  <a:txBody>
                    <a:bodyPr/>
                    <a:lstStyle/>
                    <a:p>
                      <a:pPr indent="1879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A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178</a:t>
                      </a:r>
                      <a:endParaRPr lang="ru-RU" sz="1800" dirty="0">
                        <a:solidFill>
                          <a:srgbClr val="00000A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2540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</TotalTime>
  <Words>1522</Words>
  <Application>Microsoft Office PowerPoint</Application>
  <PresentationFormat>Произвольный</PresentationFormat>
  <Paragraphs>439</Paragraphs>
  <Slides>20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Office Theme</vt:lpstr>
      <vt:lpstr>Office Theme</vt:lpstr>
      <vt:lpstr>Слайд 1</vt:lpstr>
      <vt:lpstr>Нормативно-правовая база</vt:lpstr>
      <vt:lpstr>Слайд 3</vt:lpstr>
      <vt:lpstr>Демографическая характеристика региона</vt:lpstr>
      <vt:lpstr>Основные показатели  акушерской службы Вологодской области (динамика)</vt:lpstr>
      <vt:lpstr>Слайд 6</vt:lpstr>
      <vt:lpstr>ДОЛЯ РОДОВ СРОКОМ МЕНЕЕ 28 НЕДЕЛЬ ОТ ВСЕХ ПРЕЖДЕВРЕМЕННЫХ РОДОВ  В УЧРЕЖДЕНИЯХ II УРОВНЯ (%) </vt:lpstr>
      <vt:lpstr>Слайд 8</vt:lpstr>
      <vt:lpstr> </vt:lpstr>
      <vt:lpstr>Проведенная работа по  предписанию РОСЗДРАВНАДЗОРА  и итогам проверок федеральных медицинских центров.</vt:lpstr>
      <vt:lpstr> </vt:lpstr>
      <vt:lpstr>ОРиТ новорожденных</vt:lpstr>
      <vt:lpstr>Отделение патологии новорожденных и недоношенных детей (ОПННД) </vt:lpstr>
      <vt:lpstr>Паталогия требующая наблюдения в отделении реанимации </vt:lpstr>
      <vt:lpstr>Слайд 15</vt:lpstr>
      <vt:lpstr>Слайд 16</vt:lpstr>
      <vt:lpstr>Механизм реализации плана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Кириченко Екатерина Александровна</dc:creator>
  <dc:description/>
  <cp:lastModifiedBy>ZakusovaEV</cp:lastModifiedBy>
  <cp:revision>397</cp:revision>
  <cp:lastPrinted>2022-12-07T05:13:28Z</cp:lastPrinted>
  <dcterms:created xsi:type="dcterms:W3CDTF">2022-04-04T11:33:42Z</dcterms:created>
  <dcterms:modified xsi:type="dcterms:W3CDTF">2023-06-28T07:37:36Z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</vt:i4>
  </property>
  <property fmtid="{D5CDD505-2E9C-101B-9397-08002B2CF9AE}" pid="3" name="Notes">
    <vt:i4>14</vt:i4>
  </property>
  <property fmtid="{D5CDD505-2E9C-101B-9397-08002B2CF9AE}" pid="4" name="PresentationFormat">
    <vt:lpwstr>Произвольный</vt:lpwstr>
  </property>
  <property fmtid="{D5CDD505-2E9C-101B-9397-08002B2CF9AE}" pid="5" name="Slides">
    <vt:i4>20</vt:i4>
  </property>
</Properties>
</file>