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502" r:id="rId3"/>
    <p:sldId id="922" r:id="rId5"/>
    <p:sldId id="1032" r:id="rId6"/>
    <p:sldId id="1001" r:id="rId7"/>
    <p:sldId id="1002" r:id="rId8"/>
    <p:sldId id="1029" r:id="rId9"/>
    <p:sldId id="1005" r:id="rId10"/>
    <p:sldId id="1006" r:id="rId11"/>
    <p:sldId id="895" r:id="rId12"/>
    <p:sldId id="1004" r:id="rId13"/>
    <p:sldId id="974" r:id="rId14"/>
    <p:sldId id="975" r:id="rId15"/>
    <p:sldId id="936" r:id="rId16"/>
    <p:sldId id="938" r:id="rId17"/>
    <p:sldId id="952" r:id="rId18"/>
    <p:sldId id="947" r:id="rId19"/>
    <p:sldId id="953" r:id="rId20"/>
    <p:sldId id="939" r:id="rId21"/>
    <p:sldId id="961" r:id="rId22"/>
    <p:sldId id="965" r:id="rId23"/>
    <p:sldId id="977" r:id="rId24"/>
    <p:sldId id="963" r:id="rId25"/>
    <p:sldId id="981" r:id="rId26"/>
    <p:sldId id="966" r:id="rId27"/>
    <p:sldId id="1058" r:id="rId28"/>
    <p:sldId id="968" r:id="rId29"/>
    <p:sldId id="970" r:id="rId30"/>
    <p:sldId id="967" r:id="rId31"/>
    <p:sldId id="838" r:id="rId32"/>
  </p:sldIdLst>
  <p:sldSz cx="12192000" cy="685800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итвина Елена Анатольевна" initials="ЛЕА" lastIdx="5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1" autoAdjust="0"/>
    <p:restoredTop sz="83743" autoAdjust="0"/>
  </p:normalViewPr>
  <p:slideViewPr>
    <p:cSldViewPr snapToGrid="0">
      <p:cViewPr varScale="1">
        <p:scale>
          <a:sx n="96" d="100"/>
          <a:sy n="96" d="100"/>
        </p:scale>
        <p:origin x="1032" y="84"/>
      </p:cViewPr>
      <p:guideLst>
        <p:guide orient="horz" pos="2160"/>
        <p:guide pos="38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6" Type="http://schemas.openxmlformats.org/officeDocument/2006/relationships/commentAuthors" Target="commentAuthors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05-28T15:41:26.266" idx="1">
    <p:pos x="10" y="10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05-28T15:41:26.266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60F2E-85FA-4707-88A5-1F65BBCC4B94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D302F-901B-4567-AF10-C16F0D07B746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3F4672-EC8A-4DA8-B4FF-A0F91B7EE49B}" type="slidenum">
              <a:rPr lang="ru-RU" altLang="ru-RU" smtClean="0"/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F4672-EC8A-4DA8-B4FF-A0F91B7EE49B}" type="slidenum">
              <a:rPr lang="ru-RU" altLang="ru-RU" smtClean="0"/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03DF4-4179-4A52-A928-010596724192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03DF4-4179-4A52-A928-010596724192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03DF4-4179-4A52-A928-010596724192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13690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AE569-EB94-4C35-BBD9-73C741CD5166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Так может</a:t>
            </a:r>
            <a:r>
              <a:rPr lang="ru-RU" baseline="0" dirty="0"/>
              <a:t> выглядеть схема оказания </a:t>
            </a:r>
            <a:r>
              <a:rPr lang="ru-RU" baseline="0" dirty="0" err="1"/>
              <a:t>АиР</a:t>
            </a:r>
            <a:r>
              <a:rPr lang="ru-RU" baseline="0" dirty="0"/>
              <a:t> служба Вологодской области. При этом, пациенты реанимационного профиля (или с угрозой развития) вообще не должны доставляться в ЦРБ, где таковой службы нет. Также, в таких учреждениях должен быть врач, обученный методике интенсивной терапии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03DF4-4179-4A52-A928-010596724192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03DF4-4179-4A52-A928-010596724192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FF-D179-4977-81C9-988E93E9468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D69D8-2E14-4890-BE6E-45477831A9DE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sun9-70.userapi.com/impg/0MNtm8GIPQqkt2wgsKJUrcyYGZG4eK-BJaYGZA/yeWRS5h1bzI.jpg?size=1024x597&amp;quality=95&amp;sign=68962302cdc9642c02f965af4460eb64&amp;type=album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5922" y="2308970"/>
            <a:ext cx="6782350" cy="3850105"/>
          </a:xfrm>
          <a:prstGeom prst="rect">
            <a:avLst/>
          </a:prstGeom>
          <a:noFill/>
        </p:spPr>
      </p:pic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8476065" y="4619032"/>
            <a:ext cx="3290090" cy="856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5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Главный внештатный аллерголог-иммунолог ДЗ ВО </a:t>
            </a:r>
            <a:endParaRPr lang="ru-RU" altLang="ru-RU" sz="1655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165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Грачева Е.М.</a:t>
            </a:r>
            <a:endParaRPr lang="ru-RU" altLang="ru-RU" sz="1655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1" descr="Лого итог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755" y="348916"/>
            <a:ext cx="1525241" cy="1330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9255" y="558800"/>
            <a:ext cx="104013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Стратегический план  развития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профилю «Аллергология и иммунология» в Вологодской области и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БУЗ ВО ВОКБ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9220" y="640080"/>
          <a:ext cx="11960225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655"/>
                <a:gridCol w="1062990"/>
                <a:gridCol w="1115695"/>
                <a:gridCol w="1439545"/>
                <a:gridCol w="2216785"/>
                <a:gridCol w="3424555"/>
              </a:tblGrid>
              <a:tr h="518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Штатные должности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Занятые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Потребность в перспективе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Процедурный кабинет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Перспективы </a:t>
                      </a:r>
                      <a:endParaRPr lang="ru-RU" sz="1400" b="1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1600" b="0">
                          <a:sym typeface="+mn-ea"/>
                        </a:rPr>
                        <a:t>БУЗ ВО «Вологодская городская поликлиника №1» </a:t>
                      </a:r>
                      <a:endParaRPr lang="ru-RU" sz="1600" b="0" dirty="0">
                        <a:latin typeface="+mn-lt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есть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открытие общегородского приема</a:t>
                      </a:r>
                      <a:endParaRPr lang="ru-RU" sz="1600" dirty="0"/>
                    </a:p>
                  </a:txBody>
                  <a:tcPr/>
                </a:tc>
              </a:tr>
              <a:tr h="944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1600" b="0">
                          <a:sym typeface="+mn-ea"/>
                        </a:rPr>
                        <a:t>БУЗ ВО «Вологодская городская поликлиника №2»</a:t>
                      </a:r>
                      <a:endParaRPr lang="ru-RU" altLang="en-US" sz="1600" b="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0.25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0.75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нет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dirty="0"/>
                        <a:t>при наличии кадров, увеличении штатной должности, оснащении кабинета - открытие приема для заречной части города</a:t>
                      </a:r>
                      <a:endParaRPr lang="ru-RU" sz="1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1600">
                          <a:sym typeface="+mn-ea"/>
                        </a:rPr>
                        <a:t>БУЗ ВО «ВГП №3», «ВГП №4»</a:t>
                      </a:r>
                      <a:endParaRPr lang="ru-RU" altLang="en-US" sz="160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1600">
                          <a:sym typeface="+mn-ea"/>
                        </a:rPr>
                        <a:t>«ВГП №5»</a:t>
                      </a:r>
                      <a:endParaRPr lang="ru-RU" sz="1600" dirty="0">
                        <a:latin typeface="+mn-lt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1600">
                          <a:sym typeface="+mn-ea"/>
                        </a:rPr>
                        <a:t>БУЗ ВО «Череповецкая городская поликлиника №2»</a:t>
                      </a:r>
                      <a:endParaRPr lang="ru-RU" altLang="en-US" sz="160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1600">
                          <a:sym typeface="+mn-ea"/>
                        </a:rPr>
                        <a:t>БУЗ ВО «Череповецкая детская городская поликлиника №3»</a:t>
                      </a:r>
                      <a:endParaRPr lang="ru-RU" sz="1600" dirty="0">
                        <a:latin typeface="+mn-lt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None/>
                      </a:pPr>
                      <a:r>
                        <a:rPr lang="ru-RU" altLang="en-US" sz="1600">
                          <a:sym typeface="+mn-ea"/>
                        </a:rPr>
                        <a:t>БУЗ ВО «Череповецкая городская поликлиника №1»</a:t>
                      </a:r>
                      <a:endParaRPr lang="ru-RU" altLang="en-US" sz="1600" dirty="0">
                        <a:latin typeface="+mn-lt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dirty="0"/>
                        <a:t>0.25</a:t>
                      </a:r>
                      <a:endParaRPr lang="ru-RU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dirty="0"/>
                        <a:t>0.25</a:t>
                      </a:r>
                      <a:endParaRPr lang="ru-RU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dirty="0"/>
                        <a:t>0.75</a:t>
                      </a:r>
                      <a:endParaRPr lang="ru-RU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dirty="0"/>
                        <a:t>нет</a:t>
                      </a:r>
                      <a:endParaRPr lang="ru-RU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dirty="0">
                          <a:sym typeface="+mn-ea"/>
                        </a:rPr>
                        <a:t>при наличии кадров, увеличении штатной должности, оснащении кабинета-  открытие общегородского приема  </a:t>
                      </a:r>
                      <a:endParaRPr lang="ru-RU" altLang="en-US" sz="1400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None/>
                      </a:pPr>
                      <a:r>
                        <a:rPr lang="ru-RU" altLang="en-US" sz="1600" b="0">
                          <a:sym typeface="+mn-ea"/>
                        </a:rPr>
                        <a:t>БУЗ ВО «Череповецкая детская городская поликлиника №1» </a:t>
                      </a:r>
                      <a:endParaRPr lang="ru-RU" altLang="en-US" sz="1600" b="0" dirty="0">
                        <a:latin typeface="+mn-lt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buNone/>
                      </a:pPr>
                      <a:r>
                        <a:rPr lang="ru-RU" altLang="en-US" sz="2000"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2</a:t>
                      </a:r>
                      <a:endParaRPr lang="ru-RU" altLang="en-US" sz="2000">
                        <a:latin typeface="+mn-lt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dirty="0"/>
                        <a:t>2</a:t>
                      </a:r>
                      <a:endParaRPr lang="ru-RU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dirty="0"/>
                        <a:t>-</a:t>
                      </a:r>
                      <a:endParaRPr lang="ru-RU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000" dirty="0">
                          <a:sym typeface="+mn-ea"/>
                        </a:rPr>
                        <a:t>есть</a:t>
                      </a:r>
                      <a:endParaRPr lang="ru-RU" altLang="en-US" sz="20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sz="1600" dirty="0">
                          <a:sym typeface="+mn-ea"/>
                        </a:rPr>
                        <a:t>открытие общегородского приема</a:t>
                      </a:r>
                      <a:endParaRPr lang="ru-RU" altLang="en-US" sz="1600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None/>
                      </a:pPr>
                      <a:r>
                        <a:rPr lang="ru-RU" altLang="en-US" sz="1600" b="0">
                          <a:sym typeface="+mn-ea"/>
                        </a:rPr>
                        <a:t>БУЗ ВО «Череповецкая городская поликлиника №7» </a:t>
                      </a:r>
                      <a:endParaRPr lang="ru-RU" altLang="en-US" sz="1600" b="0" dirty="0">
                        <a:latin typeface="+mn-lt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buNone/>
                      </a:pPr>
                      <a:r>
                        <a:rPr lang="ru-RU" altLang="en-US" sz="2000">
                          <a:latin typeface="+mn-lt"/>
                          <a:ea typeface="Times New Roman" panose="02020603050405020304"/>
                          <a:cs typeface="Courier New" panose="02070309020205020404"/>
                        </a:rPr>
                        <a:t>0.25</a:t>
                      </a:r>
                      <a:endParaRPr lang="ru-RU" altLang="en-US" sz="2000">
                        <a:latin typeface="+mn-lt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dirty="0"/>
                        <a:t>0</a:t>
                      </a:r>
                      <a:endParaRPr lang="ru-RU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dirty="0"/>
                        <a:t>-</a:t>
                      </a:r>
                      <a:endParaRPr lang="ru-RU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dirty="0"/>
                        <a:t>нет</a:t>
                      </a:r>
                      <a:endParaRPr lang="ru-RU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sz="1400" dirty="0">
                          <a:sym typeface="+mn-ea"/>
                        </a:rPr>
                        <a:t>при наличии кадров, увеличении штатной должности, оснащении кабинета-  открытие общегородского приема  </a:t>
                      </a:r>
                      <a:endParaRPr lang="ru-RU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326255" y="0"/>
            <a:ext cx="3158490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400" dirty="0"/>
              <a:t>МО </a:t>
            </a:r>
            <a:r>
              <a:rPr lang="en-US" sz="2400" dirty="0"/>
              <a:t>I </a:t>
            </a:r>
            <a:r>
              <a:rPr lang="ru-RU" sz="2400" dirty="0"/>
              <a:t>уровня</a:t>
            </a:r>
            <a:endParaRPr lang="ru-RU" sz="2400" dirty="0"/>
          </a:p>
        </p:txBody>
      </p:sp>
    </p:spTree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9220" y="885825"/>
          <a:ext cx="11960225" cy="6011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820"/>
                <a:gridCol w="1161415"/>
                <a:gridCol w="1188085"/>
                <a:gridCol w="1525905"/>
                <a:gridCol w="1528445"/>
                <a:gridCol w="3424555"/>
              </a:tblGrid>
              <a:tr h="7067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Штатные должности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Занятые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Потребность в перспективе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Процедурный кабинет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Перспективы </a:t>
                      </a:r>
                      <a:endParaRPr lang="ru-RU" sz="1400" b="1" dirty="0"/>
                    </a:p>
                  </a:txBody>
                  <a:tcPr/>
                </a:tc>
              </a:tr>
              <a:tr h="775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1800" b="0">
                          <a:sym typeface="+mn-ea"/>
                        </a:rPr>
                        <a:t> БУЗ ВО «Сокольская ЦРБ»</a:t>
                      </a:r>
                      <a:endParaRPr lang="ru-RU" altLang="en-US" sz="1800" b="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2000" dirty="0"/>
                        <a:t>0</a:t>
                      </a:r>
                      <a:r>
                        <a:rPr lang="ru-RU" altLang="ru-RU" sz="2000" dirty="0"/>
                        <a:t>.5</a:t>
                      </a:r>
                      <a:endParaRPr lang="ru-RU" alt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0.5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нет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800" dirty="0"/>
                    </a:p>
                  </a:txBody>
                  <a:tcPr/>
                </a:tc>
              </a:tr>
              <a:tr h="8934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1800">
                          <a:sym typeface="+mn-ea"/>
                        </a:rPr>
                        <a:t>БУЗ ВО "Великоустюгская ЦРБ»</a:t>
                      </a:r>
                      <a:endParaRPr lang="ru-RU" altLang="en-US" sz="1800" b="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 взрослый,</a:t>
                      </a:r>
                      <a:endParaRPr lang="ru-RU" sz="2000" dirty="0"/>
                    </a:p>
                    <a:p>
                      <a:pPr algn="ctr"/>
                      <a:r>
                        <a:rPr lang="ru-RU" sz="2000" dirty="0"/>
                        <a:t>1 детский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dirty="0">
                          <a:sym typeface="+mn-ea"/>
                        </a:rPr>
                        <a:t>создание межрайонного центра</a:t>
                      </a:r>
                      <a:endParaRPr lang="ru-RU" sz="1800" dirty="0"/>
                    </a:p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800" dirty="0"/>
                    </a:p>
                  </a:txBody>
                  <a:tcPr/>
                </a:tc>
              </a:tr>
              <a:tr h="648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1800">
                          <a:sym typeface="+mn-ea"/>
                        </a:rPr>
                        <a:t>БУЗ ВО «Устюженская ЦРБ»</a:t>
                      </a:r>
                      <a:endParaRPr lang="ru-RU" altLang="en-US" sz="180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800" dirty="0"/>
                    </a:p>
                  </a:txBody>
                  <a:tcPr/>
                </a:tc>
              </a:tr>
              <a:tr h="922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1800">
                          <a:sym typeface="+mn-ea"/>
                        </a:rPr>
                        <a:t>БУЗ ВО «Тотемская ЦРБ»</a:t>
                      </a:r>
                      <a:endParaRPr lang="ru-RU" altLang="en-US" sz="180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ym typeface="+mn-ea"/>
                        </a:rPr>
                        <a:t>1 взрослый,</a:t>
                      </a:r>
                      <a:endParaRPr lang="ru-RU" sz="2000" dirty="0"/>
                    </a:p>
                    <a:p>
                      <a:pPr algn="ctr"/>
                      <a:r>
                        <a:rPr lang="ru-RU" sz="2000" dirty="0">
                          <a:sym typeface="+mn-ea"/>
                        </a:rPr>
                        <a:t>1 детский</a:t>
                      </a:r>
                      <a:endParaRPr lang="ru-RU" sz="2000" dirty="0"/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dirty="0">
                          <a:sym typeface="+mn-ea"/>
                        </a:rPr>
                        <a:t>создание межрайонного центра</a:t>
                      </a:r>
                      <a:endParaRPr lang="ru-RU" sz="1800" dirty="0">
                        <a:sym typeface="+mn-ea"/>
                      </a:endParaRPr>
                    </a:p>
                  </a:txBody>
                  <a:tcPr/>
                </a:tc>
              </a:tr>
              <a:tr h="7867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1800">
                          <a:sym typeface="+mn-ea"/>
                        </a:rPr>
                        <a:t>БУЗ ВО «Вологодская городская больница №2»</a:t>
                      </a:r>
                      <a:endParaRPr lang="ru-RU" altLang="en-US" sz="180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-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-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800" dirty="0"/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None/>
                      </a:pPr>
                      <a:r>
                        <a:rPr lang="ru-RU" altLang="en-US" sz="1800">
                          <a:sym typeface="+mn-ea"/>
                        </a:rPr>
                        <a:t>БУЗ ВО «Череповецкая городская больница»</a:t>
                      </a:r>
                      <a:endParaRPr lang="ru-RU" altLang="en-US" sz="180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dirty="0"/>
                        <a:t>-</a:t>
                      </a:r>
                      <a:endParaRPr lang="ru-RU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dirty="0"/>
                        <a:t>-</a:t>
                      </a:r>
                      <a:endParaRPr lang="ru-RU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altLang="en-US" sz="1800" dirty="0">
                        <a:sym typeface="+mn-ea"/>
                      </a:endParaRPr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None/>
                      </a:pPr>
                      <a:endParaRPr lang="ru-RU" altLang="en-US" sz="1600" b="0" dirty="0">
                        <a:latin typeface="+mn-lt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buNone/>
                      </a:pPr>
                      <a:endParaRPr lang="ru-RU" altLang="en-US" sz="2000">
                        <a:latin typeface="+mn-lt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ru-RU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928235" y="-635"/>
            <a:ext cx="3144520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400" dirty="0"/>
              <a:t>МО </a:t>
            </a:r>
            <a:r>
              <a:rPr lang="en-US" sz="2400" dirty="0"/>
              <a:t>II </a:t>
            </a:r>
            <a:r>
              <a:rPr lang="ru-RU" sz="2400" dirty="0"/>
              <a:t>уровня</a:t>
            </a:r>
            <a:endParaRPr lang="ru-RU" sz="2400" dirty="0"/>
          </a:p>
          <a:p>
            <a:r>
              <a:rPr lang="ru-RU" dirty="0"/>
              <a:t> </a:t>
            </a:r>
            <a:endParaRPr lang="ru-RU" dirty="0"/>
          </a:p>
        </p:txBody>
      </p:sp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5570" y="700405"/>
          <a:ext cx="11960225" cy="6266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655"/>
                <a:gridCol w="1062355"/>
                <a:gridCol w="1273810"/>
                <a:gridCol w="1555115"/>
                <a:gridCol w="1943735"/>
                <a:gridCol w="3424555"/>
              </a:tblGrid>
              <a:tr h="5969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Штатные должности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Занятые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потребность в перспективе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Процедурный кабинет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Перспективы </a:t>
                      </a:r>
                      <a:endParaRPr lang="ru-RU" sz="1400" b="1" dirty="0"/>
                    </a:p>
                  </a:txBody>
                  <a:tcPr/>
                </a:tc>
              </a:tr>
              <a:tr h="6673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2000" b="0">
                          <a:sym typeface="+mn-ea"/>
                        </a:rPr>
                        <a:t>БУЗ ВО «ВОКБ» (с поликлиникой) </a:t>
                      </a:r>
                      <a:endParaRPr lang="ru-RU" altLang="en-US" sz="2000" b="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/>
                        <a:t>1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есть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создание областного диагностического центра, открытие аллергокоек</a:t>
                      </a:r>
                      <a:endParaRPr lang="ru-RU" sz="1600" dirty="0"/>
                    </a:p>
                  </a:txBody>
                  <a:tcPr/>
                </a:tc>
              </a:tr>
              <a:tr h="108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2000" b="0">
                          <a:sym typeface="+mn-ea"/>
                        </a:rPr>
                        <a:t>БУЗ ВО «ВОКБ №2» г Череповец </a:t>
                      </a:r>
                      <a:endParaRPr lang="ru-RU" altLang="en-US" sz="2000" b="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0.25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0.25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0.25 </a:t>
                      </a:r>
                      <a:r>
                        <a:rPr lang="ru-RU" sz="1800" dirty="0"/>
                        <a:t>стационар,</a:t>
                      </a:r>
                      <a:r>
                        <a:rPr lang="ru-RU" sz="2000" dirty="0"/>
                        <a:t> 1</a:t>
                      </a:r>
                      <a:r>
                        <a:rPr lang="ru-RU" sz="1800" dirty="0"/>
                        <a:t> прием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нет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sym typeface="+mn-ea"/>
                        </a:rPr>
                        <a:t>создание межрайонного  диагностического центра, открытие аллергокоек</a:t>
                      </a:r>
                      <a:endParaRPr lang="ru-RU" sz="1600" dirty="0"/>
                    </a:p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dirty="0"/>
                    </a:p>
                  </a:txBody>
                  <a:tcPr/>
                </a:tc>
              </a:tr>
              <a:tr h="1334135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altLang="en-US" sz="2000" b="0">
                          <a:sym typeface="+mn-ea"/>
                        </a:rPr>
                        <a:t>БУЗ ВО «ВОДКБ» (с поликлиникой)</a:t>
                      </a:r>
                      <a:endParaRPr lang="ru-RU" altLang="en-US" sz="2000" b="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4.5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dirty="0"/>
                        <a:t>0.25 стац-р</a:t>
                      </a:r>
                      <a:endParaRPr lang="ru-RU" sz="1800" dirty="0"/>
                    </a:p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dirty="0"/>
                        <a:t>3.25 прием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0.75 </a:t>
                      </a:r>
                      <a:r>
                        <a:rPr lang="ru-RU" sz="1800" dirty="0"/>
                        <a:t>стационар</a:t>
                      </a:r>
                      <a:endParaRPr lang="ru-RU" sz="1800" dirty="0"/>
                    </a:p>
                    <a:p>
                      <a:pPr algn="ctr"/>
                      <a:r>
                        <a:rPr lang="ru-RU" sz="2000" dirty="0"/>
                        <a:t>0.75</a:t>
                      </a:r>
                      <a:r>
                        <a:rPr lang="ru-RU" sz="1800" dirty="0"/>
                        <a:t> прием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 кабинет, требуется еще 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sym typeface="+mn-ea"/>
                        </a:rPr>
                        <a:t>создание детского областного  диагностического центра, открытие аллергокоек</a:t>
                      </a:r>
                      <a:endParaRPr lang="ru-RU" sz="1600" dirty="0"/>
                    </a:p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dirty="0"/>
                    </a:p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dirty="0"/>
                    </a:p>
                  </a:txBody>
                  <a:tcPr/>
                </a:tc>
              </a:tr>
              <a:tr h="108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2000" b="0">
                          <a:sym typeface="+mn-ea"/>
                        </a:rPr>
                        <a:t>БУЗ ВО «ВОДКБ №2» г Череповец </a:t>
                      </a:r>
                      <a:endParaRPr lang="ru-RU" altLang="en-US" sz="2000" b="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2000" dirty="0"/>
                        <a:t>0</a:t>
                      </a:r>
                      <a:r>
                        <a:rPr lang="ru-RU" altLang="ru-RU" sz="2000" dirty="0"/>
                        <a:t>,25</a:t>
                      </a:r>
                      <a:endParaRPr lang="ru-RU" alt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ym typeface="+mn-ea"/>
                        </a:rPr>
                        <a:t>0.75 стац-р</a:t>
                      </a:r>
                      <a:endParaRPr lang="ru-RU" sz="2000" dirty="0"/>
                    </a:p>
                    <a:p>
                      <a:pPr algn="l"/>
                      <a:r>
                        <a:rPr lang="ru-RU" sz="2000" dirty="0">
                          <a:sym typeface="+mn-ea"/>
                        </a:rPr>
                        <a:t>1 прием</a:t>
                      </a:r>
                      <a:endParaRPr lang="ru-RU" sz="2000" dirty="0"/>
                    </a:p>
                    <a:p>
                      <a:pPr algn="l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нет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sym typeface="+mn-ea"/>
                        </a:rPr>
                        <a:t>создание межрайонного  диагностического центра, открытие аллергокоек</a:t>
                      </a:r>
                      <a:endParaRPr lang="ru-RU" sz="1600" dirty="0"/>
                    </a:p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dirty="0"/>
                    </a:p>
                  </a:txBody>
                  <a:tcPr/>
                </a:tc>
              </a:tr>
              <a:tr h="790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altLang="en-US" sz="2000" b="0">
                          <a:sym typeface="+mn-ea"/>
                        </a:rPr>
                        <a:t>БУЗ ВО «Вологодская городская  больница №1»</a:t>
                      </a:r>
                      <a:endParaRPr lang="ru-RU" altLang="en-US" sz="2000" b="0" dirty="0">
                        <a:latin typeface="+mn-lt"/>
                        <a:ea typeface="Times New Roman" panose="02020603050405020304"/>
                        <a:cs typeface="Courier New" panose="02070309020205020404"/>
                        <a:sym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0.5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0.5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0.5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нет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 dirty="0"/>
                        <a:t>открытие аллергокоек -?</a:t>
                      </a:r>
                      <a:endParaRPr lang="ru-RU" sz="2000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None/>
                      </a:pPr>
                      <a:endParaRPr lang="ru-RU" altLang="en-US" sz="1600" dirty="0">
                        <a:latin typeface="+mn-lt"/>
                        <a:ea typeface="Times New Roman" panose="02020603050405020304"/>
                        <a:cs typeface="Courier New" panose="020703090202050204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56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439920" y="-230505"/>
            <a:ext cx="4851400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400" dirty="0"/>
              <a:t>МО </a:t>
            </a:r>
            <a:r>
              <a:rPr lang="en-US" sz="2400" dirty="0"/>
              <a:t>III  </a:t>
            </a:r>
            <a:r>
              <a:rPr lang="ru-RU" sz="2400" dirty="0"/>
              <a:t>уровня</a:t>
            </a:r>
            <a:endParaRPr lang="ru-RU" sz="2400" dirty="0"/>
          </a:p>
        </p:txBody>
      </p:sp>
    </p:spTree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635" y="107315"/>
            <a:ext cx="10845165" cy="709295"/>
          </a:xfrm>
        </p:spPr>
        <p:txBody>
          <a:bodyPr>
            <a:normAutofit fontScale="90000"/>
          </a:bodyPr>
          <a:lstStyle/>
          <a:p>
            <a:r>
              <a:rPr lang="ru-RU" altLang="en-US">
                <a:solidFill>
                  <a:srgbClr val="FF0000"/>
                </a:solidFill>
              </a:rPr>
              <a:t>Проблемы службы на </a:t>
            </a:r>
            <a:r>
              <a:rPr lang="en-US" altLang="en-US">
                <a:solidFill>
                  <a:srgbClr val="FF0000"/>
                </a:solidFill>
              </a:rPr>
              <a:t>I</a:t>
            </a:r>
            <a:r>
              <a:rPr lang="ru-RU" altLang="en-US">
                <a:solidFill>
                  <a:srgbClr val="FF0000"/>
                </a:solidFill>
              </a:rPr>
              <a:t> и </a:t>
            </a:r>
            <a:r>
              <a:rPr lang="en-US" altLang="en-US">
                <a:solidFill>
                  <a:srgbClr val="FF0000"/>
                </a:solidFill>
              </a:rPr>
              <a:t>II</a:t>
            </a:r>
            <a:r>
              <a:rPr lang="ru-RU" altLang="en-US">
                <a:solidFill>
                  <a:srgbClr val="FF0000"/>
                </a:solidFill>
              </a:rPr>
              <a:t> уровнях оказания МП</a:t>
            </a:r>
            <a:endParaRPr lang="ru-RU" altLang="en-US">
              <a:solidFill>
                <a:srgbClr val="FF0000"/>
              </a:solidFill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78765" y="816610"/>
            <a:ext cx="11533505" cy="6041390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ru-RU" altLang="en-US" dirty="0">
                <a:solidFill>
                  <a:srgbClr val="002060"/>
                </a:solidFill>
                <a:latin typeface="Calibri" panose="020F0502020204030204" charset="0"/>
                <a:cs typeface="Calibri" panose="020F0502020204030204" charset="0"/>
              </a:rPr>
              <a:t>Дефицит кадров</a:t>
            </a:r>
            <a:endParaRPr lang="ru-RU" altLang="en-US" dirty="0">
              <a:solidFill>
                <a:srgbClr val="00206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70000"/>
              </a:lnSpc>
            </a:pPr>
            <a:r>
              <a:rPr lang="ru-RU" altLang="en-US" dirty="0">
                <a:solidFill>
                  <a:srgbClr val="002060"/>
                </a:solidFill>
                <a:latin typeface="Calibri" panose="020F0502020204030204" charset="0"/>
                <a:cs typeface="Calibri" panose="020F0502020204030204" charset="0"/>
              </a:rPr>
              <a:t>Недостаточная подготовка врачей смежных специальностей в вопросах аллергологии и иммунологии </a:t>
            </a:r>
            <a:endParaRPr lang="ru-RU" altLang="en-US" dirty="0">
              <a:solidFill>
                <a:srgbClr val="00206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70000"/>
              </a:lnSpc>
            </a:pPr>
            <a:r>
              <a:rPr lang="ru-RU" altLang="en-US" dirty="0">
                <a:solidFill>
                  <a:srgbClr val="002060"/>
                </a:solidFill>
                <a:latin typeface="Calibri" panose="020F0502020204030204" charset="0"/>
                <a:cs typeface="Calibri" panose="020F0502020204030204" charset="0"/>
              </a:rPr>
              <a:t>Отсутствие процедурных кабинетов на приемах врачей-аллергологов </a:t>
            </a:r>
            <a:endParaRPr lang="ru-RU" altLang="en-US" dirty="0">
              <a:solidFill>
                <a:srgbClr val="00206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70000"/>
              </a:lnSpc>
            </a:pPr>
            <a:r>
              <a:rPr lang="ru-RU" altLang="en-US" dirty="0">
                <a:solidFill>
                  <a:srgbClr val="002060"/>
                </a:solidFill>
                <a:latin typeface="Calibri" panose="020F0502020204030204" charset="0"/>
                <a:cs typeface="Calibri" panose="020F0502020204030204" charset="0"/>
              </a:rPr>
              <a:t>Недостаточная оснащенность кабинетов (тесты для </a:t>
            </a:r>
            <a:r>
              <a:rPr lang="ru-RU" altLang="en-US" dirty="0" err="1">
                <a:solidFill>
                  <a:srgbClr val="002060"/>
                </a:solidFill>
                <a:latin typeface="Calibri" panose="020F0502020204030204" charset="0"/>
                <a:cs typeface="Calibri" panose="020F0502020204030204" charset="0"/>
              </a:rPr>
              <a:t>аллергопроб</a:t>
            </a:r>
            <a:r>
              <a:rPr lang="ru-RU" altLang="en-US" dirty="0">
                <a:solidFill>
                  <a:srgbClr val="002060"/>
                </a:solidFill>
                <a:latin typeface="Calibri" panose="020F0502020204030204" charset="0"/>
                <a:cs typeface="Calibri" panose="020F0502020204030204" charset="0"/>
              </a:rPr>
              <a:t>, для диагностики физических видов крапивницы, определение оксида азота в выдыхаемом воздухе)</a:t>
            </a:r>
            <a:endParaRPr lang="ru-RU" altLang="en-US" dirty="0">
              <a:solidFill>
                <a:srgbClr val="00206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70000"/>
              </a:lnSpc>
            </a:pPr>
            <a:r>
              <a:rPr lang="ru-RU" altLang="en-US" dirty="0">
                <a:solidFill>
                  <a:srgbClr val="002060"/>
                </a:solidFill>
                <a:latin typeface="Calibri" panose="020F0502020204030204" charset="0"/>
                <a:cs typeface="Calibri" panose="020F0502020204030204" charset="0"/>
              </a:rPr>
              <a:t>Недостаточная лабораторная диагностика</a:t>
            </a:r>
            <a:endParaRPr lang="ru-RU" altLang="en-US" dirty="0">
              <a:solidFill>
                <a:srgbClr val="00206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70000"/>
              </a:lnSpc>
            </a:pPr>
            <a:r>
              <a:rPr lang="ru-RU" altLang="en-US" dirty="0">
                <a:solidFill>
                  <a:srgbClr val="002060"/>
                </a:solidFill>
                <a:latin typeface="Calibri" panose="020F0502020204030204" charset="0"/>
                <a:cs typeface="Calibri" panose="020F0502020204030204" charset="0"/>
              </a:rPr>
              <a:t>Отсутствие рабочей ИС ВО «РМИС»</a:t>
            </a:r>
            <a:endParaRPr lang="ru-RU" altLang="en-US" dirty="0">
              <a:solidFill>
                <a:srgbClr val="00206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70000"/>
              </a:lnSpc>
            </a:pPr>
            <a:r>
              <a:rPr lang="ru-RU" altLang="en-US" dirty="0">
                <a:solidFill>
                  <a:srgbClr val="002060"/>
                </a:solidFill>
                <a:latin typeface="Calibri" panose="020F0502020204030204" charset="0"/>
                <a:cs typeface="Calibri" panose="020F0502020204030204" charset="0"/>
              </a:rPr>
              <a:t>Отсутствие в некоторых ЦРБ подготовленного среднего медицинского персонала для проведения СПГ</a:t>
            </a:r>
            <a:endParaRPr lang="ru-RU" altLang="en-US" dirty="0">
              <a:solidFill>
                <a:srgbClr val="00206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70000"/>
              </a:lnSpc>
            </a:pPr>
            <a:r>
              <a:rPr lang="ru-RU" altLang="en-US" dirty="0">
                <a:solidFill>
                  <a:srgbClr val="002060"/>
                </a:solidFill>
                <a:latin typeface="Calibri" panose="020F0502020204030204" charset="0"/>
                <a:cs typeface="Calibri" panose="020F0502020204030204" charset="0"/>
              </a:rPr>
              <a:t>ликвидация «Астма-школ» </a:t>
            </a:r>
            <a:endParaRPr lang="ru-RU" altLang="en-US" dirty="0">
              <a:solidFill>
                <a:srgbClr val="00206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>
              <a:lnSpc>
                <a:spcPct val="70000"/>
              </a:lnSpc>
            </a:pPr>
            <a:r>
              <a:rPr lang="ru-RU" altLang="en-US" dirty="0">
                <a:solidFill>
                  <a:srgbClr val="002060"/>
                </a:solidFill>
                <a:latin typeface="Calibri" panose="020F0502020204030204" charset="0"/>
                <a:cs typeface="Calibri" panose="020F0502020204030204" charset="0"/>
              </a:rPr>
              <a:t>Недостаточная обеспеченность пациентов с ПИД жизненно необходимыми лекарственными препаратами и трудности в маршрутизации для получения ЗИТ ВВИГ</a:t>
            </a:r>
            <a:endParaRPr lang="ru-RU" altLang="en-US" dirty="0">
              <a:solidFill>
                <a:srgbClr val="00206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0" indent="0">
              <a:buNone/>
            </a:pPr>
            <a:endParaRPr lang="ru-RU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20969" y="41223"/>
            <a:ext cx="1524132" cy="132904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6680"/>
            <a:ext cx="10515600" cy="915670"/>
          </a:xfrm>
        </p:spPr>
        <p:txBody>
          <a:bodyPr>
            <a:normAutofit fontScale="90000"/>
          </a:bodyPr>
          <a:lstStyle/>
          <a:p>
            <a:r>
              <a:rPr lang="ru-RU" altLang="en-US">
                <a:solidFill>
                  <a:srgbClr val="FF0000"/>
                </a:solidFill>
                <a:sym typeface="+mn-ea"/>
              </a:rPr>
              <a:t>Проблемы службы на </a:t>
            </a:r>
            <a:r>
              <a:rPr lang="en-US" altLang="en-US">
                <a:solidFill>
                  <a:srgbClr val="FF0000"/>
                </a:solidFill>
                <a:sym typeface="+mn-ea"/>
              </a:rPr>
              <a:t>III</a:t>
            </a:r>
            <a:r>
              <a:rPr lang="ru-RU" altLang="en-US">
                <a:solidFill>
                  <a:srgbClr val="FF0000"/>
                </a:solidFill>
                <a:sym typeface="+mn-ea"/>
              </a:rPr>
              <a:t> уровне оказания МП</a:t>
            </a:r>
            <a:endParaRPr lang="ru-RU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78435" y="1238885"/>
            <a:ext cx="11892280" cy="5619115"/>
          </a:xfrm>
        </p:spPr>
        <p:txBody>
          <a:bodyPr>
            <a:normAutofit/>
          </a:bodyPr>
          <a:lstStyle/>
          <a:p>
            <a:r>
              <a:rPr lang="ru-RU" altLang="en-US" dirty="0">
                <a:solidFill>
                  <a:srgbClr val="002060"/>
                </a:solidFill>
                <a:sym typeface="+mn-ea"/>
              </a:rPr>
              <a:t>Дефицит кадров (уход специалистов в коммерческие клиники)</a:t>
            </a:r>
            <a:endParaRPr lang="ru-RU" altLang="en-US" dirty="0">
              <a:solidFill>
                <a:srgbClr val="002060"/>
              </a:solidFill>
              <a:sym typeface="+mn-ea"/>
            </a:endParaRPr>
          </a:p>
          <a:p>
            <a:r>
              <a:rPr lang="ru-RU" altLang="en-US" dirty="0">
                <a:solidFill>
                  <a:srgbClr val="002060"/>
                </a:solidFill>
                <a:sym typeface="+mn-ea"/>
              </a:rPr>
              <a:t>Отсутствие</a:t>
            </a: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 </a:t>
            </a:r>
            <a:r>
              <a:rPr lang="ru-RU" altLang="en-US" sz="2665" dirty="0">
                <a:solidFill>
                  <a:srgbClr val="002060"/>
                </a:solidFill>
                <a:sym typeface="+mn-ea"/>
              </a:rPr>
              <a:t>специализированных отделений и/или </a:t>
            </a:r>
            <a:r>
              <a:rPr lang="ru-RU" altLang="en-US" sz="2665" dirty="0" err="1">
                <a:solidFill>
                  <a:srgbClr val="002060"/>
                </a:solidFill>
                <a:sym typeface="+mn-ea"/>
              </a:rPr>
              <a:t>аллергокоек</a:t>
            </a:r>
            <a:r>
              <a:rPr lang="ru-RU" altLang="en-US" sz="2665" dirty="0">
                <a:solidFill>
                  <a:srgbClr val="002060"/>
                </a:solidFill>
                <a:sym typeface="+mn-ea"/>
              </a:rPr>
              <a:t> </a:t>
            </a:r>
            <a:endParaRPr lang="ru-RU" altLang="en-US" sz="2665" dirty="0">
              <a:solidFill>
                <a:srgbClr val="002060"/>
              </a:solidFill>
              <a:sym typeface="+mn-ea"/>
            </a:endParaRPr>
          </a:p>
          <a:p>
            <a:r>
              <a:rPr lang="ru-RU" altLang="en-US" dirty="0">
                <a:solidFill>
                  <a:srgbClr val="002060"/>
                </a:solidFill>
                <a:sym typeface="+mn-ea"/>
              </a:rPr>
              <a:t>Недостаточное количество процедурных при кабинетах аллерголога и недостаточная оснащенность кабинетов </a:t>
            </a:r>
            <a:endParaRPr lang="ru-RU" altLang="en-US" dirty="0">
              <a:solidFill>
                <a:srgbClr val="002060"/>
              </a:solidFill>
              <a:sym typeface="+mn-ea"/>
            </a:endParaRPr>
          </a:p>
          <a:p>
            <a:r>
              <a:rPr lang="ru-RU" altLang="en-US" dirty="0">
                <a:solidFill>
                  <a:srgbClr val="002060"/>
                </a:solidFill>
                <a:sym typeface="+mn-ea"/>
              </a:rPr>
              <a:t>Отсутствие современной лабораторной диагностики (иммунный статус, </a:t>
            </a:r>
            <a:r>
              <a:rPr lang="ru-RU" altLang="en-US" dirty="0" err="1">
                <a:solidFill>
                  <a:srgbClr val="002060"/>
                </a:solidFill>
                <a:sym typeface="+mn-ea"/>
              </a:rPr>
              <a:t>спецефические</a:t>
            </a:r>
            <a:r>
              <a:rPr lang="ru-RU" altLang="en-US" dirty="0">
                <a:solidFill>
                  <a:srgbClr val="00206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sym typeface="+mn-ea"/>
              </a:rPr>
              <a:t>IgE</a:t>
            </a:r>
            <a:r>
              <a:rPr lang="ru-RU" altLang="en-US" dirty="0">
                <a:solidFill>
                  <a:srgbClr val="002060"/>
                </a:solidFill>
                <a:sym typeface="+mn-ea"/>
              </a:rPr>
              <a:t> к аллергенам, молекулярная </a:t>
            </a:r>
            <a:r>
              <a:rPr lang="ru-RU" altLang="en-US" dirty="0" err="1">
                <a:solidFill>
                  <a:srgbClr val="002060"/>
                </a:solidFill>
                <a:sym typeface="+mn-ea"/>
              </a:rPr>
              <a:t>аллергодиагностика</a:t>
            </a:r>
            <a:r>
              <a:rPr lang="ru-RU" altLang="en-US" dirty="0">
                <a:solidFill>
                  <a:srgbClr val="002060"/>
                </a:solidFill>
                <a:sym typeface="+mn-ea"/>
              </a:rPr>
              <a:t>, ПЦР и ИФА диагностика инфекций и т д)</a:t>
            </a:r>
            <a:endParaRPr lang="ru-RU" altLang="en-US" dirty="0">
              <a:solidFill>
                <a:srgbClr val="002060"/>
              </a:solidFill>
              <a:sym typeface="+mn-ea"/>
            </a:endParaRPr>
          </a:p>
          <a:p>
            <a:r>
              <a:rPr lang="ru-RU" altLang="en-US" dirty="0">
                <a:solidFill>
                  <a:srgbClr val="002060"/>
                </a:solidFill>
                <a:sym typeface="+mn-ea"/>
              </a:rPr>
              <a:t>Низкие тарифы ТФОМС по профилю аллергология-иммунология, как амбулаторных, так и стационарных, в т.ч. для пациентов, получающих ГИБТ, пациентов с ПИД</a:t>
            </a:r>
            <a:endParaRPr lang="ru-RU" altLang="en-US" dirty="0">
              <a:solidFill>
                <a:srgbClr val="002060"/>
              </a:solidFill>
            </a:endParaRPr>
          </a:p>
          <a:p>
            <a:endParaRPr lang="ru-RU" alt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750"/>
          </a:xfrm>
        </p:spPr>
        <p:txBody>
          <a:bodyPr>
            <a:normAutofit fontScale="90000"/>
          </a:bodyPr>
          <a:lstStyle/>
          <a:p>
            <a:r>
              <a:rPr lang="ru-RU" altLang="en-US" sz="3110" dirty="0">
                <a:solidFill>
                  <a:srgbClr val="FF0000"/>
                </a:solidFill>
              </a:rPr>
              <a:t>Организация помощи по профилю аллергология-иммунология</a:t>
            </a:r>
            <a:endParaRPr lang="ru-RU" altLang="en-US" sz="3110" dirty="0">
              <a:solidFill>
                <a:srgbClr val="FF0000"/>
              </a:solidFill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49225" y="1152525"/>
            <a:ext cx="12042140" cy="5469255"/>
          </a:xfrm>
        </p:spPr>
        <p:txBody>
          <a:bodyPr>
            <a:normAutofit fontScale="97500" lnSpcReduction="10000"/>
          </a:bodyPr>
          <a:lstStyle/>
          <a:p>
            <a:r>
              <a:rPr lang="ru-RU" altLang="en-US" dirty="0">
                <a:solidFill>
                  <a:srgbClr val="002060"/>
                </a:solidFill>
                <a:sym typeface="+mn-ea"/>
              </a:rPr>
              <a:t>В процедурных аллергологических кабинетах в 2022 году выполнено 3218 чел/проб (в БУЗ ВО ВОКБ - 990 чел/проб)</a:t>
            </a:r>
            <a:endParaRPr lang="ru-RU" altLang="en-US" dirty="0">
              <a:solidFill>
                <a:srgbClr val="002060"/>
              </a:solidFill>
              <a:sym typeface="+mn-ea"/>
            </a:endParaRPr>
          </a:p>
          <a:p>
            <a:r>
              <a:rPr lang="ru-RU" altLang="en-US" dirty="0">
                <a:solidFill>
                  <a:srgbClr val="002060"/>
                </a:solidFill>
              </a:rPr>
              <a:t>В аллергологических кабинетах проводится </a:t>
            </a:r>
            <a:r>
              <a:rPr lang="ru-RU" altLang="en-US" dirty="0" err="1">
                <a:solidFill>
                  <a:srgbClr val="002060"/>
                </a:solidFill>
              </a:rPr>
              <a:t>аллергенспецифическая</a:t>
            </a:r>
            <a:r>
              <a:rPr lang="ru-RU" altLang="en-US" dirty="0">
                <a:solidFill>
                  <a:srgbClr val="002060"/>
                </a:solidFill>
              </a:rPr>
              <a:t> иммунотерапия </a:t>
            </a:r>
            <a:r>
              <a:rPr lang="ru-RU" altLang="en-US" dirty="0" err="1">
                <a:solidFill>
                  <a:srgbClr val="002060"/>
                </a:solidFill>
              </a:rPr>
              <a:t>сублингвальными</a:t>
            </a:r>
            <a:r>
              <a:rPr lang="ru-RU" altLang="en-US" dirty="0">
                <a:solidFill>
                  <a:srgbClr val="002060"/>
                </a:solidFill>
              </a:rPr>
              <a:t> и инъекционными аллергенами. В 2022 году пролечено 360 человек (в БУЗ ВО ВОКБ - 69 человек)</a:t>
            </a:r>
            <a:endParaRPr lang="ru-RU" altLang="en-US" dirty="0">
              <a:solidFill>
                <a:srgbClr val="002060"/>
              </a:solidFill>
            </a:endParaRPr>
          </a:p>
          <a:p>
            <a:r>
              <a:rPr lang="ru-RU" altLang="en-US" dirty="0">
                <a:solidFill>
                  <a:srgbClr val="002060"/>
                </a:solidFill>
              </a:rPr>
              <a:t>В Вологодской области проводилась биологическая иммунотерапия </a:t>
            </a:r>
            <a:r>
              <a:rPr lang="ru-RU" altLang="en-US" dirty="0" err="1">
                <a:solidFill>
                  <a:srgbClr val="002060"/>
                </a:solidFill>
              </a:rPr>
              <a:t>коморбидной</a:t>
            </a:r>
            <a:r>
              <a:rPr lang="ru-RU" altLang="en-US" dirty="0">
                <a:solidFill>
                  <a:srgbClr val="002060"/>
                </a:solidFill>
              </a:rPr>
              <a:t> бронхиальной астмы среднетяжелого и тяжелого течения</a:t>
            </a:r>
            <a:endParaRPr lang="ru-RU" alt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altLang="en-US" dirty="0">
                <a:solidFill>
                  <a:srgbClr val="002060"/>
                </a:solidFill>
              </a:rPr>
              <a:t>    - </a:t>
            </a:r>
            <a:r>
              <a:rPr lang="ru-RU" altLang="en-US" dirty="0" err="1">
                <a:solidFill>
                  <a:srgbClr val="002060"/>
                </a:solidFill>
              </a:rPr>
              <a:t>моноклональными</a:t>
            </a:r>
            <a:r>
              <a:rPr lang="ru-RU" altLang="en-US" dirty="0">
                <a:solidFill>
                  <a:srgbClr val="002060"/>
                </a:solidFill>
              </a:rPr>
              <a:t> антителами против рецепторов ИЛ-5 (</a:t>
            </a:r>
            <a:r>
              <a:rPr lang="ru-RU" altLang="en-US" dirty="0" err="1">
                <a:solidFill>
                  <a:srgbClr val="002060"/>
                </a:solidFill>
              </a:rPr>
              <a:t>бенрализумаб</a:t>
            </a:r>
            <a:r>
              <a:rPr lang="ru-RU" altLang="en-US" dirty="0">
                <a:solidFill>
                  <a:srgbClr val="002060"/>
                </a:solidFill>
              </a:rPr>
              <a:t>) - </a:t>
            </a:r>
            <a:r>
              <a:rPr lang="ru-RU" altLang="en-US" dirty="0">
                <a:solidFill>
                  <a:srgbClr val="002060"/>
                </a:solidFill>
                <a:sym typeface="+mn-ea"/>
              </a:rPr>
              <a:t>4 пациента </a:t>
            </a:r>
            <a:endParaRPr lang="ru-RU" altLang="en-US" dirty="0">
              <a:solidFill>
                <a:srgbClr val="002060"/>
              </a:solidFill>
              <a:sym typeface="+mn-ea"/>
            </a:endParaRPr>
          </a:p>
          <a:p>
            <a:pPr marL="0" indent="0"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   - </a:t>
            </a:r>
            <a:r>
              <a:rPr lang="ru-RU" altLang="en-US" dirty="0" err="1">
                <a:solidFill>
                  <a:srgbClr val="002060"/>
                </a:solidFill>
                <a:sym typeface="+mn-ea"/>
              </a:rPr>
              <a:t>мо</a:t>
            </a:r>
            <a:r>
              <a:rPr lang="ru-RU" altLang="en-US" dirty="0" err="1">
                <a:solidFill>
                  <a:srgbClr val="002060"/>
                </a:solidFill>
              </a:rPr>
              <a:t>ноклональные</a:t>
            </a:r>
            <a:r>
              <a:rPr lang="ru-RU" altLang="en-US" dirty="0">
                <a:solidFill>
                  <a:srgbClr val="002060"/>
                </a:solidFill>
              </a:rPr>
              <a:t> </a:t>
            </a:r>
            <a:r>
              <a:rPr lang="ru-RU" altLang="en-US" dirty="0" err="1">
                <a:solidFill>
                  <a:srgbClr val="002060"/>
                </a:solidFill>
              </a:rPr>
              <a:t>антитала</a:t>
            </a:r>
            <a:r>
              <a:rPr lang="ru-RU" altLang="en-US" dirty="0">
                <a:solidFill>
                  <a:srgbClr val="002060"/>
                </a:solidFill>
              </a:rPr>
              <a:t> против ИЛ-4 и 13 (</a:t>
            </a:r>
            <a:r>
              <a:rPr lang="ru-RU" altLang="en-US" dirty="0" err="1">
                <a:solidFill>
                  <a:srgbClr val="002060"/>
                </a:solidFill>
              </a:rPr>
              <a:t>дупилумаб</a:t>
            </a:r>
            <a:r>
              <a:rPr lang="ru-RU" altLang="en-US" dirty="0">
                <a:solidFill>
                  <a:srgbClr val="002060"/>
                </a:solidFill>
              </a:rPr>
              <a:t>) - 6 человек</a:t>
            </a:r>
            <a:endParaRPr lang="ru-RU" alt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altLang="en-US" dirty="0">
                <a:solidFill>
                  <a:srgbClr val="002060"/>
                </a:solidFill>
              </a:rPr>
              <a:t>   - </a:t>
            </a:r>
            <a:r>
              <a:rPr lang="ru-RU" altLang="en-US" dirty="0" err="1">
                <a:solidFill>
                  <a:srgbClr val="002060"/>
                </a:solidFill>
              </a:rPr>
              <a:t>гуманизированные</a:t>
            </a:r>
            <a:r>
              <a:rPr lang="ru-RU" altLang="en-US" dirty="0">
                <a:solidFill>
                  <a:srgbClr val="002060"/>
                </a:solidFill>
              </a:rPr>
              <a:t> </a:t>
            </a:r>
            <a:r>
              <a:rPr lang="ru-RU" altLang="en-US" dirty="0" err="1">
                <a:solidFill>
                  <a:srgbClr val="002060"/>
                </a:solidFill>
              </a:rPr>
              <a:t>моноклональные</a:t>
            </a:r>
            <a:r>
              <a:rPr lang="ru-RU" altLang="en-US" dirty="0">
                <a:solidFill>
                  <a:srgbClr val="002060"/>
                </a:solidFill>
              </a:rPr>
              <a:t> антитела против иммуноглобулина Е (</a:t>
            </a:r>
            <a:r>
              <a:rPr lang="ru-RU" altLang="en-US" dirty="0" err="1">
                <a:solidFill>
                  <a:srgbClr val="002060"/>
                </a:solidFill>
              </a:rPr>
              <a:t>омализумаб</a:t>
            </a:r>
            <a:r>
              <a:rPr lang="ru-RU" altLang="en-US" dirty="0">
                <a:solidFill>
                  <a:srgbClr val="002060"/>
                </a:solidFill>
              </a:rPr>
              <a:t>) - 8 человек, в т ч для терапии хронической идиопатической крапивницы, резистентной к терапии блокаторами Н1-гистаминовых рецепторов </a:t>
            </a:r>
            <a:endParaRPr lang="ru-RU" altLang="en-US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667233" y="0"/>
            <a:ext cx="1524132" cy="132904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2710"/>
            <a:ext cx="11826875" cy="1153160"/>
          </a:xfrm>
        </p:spPr>
        <p:txBody>
          <a:bodyPr>
            <a:normAutofit/>
          </a:bodyPr>
          <a:lstStyle/>
          <a:p>
            <a:pPr algn="ctr"/>
            <a:r>
              <a:rPr lang="ru-RU" altLang="en-US" sz="3200" dirty="0">
                <a:solidFill>
                  <a:srgbClr val="FF0000"/>
                </a:solidFill>
                <a:latin typeface="+mn-lt"/>
              </a:rPr>
              <a:t>Порядок организации приема аллерголога-иммунолога</a:t>
            </a:r>
            <a:br>
              <a:rPr lang="ru-RU" altLang="en-US" sz="3200" dirty="0">
                <a:solidFill>
                  <a:srgbClr val="FF0000"/>
                </a:solidFill>
                <a:latin typeface="+mn-lt"/>
              </a:rPr>
            </a:br>
            <a:r>
              <a:rPr lang="ru-RU" altLang="en-US" sz="3200" dirty="0">
                <a:solidFill>
                  <a:srgbClr val="FF0000"/>
                </a:solidFill>
                <a:latin typeface="+mn-lt"/>
              </a:rPr>
              <a:t> в БУЗ ВО ВОКБ</a:t>
            </a:r>
            <a:endParaRPr lang="ru-RU" alt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307340" y="1245235"/>
            <a:ext cx="11662410" cy="5520690"/>
          </a:xfrm>
        </p:spPr>
        <p:txBody>
          <a:bodyPr>
            <a:normAutofit lnSpcReduction="10000"/>
          </a:bodyPr>
          <a:lstStyle/>
          <a:p>
            <a:r>
              <a:rPr lang="ru-RU" altLang="en-US" sz="2400" dirty="0">
                <a:solidFill>
                  <a:srgbClr val="002060"/>
                </a:solidFill>
              </a:rPr>
              <a:t>Штатных ставок 2, занятых - 1 (п</a:t>
            </a: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осещений всего 29 860, в БУЗ ВО ВОКБ - 4 260)</a:t>
            </a:r>
            <a:endParaRPr lang="ru-RU" altLang="en-US" sz="2400" dirty="0">
              <a:solidFill>
                <a:srgbClr val="002060"/>
              </a:solidFill>
            </a:endParaRPr>
          </a:p>
          <a:p>
            <a:r>
              <a:rPr lang="ru-RU" altLang="en-US" sz="2400" dirty="0">
                <a:solidFill>
                  <a:srgbClr val="002060"/>
                </a:solidFill>
              </a:rPr>
              <a:t>Запись пациентов </a:t>
            </a:r>
            <a:r>
              <a:rPr lang="ru-RU" altLang="en-US" sz="2400" dirty="0" err="1">
                <a:solidFill>
                  <a:srgbClr val="002060"/>
                </a:solidFill>
              </a:rPr>
              <a:t>г.Вологды</a:t>
            </a:r>
            <a:r>
              <a:rPr lang="ru-RU" altLang="en-US" sz="2400" dirty="0">
                <a:solidFill>
                  <a:srgbClr val="002060"/>
                </a:solidFill>
              </a:rPr>
              <a:t>, </a:t>
            </a:r>
            <a:r>
              <a:rPr lang="ru-RU" altLang="en-US" sz="2400" dirty="0" err="1">
                <a:solidFill>
                  <a:srgbClr val="002060"/>
                </a:solidFill>
              </a:rPr>
              <a:t>г.Череповца</a:t>
            </a:r>
            <a:r>
              <a:rPr lang="ru-RU" altLang="en-US" sz="2400" dirty="0">
                <a:solidFill>
                  <a:srgbClr val="002060"/>
                </a:solidFill>
              </a:rPr>
              <a:t> и районов области осуществляется по сети Интернет в РМИС согласно квотам, выделенным на МО (очередь составляет от нескольких дней до нескольких месяцев)</a:t>
            </a:r>
            <a:endParaRPr lang="ru-RU" altLang="en-US" sz="2400" dirty="0">
              <a:solidFill>
                <a:srgbClr val="002060"/>
              </a:solidFill>
            </a:endParaRPr>
          </a:p>
          <a:p>
            <a:r>
              <a:rPr lang="ru-RU" altLang="en-US" sz="2400" dirty="0">
                <a:solidFill>
                  <a:srgbClr val="002060"/>
                </a:solidFill>
              </a:rPr>
              <a:t>В виду отсутствия общегородского приема в </a:t>
            </a:r>
            <a:r>
              <a:rPr lang="ru-RU" altLang="en-US" sz="2400" dirty="0" err="1">
                <a:solidFill>
                  <a:srgbClr val="002060"/>
                </a:solidFill>
              </a:rPr>
              <a:t>г.Вологде</a:t>
            </a:r>
            <a:r>
              <a:rPr lang="ru-RU" altLang="en-US" sz="2400" dirty="0">
                <a:solidFill>
                  <a:srgbClr val="002060"/>
                </a:solidFill>
              </a:rPr>
              <a:t> и приемов в </a:t>
            </a:r>
            <a:r>
              <a:rPr lang="ru-RU" altLang="en-US" sz="2400" dirty="0" err="1">
                <a:solidFill>
                  <a:srgbClr val="002060"/>
                </a:solidFill>
              </a:rPr>
              <a:t>г.Череповце</a:t>
            </a:r>
            <a:r>
              <a:rPr lang="ru-RU" altLang="en-US" sz="2400" dirty="0">
                <a:solidFill>
                  <a:srgbClr val="002060"/>
                </a:solidFill>
              </a:rPr>
              <a:t> и районах области, большинство пациентов обращаются с 1 уровня сразу на 3 уровень</a:t>
            </a:r>
            <a:endParaRPr lang="ru-RU" altLang="en-US" sz="2400" dirty="0">
              <a:solidFill>
                <a:srgbClr val="002060"/>
              </a:solidFill>
            </a:endParaRPr>
          </a:p>
          <a:p>
            <a:r>
              <a:rPr lang="ru-RU" altLang="en-US" sz="2400" dirty="0">
                <a:solidFill>
                  <a:srgbClr val="002060"/>
                </a:solidFill>
              </a:rPr>
              <a:t>Кабинет аллерголога-иммунолога имеет процедурный кабинет, где проводится </a:t>
            </a:r>
            <a:r>
              <a:rPr lang="ru-RU" altLang="en-US" sz="2400" dirty="0" err="1">
                <a:solidFill>
                  <a:srgbClr val="002060"/>
                </a:solidFill>
              </a:rPr>
              <a:t>аллергообследование</a:t>
            </a:r>
            <a:r>
              <a:rPr lang="ru-RU" altLang="en-US" sz="2400" dirty="0">
                <a:solidFill>
                  <a:srgbClr val="002060"/>
                </a:solidFill>
              </a:rPr>
              <a:t> (кожные пробы) и подкожная АСИТ(недостаточная оснащенность)</a:t>
            </a:r>
            <a:endParaRPr lang="ru-RU" altLang="en-US" sz="2400" dirty="0">
              <a:solidFill>
                <a:srgbClr val="002060"/>
              </a:solidFill>
            </a:endParaRPr>
          </a:p>
          <a:p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Отсутствует лабораторная диагностика (иммунный статус, </a:t>
            </a:r>
            <a:r>
              <a:rPr lang="ru-RU" altLang="en-US" sz="2400" dirty="0" err="1">
                <a:solidFill>
                  <a:srgbClr val="002060"/>
                </a:solidFill>
                <a:sym typeface="+mn-ea"/>
              </a:rPr>
              <a:t>спецефические</a:t>
            </a: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sym typeface="+mn-ea"/>
              </a:rPr>
              <a:t>IgE</a:t>
            </a: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 к аллергенам, молекулярная </a:t>
            </a:r>
            <a:r>
              <a:rPr lang="ru-RU" altLang="en-US" sz="2400" dirty="0" err="1">
                <a:solidFill>
                  <a:srgbClr val="002060"/>
                </a:solidFill>
                <a:sym typeface="+mn-ea"/>
              </a:rPr>
              <a:t>аллергодиагностика</a:t>
            </a: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, ПЦР и ИФА диагностика инфекций и т д)</a:t>
            </a:r>
            <a:endParaRPr lang="ru-RU" altLang="en-US" sz="2400" dirty="0">
              <a:solidFill>
                <a:srgbClr val="002060"/>
              </a:solidFill>
              <a:sym typeface="+mn-ea"/>
            </a:endParaRPr>
          </a:p>
          <a:p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Сроки обследования: кожные пробы с аллергенами - в среднем 2 недели (от нескольких дней до 3 недель); СПГ - в день обращения; остальное зависит от сроков обследования в поликлиниках по м/ж и финансовых возможностей пациента.</a:t>
            </a:r>
            <a:endParaRPr lang="ru-RU" altLang="en-US" sz="2400" dirty="0">
              <a:solidFill>
                <a:srgbClr val="002060"/>
              </a:solidFill>
              <a:sym typeface="+mn-ea"/>
            </a:endParaRPr>
          </a:p>
          <a:p>
            <a:endParaRPr lang="ru-RU" altLang="en-US" sz="2400" dirty="0">
              <a:solidFill>
                <a:srgbClr val="002060"/>
              </a:solidFill>
              <a:sym typeface="+mn-ea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62938" y="92075"/>
            <a:ext cx="1626499" cy="132904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1285"/>
            <a:ext cx="10515600" cy="11684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dirty="0">
                <a:solidFill>
                  <a:srgbClr val="FF0000"/>
                </a:solidFill>
              </a:rPr>
              <a:t>Организация стационарной помощи</a:t>
            </a:r>
            <a:br>
              <a:rPr lang="ru-RU" altLang="en-US" dirty="0">
                <a:solidFill>
                  <a:srgbClr val="FF0000"/>
                </a:solidFill>
              </a:rPr>
            </a:br>
            <a:r>
              <a:rPr lang="ru-RU" altLang="en-US" dirty="0">
                <a:solidFill>
                  <a:srgbClr val="FF0000"/>
                </a:solidFill>
              </a:rPr>
              <a:t> в БУЗ ВО ВОКБ</a:t>
            </a:r>
            <a:endParaRPr lang="ru-RU" altLang="en-US" dirty="0">
              <a:solidFill>
                <a:srgbClr val="FF0000"/>
              </a:solidFill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86385" y="1596390"/>
            <a:ext cx="11726545" cy="5153660"/>
          </a:xfrm>
        </p:spPr>
        <p:txBody>
          <a:bodyPr>
            <a:normAutofit/>
          </a:bodyPr>
          <a:lstStyle/>
          <a:p>
            <a:r>
              <a:rPr lang="ru-RU" altLang="en-US" dirty="0">
                <a:solidFill>
                  <a:srgbClr val="002060"/>
                </a:solidFill>
                <a:sym typeface="+mn-ea"/>
              </a:rPr>
              <a:t>Отсутствие специализированного отделения и </a:t>
            </a:r>
            <a:r>
              <a:rPr lang="ru-RU" altLang="en-US" dirty="0" err="1">
                <a:solidFill>
                  <a:srgbClr val="002060"/>
                </a:solidFill>
                <a:sym typeface="+mn-ea"/>
              </a:rPr>
              <a:t>аллергокоек</a:t>
            </a:r>
            <a:r>
              <a:rPr lang="ru-RU" altLang="en-US" dirty="0">
                <a:solidFill>
                  <a:srgbClr val="002060"/>
                </a:solidFill>
                <a:sym typeface="+mn-ea"/>
              </a:rPr>
              <a:t> в стационарах (пациенты получают специализированную помощь на пульмонологических койках)</a:t>
            </a:r>
            <a:endParaRPr lang="ru-RU" altLang="en-US" dirty="0">
              <a:solidFill>
                <a:srgbClr val="002060"/>
              </a:solidFill>
              <a:sym typeface="+mn-ea"/>
            </a:endParaRPr>
          </a:p>
          <a:p>
            <a:r>
              <a:rPr lang="ru-RU" altLang="en-US" dirty="0">
                <a:solidFill>
                  <a:srgbClr val="002060"/>
                </a:solidFill>
                <a:sym typeface="+mn-ea"/>
              </a:rPr>
              <a:t>проводилась ГИБИТ </a:t>
            </a:r>
            <a:r>
              <a:rPr lang="ru-RU" altLang="en-US" dirty="0" err="1">
                <a:solidFill>
                  <a:srgbClr val="002060"/>
                </a:solidFill>
                <a:sym typeface="+mn-ea"/>
              </a:rPr>
              <a:t>коморбидной</a:t>
            </a:r>
            <a:r>
              <a:rPr lang="ru-RU" altLang="en-US" dirty="0">
                <a:solidFill>
                  <a:srgbClr val="002060"/>
                </a:solidFill>
                <a:sym typeface="+mn-ea"/>
              </a:rPr>
              <a:t> бронхиальной астмы среднетяжелого и тяжелого течения, хронической спонтанной крапивницей - 18 человек (сейчас нет возможности из-за низких тарифов КСГ)</a:t>
            </a:r>
            <a:endParaRPr lang="ru-RU" alt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    Низкие тарифы ТФОМС по профилю аллергология-иммунология, в т.ч. для пациентов, получающих ГИБТ (можем инициировать терапию ГИБП, но поддерживающая терапия не рентабельна)</a:t>
            </a:r>
            <a:endParaRPr lang="ru-RU" altLang="en-US" dirty="0">
              <a:solidFill>
                <a:srgbClr val="002060"/>
              </a:solidFill>
            </a:endParaRPr>
          </a:p>
          <a:p>
            <a:endParaRPr lang="ru-RU" altLang="en-US" dirty="0">
              <a:solidFill>
                <a:srgbClr val="002060"/>
              </a:solidFill>
            </a:endParaRPr>
          </a:p>
          <a:p>
            <a:endParaRPr lang="ru-RU" altLang="en-US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88798" y="121285"/>
            <a:ext cx="1524132" cy="132904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67316" y="207506"/>
            <a:ext cx="8640961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3200" b="1" kern="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SWOT </a:t>
            </a:r>
            <a:r>
              <a:rPr lang="ru-RU" sz="3200" b="1" kern="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АНАЛИЗ </a:t>
            </a:r>
            <a:endParaRPr lang="ru-RU" sz="3200" b="1" kern="0" dirty="0">
              <a:solidFill>
                <a:srgbClr val="FF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1570" y="691486"/>
            <a:ext cx="9969540" cy="3385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Сильные стороны (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Strengths)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	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Слабые стороны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(Weaknesses)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180975" y="1388745"/>
            <a:ext cx="4435995" cy="95410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176530" indent="-176530"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Финансирование за счет средств ОМС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6530" indent="-176530"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высококвалифицированных кадров 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6530" indent="-176530"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Приемственность между детской и взрослой службой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4616970" y="1029335"/>
            <a:ext cx="7574395" cy="310854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Дефицит кадров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Слабый уровень подготовки непрофильных специалистов  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Tx/>
              <a:buAutoNum type="arabicPeriod"/>
            </a:pPr>
            <a:r>
              <a:rPr lang="ru-RU" alt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Отсутствие процедурных при кабинетах аллерголога и недостаточная их оснащенность </a:t>
            </a:r>
            <a:endParaRPr lang="ru-RU" altLang="en-US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buFontTx/>
              <a:buAutoNum type="arabicPeriod"/>
            </a:pPr>
            <a:r>
              <a:rPr lang="ru-RU" alt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Отсутствие современной лабораторной диагностики </a:t>
            </a:r>
            <a:endParaRPr lang="ru-RU" altLang="en-US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buFontTx/>
              <a:buAutoNum type="arabicPeriod"/>
            </a:pPr>
            <a:r>
              <a:rPr lang="ru-RU" alt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Отсутствие специализированного отделения и </a:t>
            </a:r>
            <a:r>
              <a:rPr lang="ru-RU" altLang="en-US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аллергокоек</a:t>
            </a:r>
            <a:r>
              <a:rPr lang="ru-RU" alt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в стационарах 3-го уровня</a:t>
            </a:r>
            <a:endParaRPr lang="ru-RU" altLang="en-US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buFontTx/>
              <a:buAutoNum type="arabicPeriod"/>
            </a:pPr>
            <a:r>
              <a:rPr lang="ru-RU" alt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Отсутствие тарифов на дорогостоящую современную лабораторную диагностику</a:t>
            </a:r>
            <a:endParaRPr lang="ru-RU" altLang="en-US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Низкие тарифы на пациентов по профилю «аллергология и иммунология»</a:t>
            </a:r>
            <a:endParaRPr lang="ru-RU" altLang="en-US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buFontTx/>
              <a:buAutoNum type="arabicPeriod"/>
            </a:pPr>
            <a:r>
              <a:rPr lang="ru-RU" alt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Отсутствие единого информационного пространства </a:t>
            </a:r>
            <a:endParaRPr lang="ru-RU" altLang="en-US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buFontTx/>
              <a:buAutoNum type="arabicPeriod"/>
            </a:pPr>
            <a:r>
              <a:rPr lang="ru-RU" alt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Отсутствие приказа ДЗ по маршрутизации пациентов по профилю «аллергология и иммунология»</a:t>
            </a:r>
            <a:endParaRPr lang="ru-RU" altLang="en-US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buFontTx/>
              <a:buAutoNum type="arabicPeriod"/>
            </a:pPr>
            <a:endParaRPr lang="ru-RU" alt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Tx/>
              <a:buAutoNum type="arabicPeriod"/>
            </a:pPr>
            <a:endParaRPr lang="ru-RU" sz="14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endParaRPr lang="ru-RU" sz="14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endParaRPr lang="ru-RU" sz="14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2518348" y="3429000"/>
            <a:ext cx="7280972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Внешняя среда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227331" y="3580561"/>
            <a:ext cx="9273779" cy="3385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(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Opportunities)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		   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Угрозы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(Threats)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9676" y="3885454"/>
            <a:ext cx="5278120" cy="33085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Tx/>
              <a:buAutoNum type="arabicPeriod"/>
            </a:pPr>
            <a:r>
              <a:rPr lang="ru-RU" sz="14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специализированных отделений и кабинетов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межрайонных центров 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Устранение дефицита кадров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Обучение врачебного и среднего персонала на базе БУЗ ВО ВОКБ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Улучшение работы РМИС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Повышение тарифов на пациентов по профилю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Установление отдельных тарифов на дорогостоящие методы обследования и выделение Квот на них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современных межтерриториальных лабораторно-диагностических центров 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Правильной маршрутизация пациентов (приказ ДЗ)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объема  медицинской помощи с  ВБИФ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FontTx/>
              <a:buNone/>
            </a:pPr>
            <a:endParaRPr lang="ru-RU" sz="14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endParaRPr lang="ru-RU" sz="13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5124934" y="3920044"/>
            <a:ext cx="7057390" cy="24612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Tx/>
              <a:buAutoNum type="arabicPeriod"/>
            </a:pPr>
            <a:r>
              <a:rPr lang="ru-RU" sz="14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Несбалансированность ТП ГГ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Сокращение объемов финансирования  по ОМС.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Сокращение объемов медицинской помощи.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Нестабильная экономическая обстановка.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Падение доходов населения, уменьшение поступлений ВБС.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Возрастающая конкуренция по некоторым видам медицинских услуг.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Значительная территориальная удаленность населенных пунктов в Вологодской области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Уход специалистов в коммерческие клиники 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Невозможность аллергодиагностики, в связи с отсутствием диагностических аллергенов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sh dir="u"/>
      </p:transition>
    </mc:Choice>
    <mc:Fallback>
      <p:transition spd="slow">
        <p:push dir="u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340" y="434715"/>
            <a:ext cx="11046460" cy="6403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Стратегия</a:t>
            </a:r>
            <a:r>
              <a:rPr lang="ru-RU" b="1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ru-RU" sz="4000" b="1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развития помощи по профилю Аллергология и иммунология</a:t>
            </a:r>
            <a:b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en-US" dirty="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307340" y="878840"/>
            <a:ext cx="11691620" cy="5979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Г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ибридная стратегия</a:t>
            </a:r>
            <a: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снижения издержек в сочетании со стратегией </a:t>
            </a: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фокусировки на современных технологиях</a:t>
            </a:r>
            <a:endParaRPr lang="ru-RU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66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2. Стратегия сокращения издержек и оптимизации затрат при предоставлении услуг, за счет сокращения потока не профильных и не обследованных пациентов</a:t>
            </a:r>
            <a:endParaRPr lang="ru-RU" dirty="0">
              <a:solidFill>
                <a:srgbClr val="000066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66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3. Увеличение объема определенного вида помощи</a:t>
            </a:r>
            <a:endParaRPr lang="ru-RU" dirty="0">
              <a:solidFill>
                <a:srgbClr val="000066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66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- инициация биологической иммунотерапии для пациентов с ТБА и поддерживающая терапия (при увеличении тарифов КСГ)</a:t>
            </a:r>
            <a:endParaRPr lang="ru-RU" dirty="0">
              <a:solidFill>
                <a:srgbClr val="000066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66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- инициация биологической иммунотерапии для пациентов с хронической спонтанной крапивницей и поддерживающая терапия (при увеличении тарифов КСГ)</a:t>
            </a:r>
            <a:endParaRPr lang="ru-RU" dirty="0">
              <a:solidFill>
                <a:srgbClr val="000066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66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4. Создание межрайонных диагностических центров</a:t>
            </a:r>
            <a:endParaRPr lang="ru-RU" dirty="0">
              <a:solidFill>
                <a:srgbClr val="000066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66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5. Сокращение сроков диагностики за счет развития современной диагностической базы</a:t>
            </a:r>
            <a:endParaRPr lang="ru-RU" dirty="0">
              <a:solidFill>
                <a:srgbClr val="000066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marL="0" indent="0">
              <a:buNone/>
            </a:pPr>
            <a:endParaRPr lang="ru-RU" altLang="en-US" dirty="0"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91734" y="-7744"/>
            <a:ext cx="1524132" cy="132904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124460"/>
            <a:ext cx="10515600" cy="1144905"/>
          </a:xfrm>
        </p:spPr>
        <p:txBody>
          <a:bodyPr>
            <a:normAutofit/>
          </a:bodyPr>
          <a:lstStyle/>
          <a:p>
            <a:r>
              <a:rPr lang="ru-RU" altLang="en-US" sz="2665" b="1">
                <a:solidFill>
                  <a:srgbClr val="FF0000"/>
                </a:solidFill>
              </a:rPr>
              <a:t>ДОКУМЕНТЫ, РЕГЛАМЕНТИРУЮЩИЕ  ОРГАНИЗАЦИЮ ДЕЯТЕЛЬНОСТИ по профилю Аллергология и иммунология (Нормативно - правовая база).</a:t>
            </a:r>
            <a:endParaRPr lang="ru-RU" altLang="en-US" sz="2665" b="1">
              <a:solidFill>
                <a:srgbClr val="FF0000"/>
              </a:solidFill>
            </a:endParaRPr>
          </a:p>
        </p:txBody>
      </p:sp>
      <p:pic>
        <p:nvPicPr>
          <p:cNvPr id="5" name="Рисунок 1" descr="Лого итог.png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3" r="12223" b="8427"/>
          <a:stretch>
            <a:fillRect/>
          </a:stretch>
        </p:blipFill>
        <p:spPr bwMode="auto">
          <a:xfrm>
            <a:off x="10903974" y="123951"/>
            <a:ext cx="1160207" cy="128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AutoShape 5" descr="file:///C:/Users/SOKOLO~1/AppData/Local/Temp/j_sASVEPlz4.jpg"/>
          <p:cNvSpPr>
            <a:spLocks noChangeAspect="1" noChangeArrowheads="1"/>
          </p:cNvSpPr>
          <p:nvPr/>
        </p:nvSpPr>
        <p:spPr bwMode="auto">
          <a:xfrm>
            <a:off x="142875" y="-2829560"/>
            <a:ext cx="3639820" cy="6475095"/>
          </a:xfrm>
          <a:prstGeom prst="rect">
            <a:avLst/>
          </a:prstGeom>
          <a:noFill/>
        </p:spPr>
        <p:txBody>
          <a:bodyPr vert="horz" wrap="square" lIns="84002" tIns="42001" rIns="84002" bIns="42001" numCol="1" anchor="t" anchorCtr="0" compatLnSpc="1"/>
          <a:lstStyle/>
          <a:p>
            <a:endParaRPr lang="ru-RU" sz="1655"/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idx="1"/>
          </p:nvPr>
        </p:nvSpPr>
        <p:spPr>
          <a:xfrm>
            <a:off x="838200" y="1115060"/>
            <a:ext cx="10515600" cy="5742940"/>
          </a:xfrm>
        </p:spPr>
        <p:txBody>
          <a:bodyPr>
            <a:normAutofit/>
          </a:bodyPr>
          <a:lstStyle/>
          <a:p>
            <a:r>
              <a:rPr lang="ru-RU" altLang="en-US">
                <a:solidFill>
                  <a:srgbClr val="002060"/>
                </a:solidFill>
              </a:rPr>
              <a:t>Приказ Минздрава России от 07.11.2012 N 606н "Об утверждении Порядка оказания медицинской помощи населению по профилю "аллергология и иммунология"</a:t>
            </a:r>
            <a:endParaRPr lang="ru-RU" altLang="en-US">
              <a:solidFill>
                <a:srgbClr val="002060"/>
              </a:solidFill>
            </a:endParaRPr>
          </a:p>
          <a:p>
            <a:r>
              <a:rPr lang="ru-RU" altLang="en-US">
                <a:solidFill>
                  <a:srgbClr val="002060"/>
                </a:solidFill>
              </a:rPr>
              <a:t>Приказ Минестерства труда и социальной защиты РФ от 14.03.2018г № 138н «Об утверждении профессионального стандарта «Врач аллерголог-иммунолог»</a:t>
            </a:r>
            <a:endParaRPr lang="ru-RU" altLang="en-US">
              <a:solidFill>
                <a:srgbClr val="002060"/>
              </a:solidFill>
            </a:endParaRPr>
          </a:p>
          <a:p>
            <a:r>
              <a:rPr lang="ru-RU" altLang="en-US">
                <a:solidFill>
                  <a:srgbClr val="002060"/>
                </a:solidFill>
              </a:rPr>
              <a:t>Федеральные клинические рекомендации по диагностике и лечению бронхиальной астмы, аллергического ринита, атопического дерматита, крапивницы, наследственного ангиоотека, анафилактического шока, по диагностике и лечению ПИД с приемущественной недостаточностью антител и др.</a:t>
            </a:r>
            <a:endParaRPr lang="ru-RU" altLang="en-US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07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Оценка стратегии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en-US" dirty="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78435" y="773430"/>
            <a:ext cx="11863070" cy="597789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i="1" dirty="0">
                <a:solidFill>
                  <a:srgbClr val="000066"/>
                </a:solidFill>
                <a:cs typeface="+mn-lt"/>
                <a:sym typeface="+mn-ea"/>
              </a:rPr>
              <a:t>Пригодность</a:t>
            </a:r>
            <a:endParaRPr lang="ru-RU" i="1" dirty="0">
              <a:solidFill>
                <a:srgbClr val="000066"/>
              </a:solidFill>
              <a:cs typeface="+mn-lt"/>
              <a:sym typeface="+mn-ea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66"/>
                </a:solidFill>
                <a:cs typeface="+mn-lt"/>
                <a:sym typeface="+mn-ea"/>
              </a:rPr>
              <a:t> - на сегодня есть потребители и спрос на услуги, но пациенты уходят в коммерческие клиники, т к мы не можем предоставить им бОльшую часть диагностических услуг, затягиваются сроки, часть пациентов не возвращается </a:t>
            </a:r>
            <a:endParaRPr lang="ru-RU" dirty="0">
              <a:solidFill>
                <a:srgbClr val="000066"/>
              </a:solidFill>
              <a:cs typeface="+mn-lt"/>
              <a:sym typeface="+mn-ea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66"/>
                </a:solidFill>
                <a:cs typeface="+mn-lt"/>
                <a:sym typeface="+mn-ea"/>
              </a:rPr>
              <a:t>- низкие тарифы ТФОМС не позволяют осуществлять терапию ГИБП пациентов с ТБА и ХСК, а количество таких пациентов будет расти с развитием БИТ и появлением новых препаратов и расширением показаний</a:t>
            </a:r>
            <a:endParaRPr lang="ru-RU" dirty="0">
              <a:solidFill>
                <a:srgbClr val="000066"/>
              </a:solidFill>
              <a:cs typeface="+mn-lt"/>
              <a:sym typeface="+mn-ea"/>
            </a:endParaRPr>
          </a:p>
          <a:p>
            <a:pPr algn="just"/>
            <a:r>
              <a:rPr lang="ru-RU" i="1" dirty="0">
                <a:solidFill>
                  <a:srgbClr val="000066"/>
                </a:solidFill>
                <a:cs typeface="+mn-lt"/>
                <a:sym typeface="+mn-ea"/>
              </a:rPr>
              <a:t>Осуществимость</a:t>
            </a:r>
            <a:r>
              <a:rPr lang="ru-RU" dirty="0">
                <a:solidFill>
                  <a:srgbClr val="000066"/>
                </a:solidFill>
                <a:cs typeface="+mn-lt"/>
                <a:sym typeface="+mn-ea"/>
              </a:rPr>
              <a:t> – сложно! </a:t>
            </a:r>
            <a:endParaRPr lang="ru-RU" dirty="0">
              <a:solidFill>
                <a:srgbClr val="000066"/>
              </a:solidFill>
              <a:cs typeface="+mn-lt"/>
              <a:sym typeface="+mn-ea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66"/>
                </a:solidFill>
                <a:cs typeface="+mn-lt"/>
                <a:sym typeface="+mn-ea"/>
              </a:rPr>
              <a:t>- отсутствие достаточного финансирования</a:t>
            </a:r>
            <a:endParaRPr lang="ru-RU" dirty="0">
              <a:solidFill>
                <a:srgbClr val="000066"/>
              </a:solidFill>
              <a:cs typeface="+mn-lt"/>
              <a:sym typeface="+mn-ea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66"/>
                </a:solidFill>
                <a:cs typeface="+mn-lt"/>
                <a:sym typeface="+mn-ea"/>
              </a:rPr>
              <a:t>- на сегодня нет достаточной диагностической базы (отсутствие специфической лабораторной диагностики, в т ч на базе ВОКБ) </a:t>
            </a:r>
            <a:endParaRPr lang="ru-RU" dirty="0">
              <a:solidFill>
                <a:srgbClr val="000066"/>
              </a:solidFill>
              <a:cs typeface="+mn-lt"/>
              <a:sym typeface="+mn-ea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66"/>
                </a:solidFill>
                <a:cs typeface="+mn-lt"/>
                <a:sym typeface="+mn-ea"/>
              </a:rPr>
              <a:t>- дефицит кадров</a:t>
            </a:r>
            <a:endParaRPr lang="ru-RU" dirty="0">
              <a:solidFill>
                <a:srgbClr val="000066"/>
              </a:solidFill>
              <a:cs typeface="+mn-lt"/>
              <a:sym typeface="+mn-ea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66"/>
                </a:solidFill>
                <a:cs typeface="+mn-lt"/>
                <a:sym typeface="+mn-ea"/>
              </a:rPr>
              <a:t>- низкие тарифы ТФОМС</a:t>
            </a:r>
            <a:endParaRPr lang="ru-RU" dirty="0">
              <a:solidFill>
                <a:srgbClr val="000066"/>
              </a:solidFill>
              <a:cs typeface="+mn-lt"/>
              <a:sym typeface="+mn-ea"/>
            </a:endParaRPr>
          </a:p>
          <a:p>
            <a:pPr marL="0" indent="0" algn="just">
              <a:buNone/>
            </a:pPr>
            <a:endParaRPr lang="ru-RU" dirty="0">
              <a:solidFill>
                <a:srgbClr val="000066"/>
              </a:solidFill>
              <a:latin typeface="Calibri" panose="020F0502020204030204" charset="0"/>
              <a:cs typeface="Calibri" panose="020F0502020204030204" charset="0"/>
            </a:endParaRPr>
          </a:p>
          <a:p>
            <a:endParaRPr lang="ru-RU" dirty="0"/>
          </a:p>
          <a:p>
            <a:endParaRPr lang="ru-RU" alt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54456" y="40963"/>
            <a:ext cx="1524132" cy="1329043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9460"/>
          </a:xfrm>
        </p:spPr>
        <p:txBody>
          <a:bodyPr/>
          <a:lstStyle/>
          <a:p>
            <a:pPr algn="ctr"/>
            <a:r>
              <a:rPr lang="ru-RU" altLang="en-US" b="1" dirty="0">
                <a:solidFill>
                  <a:srgbClr val="FF0000"/>
                </a:solidFill>
                <a:latin typeface="Calibri" panose="020F0502020204030204" charset="0"/>
                <a:sym typeface="+mn-ea"/>
              </a:rPr>
              <a:t>План развития службы</a:t>
            </a:r>
            <a:endParaRPr lang="ru-RU" altLang="en-US" b="1" dirty="0">
              <a:latin typeface="Calibri" panose="020F05020202040302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78765" y="878840"/>
            <a:ext cx="11619230" cy="5871845"/>
          </a:xfrm>
        </p:spPr>
        <p:txBody>
          <a:bodyPr>
            <a:normAutofit fontScale="80000" lnSpcReduction="10000"/>
          </a:bodyPr>
          <a:lstStyle/>
          <a:p>
            <a:pPr marL="0" indent="0">
              <a:buNone/>
            </a:pPr>
            <a:r>
              <a:rPr lang="ru-RU" altLang="en-US" sz="3500" dirty="0">
                <a:sym typeface="+mn-ea"/>
              </a:rPr>
              <a:t>       </a:t>
            </a:r>
            <a:r>
              <a:rPr lang="ru-RU" altLang="en-US" sz="3500" b="1" dirty="0">
                <a:solidFill>
                  <a:srgbClr val="002060"/>
                </a:solidFill>
                <a:sym typeface="+mn-ea"/>
              </a:rPr>
              <a:t>МО 1 уровня (городские поликлиники </a:t>
            </a:r>
            <a:r>
              <a:rPr lang="ru-RU" altLang="en-US" sz="3500" b="1" dirty="0" err="1">
                <a:solidFill>
                  <a:srgbClr val="002060"/>
                </a:solidFill>
                <a:sym typeface="+mn-ea"/>
              </a:rPr>
              <a:t>г.Вологда</a:t>
            </a:r>
            <a:r>
              <a:rPr lang="ru-RU" altLang="en-US" sz="3500" b="1" dirty="0">
                <a:solidFill>
                  <a:srgbClr val="002060"/>
                </a:solidFill>
                <a:sym typeface="+mn-ea"/>
              </a:rPr>
              <a:t>, </a:t>
            </a:r>
            <a:r>
              <a:rPr lang="ru-RU" altLang="en-US" sz="3500" b="1" dirty="0" err="1">
                <a:solidFill>
                  <a:srgbClr val="002060"/>
                </a:solidFill>
                <a:sym typeface="+mn-ea"/>
              </a:rPr>
              <a:t>г.Череповец</a:t>
            </a:r>
            <a:r>
              <a:rPr lang="ru-RU" altLang="en-US" sz="3500" b="1" dirty="0">
                <a:solidFill>
                  <a:srgbClr val="002060"/>
                </a:solidFill>
                <a:sym typeface="+mn-ea"/>
              </a:rPr>
              <a:t>)</a:t>
            </a:r>
            <a:endParaRPr lang="ru-RU" altLang="en-US" sz="3500" b="1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1. Обеспечение кадрами (ППП, ординатура по специальности по целевому направлению)*</a:t>
            </a:r>
            <a:endParaRPr lang="ru-RU" altLang="en-US" dirty="0">
              <a:solidFill>
                <a:srgbClr val="002060"/>
              </a:solidFill>
            </a:endParaRPr>
          </a:p>
          <a:p>
            <a:pPr marL="0" indent="0" algn="l"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2. Повышение квалификации специалистов в рамках НМО, обучение новым методам диагностики и лечения* </a:t>
            </a:r>
            <a:endParaRPr lang="ru-RU" altLang="en-US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3. Повышение квалификации непрофильных специалистов, а так же среднего медицинского персонала по профилю Аллергология и иммунология (возможно обучение на базе БУЗ ВО ВОКБ)*</a:t>
            </a:r>
            <a:endParaRPr lang="ru-RU" altLang="en-US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buNone/>
            </a:pPr>
            <a:r>
              <a:rPr lang="ru-RU" altLang="en-US" dirty="0">
                <a:solidFill>
                  <a:srgbClr val="002060"/>
                </a:solidFill>
              </a:rPr>
              <a:t>4. Открытие кабинетов аллерголога-иммунолога </a:t>
            </a:r>
            <a:r>
              <a:rPr lang="ru-RU" altLang="en-US" dirty="0">
                <a:solidFill>
                  <a:srgbClr val="002060"/>
                </a:solidFill>
                <a:sym typeface="+mn-ea"/>
              </a:rPr>
              <a:t>с возможностью проведения аллергологического обследования (кожные пробы), исследования ФВД, лабораторной диагностики (определение специфических </a:t>
            </a:r>
            <a:r>
              <a:rPr lang="ru-RU" altLang="en-US" dirty="0" err="1">
                <a:solidFill>
                  <a:srgbClr val="002060"/>
                </a:solidFill>
                <a:sym typeface="+mn-ea"/>
              </a:rPr>
              <a:t>IgE</a:t>
            </a:r>
            <a:r>
              <a:rPr lang="ru-RU" altLang="en-US" dirty="0">
                <a:solidFill>
                  <a:srgbClr val="002060"/>
                </a:solidFill>
                <a:sym typeface="+mn-ea"/>
              </a:rPr>
              <a:t>, иммуноглобулинов классов А, М, G, специфических антител к вирусам, бактериям и паразитам)</a:t>
            </a:r>
            <a:endParaRPr lang="ru-RU" altLang="en-US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5. Открытие «Астма-школ»</a:t>
            </a:r>
            <a:endParaRPr lang="ru-RU" altLang="en-US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6. Отработка маршрутизации пациентов для получения заместительной иммунотерапии ВВИГ</a:t>
            </a:r>
            <a:endParaRPr lang="ru-RU" altLang="en-US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buNone/>
            </a:pPr>
            <a:endParaRPr lang="ru-RU" altLang="en-US" dirty="0">
              <a:solidFill>
                <a:srgbClr val="002060"/>
              </a:solidFill>
            </a:endParaRPr>
          </a:p>
          <a:p>
            <a:pPr marL="0" indent="0" algn="l">
              <a:buNone/>
            </a:pPr>
            <a:endParaRPr lang="ru-RU" altLang="en-US" dirty="0">
              <a:solidFill>
                <a:srgbClr val="002060"/>
              </a:solidFill>
            </a:endParaRPr>
          </a:p>
          <a:p>
            <a:pPr marL="0" indent="0" algn="l">
              <a:buNone/>
            </a:pPr>
            <a:r>
              <a:rPr lang="ru-RU" altLang="en-US" dirty="0">
                <a:solidFill>
                  <a:srgbClr val="002060"/>
                </a:solidFill>
              </a:rPr>
              <a:t>*</a:t>
            </a:r>
            <a:r>
              <a:rPr lang="ru-RU" altLang="en-US" dirty="0">
                <a:solidFill>
                  <a:srgbClr val="002060"/>
                </a:solidFill>
                <a:sym typeface="+mn-ea"/>
              </a:rPr>
              <a:t>относится ко всем уровням оказания МП</a:t>
            </a:r>
            <a:endParaRPr lang="ru-RU" altLang="en-US" dirty="0">
              <a:solidFill>
                <a:srgbClr val="002060"/>
              </a:solidFill>
            </a:endParaRPr>
          </a:p>
          <a:p>
            <a:pPr marL="0" indent="0" algn="l">
              <a:buNone/>
            </a:pPr>
            <a:endParaRPr lang="ru-RU" altLang="en-US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91734" y="0"/>
            <a:ext cx="1524132" cy="1329043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5255"/>
            <a:ext cx="10515600" cy="610235"/>
          </a:xfrm>
        </p:spPr>
        <p:txBody>
          <a:bodyPr>
            <a:noAutofit/>
          </a:bodyPr>
          <a:lstStyle/>
          <a:p>
            <a:pPr algn="ctr"/>
            <a:r>
              <a:rPr lang="ru-RU" altLang="en-US" dirty="0">
                <a:solidFill>
                  <a:srgbClr val="FF0000"/>
                </a:solidFill>
                <a:latin typeface="+mn-lt"/>
              </a:rPr>
              <a:t>План развития службы</a:t>
            </a:r>
            <a:endParaRPr lang="ru-RU" alt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07315" y="745490"/>
            <a:ext cx="11833860" cy="5991225"/>
          </a:xfrm>
        </p:spPr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ru-RU" altLang="en-US" sz="3100" dirty="0"/>
              <a:t>            </a:t>
            </a:r>
            <a:r>
              <a:rPr lang="ru-RU" altLang="en-US" sz="3100" b="1" dirty="0">
                <a:solidFill>
                  <a:srgbClr val="002060"/>
                </a:solidFill>
              </a:rPr>
              <a:t>МО 2 уровня</a:t>
            </a:r>
            <a:endParaRPr lang="ru-RU" altLang="en-US" sz="31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en-US" sz="2400" dirty="0">
                <a:solidFill>
                  <a:srgbClr val="002060"/>
                </a:solidFill>
              </a:rPr>
              <a:t>Создание </a:t>
            </a:r>
            <a:r>
              <a:rPr lang="ru-RU" altLang="en-US" sz="2400" b="1" dirty="0">
                <a:solidFill>
                  <a:srgbClr val="002060"/>
                </a:solidFill>
              </a:rPr>
              <a:t>межрайонных диагностических центров</a:t>
            </a:r>
            <a:r>
              <a:rPr lang="ru-RU" altLang="en-US" sz="2400" dirty="0">
                <a:solidFill>
                  <a:srgbClr val="002060"/>
                </a:solidFill>
              </a:rPr>
              <a:t> (</a:t>
            </a: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аллерголог-иммунолог, дерматолог</a:t>
            </a:r>
            <a:r>
              <a:rPr lang="ru-RU" altLang="en-US" sz="2400">
                <a:solidFill>
                  <a:srgbClr val="002060"/>
                </a:solidFill>
                <a:sym typeface="+mn-ea"/>
              </a:rPr>
              <a:t>, оториноларинголог</a:t>
            </a: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) </a:t>
            </a:r>
            <a:r>
              <a:rPr lang="ru-RU" altLang="en-US" sz="2400" dirty="0">
                <a:solidFill>
                  <a:srgbClr val="002060"/>
                </a:solidFill>
              </a:rPr>
              <a:t>с возможностью проведения аллергологического обследования (кожные пробы), исследования ФВД, лабораторной диагностики (определение специфических </a:t>
            </a:r>
            <a:r>
              <a:rPr lang="ru-RU" altLang="en-US" sz="2400" dirty="0" err="1">
                <a:solidFill>
                  <a:srgbClr val="002060"/>
                </a:solidFill>
              </a:rPr>
              <a:t>IgE</a:t>
            </a:r>
            <a:r>
              <a:rPr lang="ru-RU" altLang="en-US" sz="2400" dirty="0">
                <a:solidFill>
                  <a:srgbClr val="002060"/>
                </a:solidFill>
              </a:rPr>
              <a:t>, иммуноглобулинов классов А, М, G, специфических антител к вирусам, бактериям и паразитам).</a:t>
            </a:r>
            <a:endParaRPr lang="ru-RU" altLang="en-US" sz="2400" dirty="0">
              <a:solidFill>
                <a:srgbClr val="00206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en-US" sz="2400" dirty="0">
                <a:solidFill>
                  <a:srgbClr val="002060"/>
                </a:solidFill>
              </a:rPr>
              <a:t>- </a:t>
            </a:r>
            <a:r>
              <a:rPr lang="ru-RU" altLang="en-US" sz="2400" b="1" dirty="0">
                <a:solidFill>
                  <a:srgbClr val="002060"/>
                </a:solidFill>
              </a:rPr>
              <a:t>Великоустюгский диагностический центр</a:t>
            </a:r>
            <a:r>
              <a:rPr lang="ru-RU" altLang="en-US" sz="2400" dirty="0">
                <a:solidFill>
                  <a:srgbClr val="002060"/>
                </a:solidFill>
              </a:rPr>
              <a:t> (Великоустюгский, </a:t>
            </a:r>
            <a:r>
              <a:rPr lang="ru-RU" altLang="en-US" sz="2400" dirty="0" err="1">
                <a:solidFill>
                  <a:srgbClr val="002060"/>
                </a:solidFill>
              </a:rPr>
              <a:t>Нюксеницкий</a:t>
            </a:r>
            <a:r>
              <a:rPr lang="ru-RU" altLang="en-US" sz="2400" dirty="0">
                <a:solidFill>
                  <a:srgbClr val="002060"/>
                </a:solidFill>
              </a:rPr>
              <a:t>, Никольский, К-Городецкий,  районы)</a:t>
            </a:r>
            <a:endParaRPr lang="ru-RU" altLang="en-US" sz="2400" dirty="0">
              <a:solidFill>
                <a:srgbClr val="002060"/>
              </a:solidFill>
            </a:endParaRPr>
          </a:p>
          <a:p>
            <a:pPr algn="l">
              <a:lnSpc>
                <a:spcPct val="90000"/>
              </a:lnSpc>
              <a:buFontTx/>
              <a:buChar char="-"/>
            </a:pPr>
            <a:r>
              <a:rPr lang="ru-RU" altLang="en-US" sz="2400" b="1" dirty="0" err="1">
                <a:solidFill>
                  <a:srgbClr val="002060"/>
                </a:solidFill>
              </a:rPr>
              <a:t>Тотемский</a:t>
            </a:r>
            <a:r>
              <a:rPr lang="ru-RU" altLang="en-US" sz="2400" b="1" dirty="0">
                <a:solidFill>
                  <a:srgbClr val="002060"/>
                </a:solidFill>
              </a:rPr>
              <a:t> ДЦ</a:t>
            </a:r>
            <a:r>
              <a:rPr lang="ru-RU" altLang="en-US" sz="2400" dirty="0">
                <a:solidFill>
                  <a:srgbClr val="002060"/>
                </a:solidFill>
              </a:rPr>
              <a:t> (</a:t>
            </a:r>
            <a:r>
              <a:rPr lang="ru-RU" altLang="en-US" sz="2400" dirty="0" err="1">
                <a:solidFill>
                  <a:srgbClr val="002060"/>
                </a:solidFill>
                <a:sym typeface="+mn-ea"/>
              </a:rPr>
              <a:t>Тарногский</a:t>
            </a: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, Бабушкинский, </a:t>
            </a:r>
            <a:r>
              <a:rPr lang="ru-RU" altLang="en-US" sz="2400" dirty="0" err="1">
                <a:solidFill>
                  <a:srgbClr val="002060"/>
                </a:solidFill>
                <a:sym typeface="+mn-ea"/>
              </a:rPr>
              <a:t>Верховажский</a:t>
            </a:r>
            <a:r>
              <a:rPr lang="ru-RU" altLang="en-US" sz="2400" dirty="0">
                <a:solidFill>
                  <a:srgbClr val="002060"/>
                </a:solidFill>
              </a:rPr>
              <a:t>, </a:t>
            </a:r>
            <a:r>
              <a:rPr lang="ru-RU" altLang="en-US" sz="2400" dirty="0" err="1">
                <a:solidFill>
                  <a:srgbClr val="002060"/>
                </a:solidFill>
              </a:rPr>
              <a:t>Тотемский</a:t>
            </a:r>
            <a:r>
              <a:rPr lang="ru-RU" altLang="en-US" sz="2400" dirty="0">
                <a:solidFill>
                  <a:srgbClr val="002060"/>
                </a:solidFill>
              </a:rPr>
              <a:t>, </a:t>
            </a:r>
            <a:r>
              <a:rPr lang="ru-RU" altLang="en-US" sz="2400" dirty="0" err="1">
                <a:solidFill>
                  <a:srgbClr val="002060"/>
                </a:solidFill>
              </a:rPr>
              <a:t>Сямженский</a:t>
            </a:r>
            <a:r>
              <a:rPr lang="ru-RU" altLang="en-US" sz="2400" dirty="0">
                <a:solidFill>
                  <a:srgbClr val="002060"/>
                </a:solidFill>
              </a:rPr>
              <a:t>)</a:t>
            </a:r>
            <a:endParaRPr lang="ru-RU" altLang="en-US" sz="2400" dirty="0">
              <a:solidFill>
                <a:srgbClr val="00206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en-US" dirty="0">
                <a:solidFill>
                  <a:srgbClr val="002060"/>
                </a:solidFill>
              </a:rPr>
              <a:t>             </a:t>
            </a:r>
            <a:r>
              <a:rPr lang="ru-RU" altLang="en-US" sz="3100" b="1" dirty="0">
                <a:solidFill>
                  <a:srgbClr val="002060"/>
                </a:solidFill>
              </a:rPr>
              <a:t>МО 3 уровня</a:t>
            </a:r>
            <a:endParaRPr lang="ru-RU" altLang="en-US" sz="3100" dirty="0">
              <a:solidFill>
                <a:srgbClr val="00206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- </a:t>
            </a:r>
            <a:r>
              <a:rPr lang="ru-RU" altLang="en-US" sz="2400" b="1" dirty="0">
                <a:solidFill>
                  <a:srgbClr val="002060"/>
                </a:solidFill>
                <a:sym typeface="+mn-ea"/>
              </a:rPr>
              <a:t>Череповецкий ДЦ </a:t>
            </a: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на базе БУЗ ВО ВОКБ №2 (аллерголог-иммунолог, дерматолог, пульмонолог, </a:t>
            </a:r>
            <a:r>
              <a:rPr lang="ru-RU" altLang="en-US" sz="2400" dirty="0" err="1">
                <a:solidFill>
                  <a:srgbClr val="002060"/>
                </a:solidFill>
                <a:sym typeface="+mn-ea"/>
              </a:rPr>
              <a:t>оториноляринголог</a:t>
            </a: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, гастроэнтеролог, ревматолог)(г Череповец, Череповецкий, </a:t>
            </a:r>
            <a:r>
              <a:rPr lang="ru-RU" altLang="en-US" sz="2400" dirty="0" err="1">
                <a:solidFill>
                  <a:srgbClr val="002060"/>
                </a:solidFill>
                <a:sym typeface="+mn-ea"/>
              </a:rPr>
              <a:t>Устюженский</a:t>
            </a: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, Шекснинский, </a:t>
            </a:r>
            <a:r>
              <a:rPr lang="ru-RU" altLang="en-US" sz="2400" dirty="0" err="1">
                <a:solidFill>
                  <a:srgbClr val="002060"/>
                </a:solidFill>
                <a:sym typeface="+mn-ea"/>
              </a:rPr>
              <a:t>Чагодощенский</a:t>
            </a: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, </a:t>
            </a:r>
            <a:r>
              <a:rPr lang="ru-RU" altLang="en-US" sz="2400" dirty="0" err="1">
                <a:solidFill>
                  <a:srgbClr val="002060"/>
                </a:solidFill>
                <a:sym typeface="+mn-ea"/>
              </a:rPr>
              <a:t>Кадуйский</a:t>
            </a:r>
            <a:r>
              <a:rPr lang="ru-RU" altLang="en-US" sz="2400" dirty="0">
                <a:solidFill>
                  <a:srgbClr val="002060"/>
                </a:solidFill>
                <a:sym typeface="+mn-ea"/>
              </a:rPr>
              <a:t>, Белозерский, Бабаевский районы)</a:t>
            </a:r>
            <a:endParaRPr lang="ru-RU" altLang="en-US" sz="2400" dirty="0">
              <a:solidFill>
                <a:srgbClr val="00206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ru-RU" altLang="en-US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altLang="en-US" dirty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78646" y="80968"/>
            <a:ext cx="1530229" cy="1329043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8692" y="416877"/>
            <a:ext cx="96037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Районы, прикрепленные к Областному и межрайонным ДЦ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4312096" y="3989602"/>
            <a:ext cx="406400" cy="387350"/>
          </a:xfrm>
          <a:prstGeom prst="star5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5075" name="Oval 19"/>
          <p:cNvSpPr>
            <a:spLocks noChangeArrowheads="1"/>
          </p:cNvSpPr>
          <p:nvPr/>
        </p:nvSpPr>
        <p:spPr bwMode="auto">
          <a:xfrm>
            <a:off x="6044197" y="3892130"/>
            <a:ext cx="328612" cy="34766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5076" name="Oval 20"/>
          <p:cNvSpPr>
            <a:spLocks noChangeArrowheads="1"/>
          </p:cNvSpPr>
          <p:nvPr/>
        </p:nvSpPr>
        <p:spPr bwMode="auto">
          <a:xfrm>
            <a:off x="3167526" y="4477686"/>
            <a:ext cx="328612" cy="34766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5078" name="Oval 22"/>
          <p:cNvSpPr>
            <a:spLocks noChangeArrowheads="1"/>
          </p:cNvSpPr>
          <p:nvPr/>
        </p:nvSpPr>
        <p:spPr bwMode="auto">
          <a:xfrm>
            <a:off x="9866844" y="2356820"/>
            <a:ext cx="328612" cy="34766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9" name="AutoShape 2"/>
          <p:cNvSpPr>
            <a:spLocks noChangeArrowheads="1"/>
          </p:cNvSpPr>
          <p:nvPr/>
        </p:nvSpPr>
        <p:spPr bwMode="auto">
          <a:xfrm>
            <a:off x="247169" y="6232080"/>
            <a:ext cx="406400" cy="38735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828675" y="6231890"/>
            <a:ext cx="18357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Областной ДЦ</a:t>
            </a:r>
            <a:endParaRPr lang="ru-RU" dirty="0"/>
          </a:p>
        </p:txBody>
      </p:sp>
      <p:sp>
        <p:nvSpPr>
          <p:cNvPr id="41" name="Oval 20"/>
          <p:cNvSpPr>
            <a:spLocks noChangeArrowheads="1"/>
          </p:cNvSpPr>
          <p:nvPr/>
        </p:nvSpPr>
        <p:spPr bwMode="auto">
          <a:xfrm>
            <a:off x="2839231" y="6316852"/>
            <a:ext cx="328612" cy="347662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6617970" y="6327775"/>
            <a:ext cx="1917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Тотемский ДЦ</a:t>
            </a:r>
            <a:endParaRPr lang="ru-RU" dirty="0"/>
          </a:p>
        </p:txBody>
      </p:sp>
      <p:sp>
        <p:nvSpPr>
          <p:cNvPr id="43" name="Oval 26"/>
          <p:cNvSpPr>
            <a:spLocks noChangeArrowheads="1"/>
          </p:cNvSpPr>
          <p:nvPr/>
        </p:nvSpPr>
        <p:spPr bwMode="auto">
          <a:xfrm>
            <a:off x="6137628" y="6358925"/>
            <a:ext cx="328612" cy="34925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" name="Oval 26"/>
          <p:cNvSpPr>
            <a:spLocks noChangeArrowheads="1"/>
          </p:cNvSpPr>
          <p:nvPr/>
        </p:nvSpPr>
        <p:spPr bwMode="auto">
          <a:xfrm>
            <a:off x="8757003" y="6270025"/>
            <a:ext cx="328612" cy="34925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6" name="Текстовое поле 5"/>
          <p:cNvSpPr txBox="1"/>
          <p:nvPr/>
        </p:nvSpPr>
        <p:spPr>
          <a:xfrm>
            <a:off x="3342005" y="6210935"/>
            <a:ext cx="27063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/>
              <a:t>Великоустюгский ДЦ</a:t>
            </a:r>
            <a:endParaRPr lang="ru-RU" altLang="en-US"/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9095105" y="6327775"/>
            <a:ext cx="25317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/>
              <a:t>Череповецкий ДЦ</a:t>
            </a:r>
            <a:endParaRPr lang="ru-RU" altLang="en-US"/>
          </a:p>
        </p:txBody>
      </p:sp>
      <p:pic>
        <p:nvPicPr>
          <p:cNvPr id="3" name="Изображение 2" descr="карта В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47420" y="885825"/>
            <a:ext cx="10296525" cy="508635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5115"/>
            <a:ext cx="10515600" cy="61976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sz="3110" b="1" dirty="0">
                <a:solidFill>
                  <a:srgbClr val="FF0000"/>
                </a:solidFill>
                <a:sym typeface="+mn-ea"/>
              </a:rPr>
              <a:t>План развития службы для оказания медицинской помощи больным по профилю "аллергология и иммунология"</a:t>
            </a:r>
            <a:br>
              <a:rPr lang="ru-RU" altLang="en-US" sz="3110" dirty="0">
                <a:solidFill>
                  <a:srgbClr val="FF0000"/>
                </a:solidFill>
              </a:rPr>
            </a:br>
            <a:endParaRPr lang="ru-RU" altLang="en-US" sz="3110" dirty="0">
              <a:solidFill>
                <a:srgbClr val="FF0000"/>
              </a:solidFill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07315" y="904875"/>
            <a:ext cx="11963400" cy="5953125"/>
          </a:xfrm>
        </p:spPr>
        <p:txBody>
          <a:bodyPr>
            <a:normAutofit fontScale="87500" lnSpcReduction="20000"/>
          </a:bodyPr>
          <a:lstStyle/>
          <a:p>
            <a:pPr marL="0" indent="0" algn="ctr">
              <a:buNone/>
            </a:pPr>
            <a:r>
              <a:rPr lang="ru-RU" altLang="en-US" b="1">
                <a:solidFill>
                  <a:srgbClr val="002060"/>
                </a:solidFill>
                <a:sym typeface="+mn-ea"/>
              </a:rPr>
              <a:t>МО 3 уровня</a:t>
            </a:r>
            <a:endParaRPr lang="ru-RU" altLang="en-US">
              <a:solidFill>
                <a:srgbClr val="002060"/>
              </a:solidFill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ru-RU" altLang="en-US">
                <a:solidFill>
                  <a:srgbClr val="002060"/>
                </a:solidFill>
                <a:sym typeface="+mn-ea"/>
              </a:rPr>
              <a:t>Организовать </a:t>
            </a:r>
            <a:r>
              <a:rPr lang="ru-RU" altLang="en-US" b="1">
                <a:solidFill>
                  <a:srgbClr val="002060"/>
                </a:solidFill>
                <a:sym typeface="+mn-ea"/>
              </a:rPr>
              <a:t>на базе БУЗ ВО ВОКБ областной диагностический центр </a:t>
            </a:r>
            <a:r>
              <a:rPr lang="ru-RU" altLang="en-US">
                <a:solidFill>
                  <a:srgbClr val="002060"/>
                </a:solidFill>
                <a:sym typeface="+mn-ea"/>
              </a:rPr>
              <a:t> (г Вологда, Вологодский, Грязовецкий, Междуреченский, Вожегодский, У-Кубинский, Сокольский, Вытегорский Кирилловский, Вашкинский, Харовский районы и пациенты направленные из МрДЦ)</a:t>
            </a:r>
            <a:endParaRPr lang="ru-RU" altLang="en-US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en-US">
                <a:solidFill>
                  <a:srgbClr val="002060"/>
                </a:solidFill>
                <a:sym typeface="+mn-ea"/>
              </a:rPr>
              <a:t>1) в амбулаторный прием (аллерголог-иммунолог, пульмонолог, дерматолог, оториноляринголог, ревматолог, гастроэнтеролог), </a:t>
            </a:r>
            <a:endParaRPr lang="ru-RU" altLang="en-US">
              <a:solidFill>
                <a:srgbClr val="002060"/>
              </a:solidFill>
              <a:sym typeface="+mn-ea"/>
            </a:endParaRPr>
          </a:p>
          <a:p>
            <a:pPr marL="0" indent="0">
              <a:lnSpc>
                <a:spcPct val="60000"/>
              </a:lnSpc>
              <a:buNone/>
            </a:pPr>
            <a:r>
              <a:rPr lang="ru-RU" altLang="en-US">
                <a:solidFill>
                  <a:srgbClr val="002060"/>
                </a:solidFill>
                <a:sym typeface="+mn-ea"/>
              </a:rPr>
              <a:t>2) дневной и/или круглосуточный стационар с возможностью проведения:</a:t>
            </a:r>
            <a:endParaRPr lang="ru-RU" altLang="en-US">
              <a:solidFill>
                <a:srgbClr val="002060"/>
              </a:solidFill>
            </a:endParaRPr>
          </a:p>
          <a:p>
            <a:pPr marL="0" indent="0">
              <a:lnSpc>
                <a:spcPct val="60000"/>
              </a:lnSpc>
              <a:buNone/>
            </a:pPr>
            <a:r>
              <a:rPr lang="ru-RU" altLang="en-US">
                <a:solidFill>
                  <a:srgbClr val="002060"/>
                </a:solidFill>
                <a:sym typeface="+mn-ea"/>
              </a:rPr>
              <a:t>- аллергологического обследования (кожные пробы), </a:t>
            </a:r>
            <a:endParaRPr lang="ru-RU" altLang="en-US">
              <a:solidFill>
                <a:srgbClr val="002060"/>
              </a:solidFill>
            </a:endParaRPr>
          </a:p>
          <a:p>
            <a:pPr marL="0" indent="0">
              <a:lnSpc>
                <a:spcPct val="60000"/>
              </a:lnSpc>
              <a:buNone/>
            </a:pPr>
            <a:r>
              <a:rPr lang="ru-RU" altLang="en-US">
                <a:solidFill>
                  <a:srgbClr val="002060"/>
                </a:solidFill>
                <a:sym typeface="+mn-ea"/>
              </a:rPr>
              <a:t>- тестов для диагностики различных видов физической крапивницы,</a:t>
            </a:r>
            <a:endParaRPr lang="ru-RU" altLang="en-US">
              <a:solidFill>
                <a:srgbClr val="00206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altLang="en-US">
                <a:solidFill>
                  <a:srgbClr val="002060"/>
                </a:solidFill>
                <a:sym typeface="+mn-ea"/>
              </a:rPr>
              <a:t>- исследования ФВД, оксид азота в выдыхаемом воздухе</a:t>
            </a:r>
            <a:endParaRPr lang="ru-RU" altLang="en-US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altLang="en-US">
                <a:solidFill>
                  <a:srgbClr val="002060"/>
                </a:solidFill>
                <a:sym typeface="+mn-ea"/>
              </a:rPr>
              <a:t>- лабораторной диагностики: определение специфических IgE, молекулярной аллергодиагностики, исследование иммунного статуса (гуморальное, клеточное и макрофагально-фагоцитарное звено, система комплимента, интерфероновый статус), специфических антител к вирусам, бактериям и паразитам, диагностика аутовоспалительных заболеваний.</a:t>
            </a:r>
            <a:endParaRPr lang="ru-RU" altLang="en-US">
              <a:solidFill>
                <a:srgbClr val="002060"/>
              </a:solidFill>
              <a:sym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altLang="en-US">
                <a:solidFill>
                  <a:srgbClr val="002060"/>
                </a:solidFill>
                <a:sym typeface="+mn-ea"/>
              </a:rPr>
              <a:t>- эндоскопические исследования жкт с биопсией, а также биопсия кожи, РГ исседования, УЗД</a:t>
            </a:r>
            <a:endParaRPr lang="ru-RU" altLang="en-US">
              <a:solidFill>
                <a:srgbClr val="002060"/>
              </a:solidFill>
              <a:sym typeface="+mn-ea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altLang="en-US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</a:pPr>
            <a:endParaRPr lang="ru-RU" altLang="en-US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280" y="164465"/>
            <a:ext cx="11762105" cy="723900"/>
          </a:xfrm>
        </p:spPr>
        <p:txBody>
          <a:bodyPr>
            <a:normAutofit fontScale="90000"/>
          </a:bodyPr>
          <a:p>
            <a:pPr algn="ctr"/>
            <a:r>
              <a:rPr lang="ru-RU" altLang="en-US" sz="4000">
                <a:solidFill>
                  <a:srgbClr val="FF0000"/>
                </a:solidFill>
                <a:sym typeface="+mn-ea"/>
              </a:rPr>
              <a:t>Показания для направления пациентов с 1 и 2 уровня на 3</a:t>
            </a:r>
            <a:endParaRPr lang="ru-RU" altLang="en-US" sz="4000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08280" y="736600"/>
            <a:ext cx="11762105" cy="5913755"/>
          </a:xfrm>
        </p:spPr>
        <p:txBody>
          <a:bodyPr>
            <a:normAutofit fontScale="90000" lnSpcReduction="20000"/>
          </a:bodyPr>
          <a:p>
            <a:r>
              <a:rPr lang="ru-RU" altLang="en-US"/>
              <a:t>отбор пациентов с тяжелой бронхиальной астмой и хронической спонтанной крапивницей для оказания СМП (анти-IgE-терапия, анти-ЛТ-5-терапия, анти ИЛ-4, 13-терапия)</a:t>
            </a:r>
            <a:endParaRPr lang="ru-RU" altLang="en-US"/>
          </a:p>
          <a:p>
            <a:r>
              <a:rPr lang="ru-RU" altLang="en-US"/>
              <a:t>наличие у пациентов признаков первичного иммунодефицита </a:t>
            </a:r>
            <a:endParaRPr lang="ru-RU" altLang="en-US"/>
          </a:p>
          <a:p>
            <a:r>
              <a:rPr lang="ru-RU" altLang="en-US"/>
              <a:t>проведение дифференциальной диагностики первичных иммунодефицитных состояний;</a:t>
            </a:r>
            <a:endParaRPr lang="ru-RU" altLang="en-US"/>
          </a:p>
          <a:p>
            <a:r>
              <a:rPr lang="ru-RU" altLang="en-US"/>
              <a:t>ведение беременных с первичными иммунодефицитами.</a:t>
            </a:r>
            <a:endParaRPr lang="ru-RU" altLang="en-US"/>
          </a:p>
          <a:p>
            <a:r>
              <a:rPr lang="ru-RU" altLang="en-US"/>
              <a:t>ведение пациентов с установленным диагнозом первичного иммунодефицита, которым показано введение внутривенных/подкожных иммуноглобулинов (ВВИГ/ПКИГ) с заместительной целью, не реже 1 раза в год </a:t>
            </a:r>
            <a:endParaRPr lang="ru-RU" altLang="en-US"/>
          </a:p>
          <a:p>
            <a:r>
              <a:rPr lang="ru-RU" altLang="en-US"/>
              <a:t>При выявлении пациентов с первичным иммунодефицитом дефект в системе комплимента (наследственный ангиоотек)</a:t>
            </a:r>
            <a:endParaRPr lang="ru-RU" altLang="en-US"/>
          </a:p>
          <a:p>
            <a:r>
              <a:rPr lang="ru-RU" altLang="en-US"/>
              <a:t>При невозможности оказания эффективной медицинской помощи в условиях кабинета аллергологии-иммунологии по месту жительства/прикрепления, в том числе в связи с его отсутствием, для дифференциальной диагностики и оптимизации тактики ведения, в том числе таргетной терапии и ЗИТ иммуноглобулинами </a:t>
            </a:r>
            <a:endParaRPr lang="ru-RU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4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ПЛАНИРОВАНИЕ</a:t>
            </a:r>
            <a:b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en-US" sz="40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594995" y="850900"/>
            <a:ext cx="10945495" cy="5827395"/>
          </a:xfrm>
        </p:spPr>
        <p:txBody>
          <a:bodyPr>
            <a:normAutofit fontScale="87500" lnSpcReduction="20000"/>
          </a:bodyPr>
          <a:lstStyle/>
          <a:p>
            <a:pPr marL="0" indent="0" algn="just">
              <a:lnSpc>
                <a:spcPct val="80000"/>
              </a:lnSpc>
              <a:buFontTx/>
              <a:buNone/>
            </a:pP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ru-RU" sz="3555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Краткосрочные</a:t>
            </a:r>
            <a: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(до нескольких месяцев)</a:t>
            </a:r>
            <a:endParaRPr lang="ru-RU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endParaRPr lang="ru-RU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 Формирование потока пациентов (исключить направление не профильных и не обследованных пациентов)</a:t>
            </a:r>
            <a:endParaRPr lang="ru-RU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ru-RU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приказ ДЗ по маршрутизации пациентов по профилю Аллергология и иммунология</a:t>
            </a:r>
            <a:endParaRPr lang="ru-RU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приказ ДЗ о комиссии по отбору пациентов на терапию ГИБП (в работе)</a:t>
            </a:r>
            <a:endParaRPr lang="ru-RU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увеличение тарифов ТФОМС на пациентов по профилю АиИ (амб и стац)</a:t>
            </a:r>
            <a:endParaRPr lang="ru-RU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Проведение образовательных мероприятий для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врачей и среднего медперсонала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6. Улучшение работы и повышение возможности РМИС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7. Установление отдельных тарифов на дорогостоящие методы обследования и выделение Квот на них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8. Развитие современной лабораторной диагностики на имеющейся базе (закупка реактивов)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9. Увеличение объема  медицинской помощи с  ВБИФ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610" y="250190"/>
            <a:ext cx="10515600" cy="76644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ПЛАНИРОВАНИЕ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endParaRPr lang="ru-RU" altLang="en-US" dirty="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93370" y="678815"/>
            <a:ext cx="11562080" cy="592899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altLang="en-US" sz="1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Среднесрочные </a:t>
            </a:r>
            <a:r>
              <a:rPr lang="ru-RU" altLang="en-US" sz="1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(от 1 до 3 лет)</a:t>
            </a:r>
            <a:endParaRPr lang="ru-RU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</a:t>
            </a:r>
            <a:r>
              <a:rPr lang="ru-RU" altLang="en-US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ru-RU" alt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Создание областного диагностического центра</a:t>
            </a:r>
            <a:endParaRPr lang="ru-RU" alt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2.Привлечение и обучение кадров, открытие кабинетов аллерголога-иммунолога с возможностью проведения </a:t>
            </a:r>
            <a:r>
              <a:rPr lang="ru-RU" alt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аллергообследования</a:t>
            </a:r>
            <a:endParaRPr lang="ru-RU" alt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 Оснащение кабинетов необходимым диагностическим оборудованием (наборы диагностических аллергенов, наборы для диагностики физических видов крапивниц, , приборы для измерения оксида азота в выдыхаемом воздухе)</a:t>
            </a:r>
            <a:endParaRPr lang="ru-RU" alt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 Внедрение  компонентной </a:t>
            </a:r>
            <a:r>
              <a:rPr lang="ru-RU" alt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аллергодиагностики</a:t>
            </a:r>
            <a:r>
              <a:rPr lang="ru-RU" alt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на базе лаборатории БУЗ ВО ВОКБ (технология </a:t>
            </a:r>
            <a:r>
              <a:rPr lang="en-US" alt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ImmunoCAP</a:t>
            </a:r>
            <a:r>
              <a:rPr lang="en-US" alt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altLang="en-US" sz="9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Phadia</a:t>
            </a:r>
            <a:r>
              <a:rPr lang="en-US" alt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ru-RU" alt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или отечественного производителя)</a:t>
            </a:r>
            <a:endParaRPr lang="ru-RU" alt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5. Установление отдельных тарифов на дорогостоящие методы обследования и выделение Квот на них</a:t>
            </a:r>
            <a:endParaRPr lang="ru-RU" alt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6. Повышение объема оказания внебюджетных услуг</a:t>
            </a:r>
            <a:endParaRPr lang="ru-RU" alt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7. Выделение аллергологических коек в ЛПУ 3 уровня</a:t>
            </a:r>
            <a:endParaRPr lang="ru-RU" alt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326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ПЛАНИРОВАНИЕ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593090" y="864870"/>
            <a:ext cx="11004550" cy="58566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Долгосрочные </a:t>
            </a:r>
            <a:r>
              <a:rPr lang="ru-RU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(5 и более лет) </a:t>
            </a:r>
            <a:endParaRPr lang="ru-RU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endParaRPr lang="ru-RU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Создание межрайонных диагностических центров</a:t>
            </a:r>
            <a:endParaRPr lang="ru-RU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ru-RU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Создание иммунологической лаборатории: </a:t>
            </a:r>
            <a:endParaRPr lang="ru-RU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ru-RU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 обучение кадров - врачей лаборантов</a:t>
            </a:r>
            <a:endParaRPr lang="ru-RU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ru-RU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 приобретение проточного цитометра (диагностика иммунодефицитов, аутоиммунных, онкологических заболеваний, заболеваний крови,  молекулярно-генетические исседования</a:t>
            </a:r>
            <a:endParaRPr lang="ru-RU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ru-RU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 Развитие своей генетической лаборатории на базе БУЗ ВО ВОКБ</a:t>
            </a:r>
            <a:endParaRPr lang="ru-RU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ru-RU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 Открытие отделения аллергоиммунологии на базе БУЗ ВО ВОКБ и БУЗ ВО ВОДКБ</a:t>
            </a:r>
            <a:endParaRPr lang="ru-RU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en-US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owen.ru/uploads/52/vologda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680995" y="1048935"/>
            <a:ext cx="8983055" cy="4340119"/>
          </a:xfrm>
          <a:prstGeom prst="rect">
            <a:avLst/>
          </a:prstGeom>
          <a:noFill/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537462" y="528557"/>
            <a:ext cx="9601067" cy="531410"/>
          </a:xfrm>
        </p:spPr>
        <p:txBody>
          <a:bodyPr>
            <a:noAutofit/>
          </a:bodyPr>
          <a:lstStyle/>
          <a:p>
            <a:pPr algn="ctr"/>
            <a:r>
              <a:rPr lang="ru-RU" sz="29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sz="294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838200" y="1080135"/>
            <a:ext cx="10515600" cy="5097145"/>
          </a:xfrm>
        </p:spPr>
        <p:txBody>
          <a:bodyPr/>
          <a:lstStyle/>
          <a:p>
            <a:pPr marL="0" indent="0">
              <a:buNone/>
            </a:pPr>
            <a:endParaRPr lang="ru-RU" altLang="en-US" sz="4000" b="1" dirty="0"/>
          </a:p>
          <a:p>
            <a:pPr marL="0" indent="0" algn="ctr">
              <a:buNone/>
            </a:pPr>
            <a:r>
              <a:rPr lang="ru-RU" altLang="en-US" sz="4000" b="1" dirty="0"/>
              <a:t>Миссия</a:t>
            </a:r>
            <a:r>
              <a:rPr lang="ru-RU" altLang="en-US" dirty="0"/>
              <a:t> </a:t>
            </a:r>
            <a:r>
              <a:rPr lang="ru-RU" altLang="en-US" sz="3600" dirty="0"/>
              <a:t>- снижение инвалидности и улучшение качества жизни пациентов</a:t>
            </a:r>
            <a:endParaRPr lang="ru-RU" altLang="en-US" sz="3600" dirty="0"/>
          </a:p>
          <a:p>
            <a:pPr marL="0" indent="0" algn="ctr">
              <a:buNone/>
            </a:pPr>
            <a:endParaRPr lang="ru-RU" altLang="en-US" sz="3600" dirty="0"/>
          </a:p>
          <a:p>
            <a:pPr marL="0" indent="0" algn="ctr">
              <a:buNone/>
            </a:pPr>
            <a:r>
              <a:rPr lang="ru-RU" altLang="en-US" sz="4000" b="1" dirty="0"/>
              <a:t>Цель</a:t>
            </a:r>
            <a:r>
              <a:rPr lang="ru-RU" altLang="en-US" dirty="0"/>
              <a:t> - </a:t>
            </a:r>
            <a:r>
              <a:rPr lang="ru-RU" altLang="en-US" sz="3600" dirty="0"/>
              <a:t>оптимизация работы аллергологический и иммунологической службы</a:t>
            </a:r>
            <a:endParaRPr lang="ru-RU" altLang="en-US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80884" y="291101"/>
            <a:ext cx="1524132" cy="132904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>
                <a:solidFill>
                  <a:srgbClr val="FF0000"/>
                </a:solidFill>
                <a:sym typeface="+mn-ea"/>
              </a:rPr>
              <a:t>Показатели заболеваемости и болезненности бронхиальной астмой в Вологодской области</a:t>
            </a:r>
            <a:endParaRPr lang="ru-RU" altLang="en-US"/>
          </a:p>
        </p:txBody>
      </p:sp>
      <p:graphicFrame>
        <p:nvGraphicFramePr>
          <p:cNvPr id="4" name="Замещающее 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12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91249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Показатель </a:t>
                      </a:r>
                      <a:endParaRPr lang="ru-RU" altLang="en-US" sz="2400"/>
                    </a:p>
                    <a:p>
                      <a:pPr algn="ctr">
                        <a:buNone/>
                      </a:pPr>
                      <a:r>
                        <a:rPr lang="ru-RU" altLang="en-US" sz="2400"/>
                        <a:t>на 100 000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2020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2021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2022</a:t>
                      </a:r>
                      <a:endParaRPr lang="ru-RU" altLang="en-US" sz="2400"/>
                    </a:p>
                  </a:txBody>
                  <a:tcPr/>
                </a:tc>
              </a:tr>
              <a:tr h="10255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Заболеваемость 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65,3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67,2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78,3</a:t>
                      </a:r>
                      <a:endParaRPr lang="ru-RU" altLang="en-US" sz="240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Болезненность 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921,7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980,1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>
                          <a:sym typeface="+mn-ea"/>
                        </a:rPr>
                        <a:t>1050,7</a:t>
                      </a:r>
                      <a:endParaRPr lang="ru-RU" altLang="en-US" sz="2400"/>
                    </a:p>
                    <a:p>
                      <a:pPr algn="ctr">
                        <a:buNone/>
                      </a:pPr>
                      <a:endParaRPr lang="ru-RU" altLang="en-US" sz="2400"/>
                    </a:p>
                  </a:txBody>
                  <a:tcPr/>
                </a:tc>
              </a:tr>
              <a:tr h="14605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915" y="365125"/>
            <a:ext cx="11576685" cy="1325880"/>
          </a:xfrm>
        </p:spPr>
        <p:txBody>
          <a:bodyPr>
            <a:normAutofit fontScale="90000"/>
          </a:bodyPr>
          <a:lstStyle/>
          <a:p>
            <a:r>
              <a:rPr lang="ru-RU" altLang="en-US" sz="3110">
                <a:solidFill>
                  <a:srgbClr val="FF0000"/>
                </a:solidFill>
                <a:sym typeface="+mn-ea"/>
              </a:rPr>
              <a:t>Показатели заболеваемости и болезненности заболеваниями, связанными с нарушением иммунных механизмов в Вологодской области(Д 80 — Д 89) </a:t>
            </a:r>
            <a:endParaRPr lang="ru-RU" altLang="en-US" sz="3110">
              <a:solidFill>
                <a:srgbClr val="FF0000"/>
              </a:solidFill>
              <a:sym typeface="+mn-ea"/>
            </a:endParaRPr>
          </a:p>
        </p:txBody>
      </p:sp>
      <p:graphicFrame>
        <p:nvGraphicFramePr>
          <p:cNvPr id="4" name="Замещающее 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943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91249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Показатель </a:t>
                      </a:r>
                      <a:endParaRPr lang="ru-RU" altLang="en-US" sz="2400"/>
                    </a:p>
                    <a:p>
                      <a:pPr algn="ctr">
                        <a:buNone/>
                      </a:pPr>
                      <a:r>
                        <a:rPr lang="ru-RU" altLang="en-US" sz="2400"/>
                        <a:t>на 100 000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2020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2021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2022</a:t>
                      </a:r>
                      <a:endParaRPr lang="ru-RU" altLang="en-US" sz="2400"/>
                    </a:p>
                  </a:txBody>
                  <a:tcPr/>
                </a:tc>
              </a:tr>
              <a:tr h="10255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Заболеваемость 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5,1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6,1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4,9</a:t>
                      </a:r>
                      <a:endParaRPr lang="ru-RU" altLang="en-US" sz="240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Болезненность 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37,7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/>
                        <a:t>42,0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>
                          <a:sym typeface="+mn-ea"/>
                        </a:rPr>
                        <a:t>47,5</a:t>
                      </a:r>
                      <a:endParaRPr lang="ru-RU" altLang="en-US" sz="2400"/>
                    </a:p>
                  </a:txBody>
                  <a:tcPr/>
                </a:tc>
              </a:tr>
              <a:tr h="14605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Текстовое поле 4"/>
          <p:cNvSpPr txBox="1"/>
          <p:nvPr/>
        </p:nvSpPr>
        <p:spPr>
          <a:xfrm>
            <a:off x="487680" y="5121275"/>
            <a:ext cx="106934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altLang="en-US"/>
          </a:p>
        </p:txBody>
      </p:sp>
      <p:sp>
        <p:nvSpPr>
          <p:cNvPr id="6" name="Текстовое поле 5"/>
          <p:cNvSpPr txBox="1"/>
          <p:nvPr/>
        </p:nvSpPr>
        <p:spPr>
          <a:xfrm>
            <a:off x="335915" y="5120640"/>
            <a:ext cx="1157668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altLang="en-US" sz="2800" b="1">
                <a:solidFill>
                  <a:srgbClr val="002060"/>
                </a:solidFill>
                <a:sym typeface="+mn-ea"/>
              </a:rPr>
              <a:t>Первичные иммунодефициты (ПИД) на конец 2022 г -  72 человека </a:t>
            </a:r>
            <a:endParaRPr lang="ru-RU" altLang="en-US" sz="2800" b="1">
              <a:solidFill>
                <a:srgbClr val="002060"/>
              </a:solidFill>
              <a:sym typeface="+mn-ea"/>
            </a:endParaRPr>
          </a:p>
          <a:p>
            <a:pPr algn="l"/>
            <a:r>
              <a:rPr lang="ru-RU" altLang="en-US" sz="2800" b="1">
                <a:solidFill>
                  <a:srgbClr val="002060"/>
                </a:solidFill>
                <a:sym typeface="+mn-ea"/>
              </a:rPr>
              <a:t>- взрослых – 30 </a:t>
            </a:r>
            <a:endParaRPr lang="ru-RU" altLang="en-US" sz="2800" b="1">
              <a:solidFill>
                <a:srgbClr val="002060"/>
              </a:solidFill>
              <a:sym typeface="+mn-ea"/>
            </a:endParaRPr>
          </a:p>
          <a:p>
            <a:pPr algn="l"/>
            <a:r>
              <a:rPr lang="ru-RU" altLang="en-US" sz="2800" b="1">
                <a:solidFill>
                  <a:srgbClr val="002060"/>
                </a:solidFill>
                <a:sym typeface="+mn-ea"/>
              </a:rPr>
              <a:t>- детей до 17 лет – 42</a:t>
            </a:r>
            <a:endParaRPr lang="ru-RU" altLang="en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9755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dirty="0">
                <a:solidFill>
                  <a:srgbClr val="FF0000"/>
                </a:solidFill>
                <a:sym typeface="+mn-ea"/>
              </a:rPr>
              <a:t>Кадровый состав аллергологов-иммунологов по Вологодской области</a:t>
            </a:r>
            <a:br>
              <a:rPr lang="ru-RU" altLang="en-US" dirty="0">
                <a:solidFill>
                  <a:srgbClr val="FF0000"/>
                </a:solidFill>
              </a:rPr>
            </a:br>
            <a:endParaRPr lang="ru-RU" altLang="en-US" dirty="0"/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sz="half" idx="1"/>
          </p:nvPr>
        </p:nvSpPr>
        <p:spPr>
          <a:xfrm>
            <a:off x="307975" y="1064301"/>
            <a:ext cx="5328327" cy="5600023"/>
          </a:xfrm>
        </p:spPr>
        <p:txBody>
          <a:bodyPr>
            <a:normAutofit fontScale="87500" lnSpcReduction="20000"/>
          </a:bodyPr>
          <a:lstStyle/>
          <a:p>
            <a:pPr marL="0" indent="0" algn="ctr">
              <a:lnSpc>
                <a:spcPct val="70000"/>
              </a:lnSpc>
              <a:buNone/>
            </a:pPr>
            <a:r>
              <a:rPr lang="ru-RU" altLang="en-US" sz="3700" dirty="0">
                <a:solidFill>
                  <a:srgbClr val="002060"/>
                </a:solidFill>
                <a:sym typeface="+mn-ea"/>
              </a:rPr>
              <a:t>Потребность -</a:t>
            </a:r>
            <a:r>
              <a:rPr lang="ru-RU" altLang="en-US" sz="3500" dirty="0">
                <a:solidFill>
                  <a:srgbClr val="00B050"/>
                </a:solidFill>
                <a:sym typeface="+mn-ea"/>
              </a:rPr>
              <a:t> </a:t>
            </a:r>
            <a:r>
              <a:rPr lang="ru-RU" altLang="en-US" sz="3500" b="1" dirty="0">
                <a:solidFill>
                  <a:srgbClr val="FF0000"/>
                </a:solidFill>
                <a:sym typeface="+mn-ea"/>
              </a:rPr>
              <a:t>22 чел.</a:t>
            </a:r>
            <a:endParaRPr lang="ru-RU" altLang="en-US" sz="3500" b="1" dirty="0">
              <a:solidFill>
                <a:srgbClr val="FF0000"/>
              </a:solidFill>
              <a:sym typeface="+mn-ea"/>
            </a:endParaRPr>
          </a:p>
          <a:p>
            <a:pPr marL="0" indent="0" algn="ctr">
              <a:lnSpc>
                <a:spcPct val="70000"/>
              </a:lnSpc>
              <a:buNone/>
            </a:pPr>
            <a:endParaRPr lang="ru-RU" altLang="en-US" sz="3500" b="1" dirty="0">
              <a:solidFill>
                <a:srgbClr val="FF0000"/>
              </a:solidFill>
              <a:sym typeface="+mn-ea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ru-RU" altLang="en-US" sz="3500" dirty="0">
                <a:solidFill>
                  <a:srgbClr val="002060"/>
                </a:solidFill>
                <a:sym typeface="+mn-ea"/>
              </a:rPr>
              <a:t> </a:t>
            </a:r>
            <a:r>
              <a:rPr lang="ru-RU" altLang="en-US" sz="3200" dirty="0">
                <a:solidFill>
                  <a:srgbClr val="002060"/>
                </a:solidFill>
                <a:sym typeface="+mn-ea"/>
              </a:rPr>
              <a:t>взрослые - </a:t>
            </a:r>
            <a:r>
              <a:rPr lang="ru-RU" altLang="en-US" sz="32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sym typeface="+mn-ea"/>
              </a:rPr>
              <a:t>10</a:t>
            </a:r>
            <a:r>
              <a:rPr lang="ru-RU" altLang="en-US" sz="3200" dirty="0">
                <a:solidFill>
                  <a:srgbClr val="002060"/>
                </a:solidFill>
                <a:sym typeface="+mn-ea"/>
              </a:rPr>
              <a:t> (1 на 100 тыс.)</a:t>
            </a:r>
            <a:endParaRPr lang="ru-RU" altLang="en-US" sz="3200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lnSpc>
                <a:spcPct val="60000"/>
              </a:lnSpc>
              <a:buNone/>
            </a:pPr>
            <a:r>
              <a:rPr lang="ru-RU" altLang="en-US" sz="3200" dirty="0">
                <a:solidFill>
                  <a:srgbClr val="002060"/>
                </a:solidFill>
                <a:sym typeface="+mn-ea"/>
              </a:rPr>
              <a:t>                   -  дефицит – </a:t>
            </a:r>
            <a:r>
              <a:rPr lang="ru-RU" altLang="en-US" sz="3200" b="1" dirty="0">
                <a:solidFill>
                  <a:srgbClr val="FF0000"/>
                </a:solidFill>
                <a:sym typeface="+mn-ea"/>
              </a:rPr>
              <a:t>7 чел.</a:t>
            </a:r>
            <a:endParaRPr lang="ru-RU" altLang="en-US" sz="3200" b="1" dirty="0">
              <a:solidFill>
                <a:srgbClr val="FF0000"/>
              </a:solidFill>
            </a:endParaRPr>
          </a:p>
          <a:p>
            <a:pPr marL="0" indent="0" algn="l">
              <a:lnSpc>
                <a:spcPct val="70000"/>
              </a:lnSpc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- Череповец - </a:t>
            </a:r>
            <a:r>
              <a:rPr lang="ru-RU" altLang="en-US" b="1" dirty="0">
                <a:solidFill>
                  <a:srgbClr val="002060"/>
                </a:solidFill>
                <a:sym typeface="+mn-ea"/>
              </a:rPr>
              <a:t>2</a:t>
            </a:r>
            <a:endParaRPr lang="ru-RU" altLang="en-US" dirty="0">
              <a:solidFill>
                <a:srgbClr val="002060"/>
              </a:solidFill>
            </a:endParaRPr>
          </a:p>
          <a:p>
            <a:pPr marL="0" indent="0" algn="l">
              <a:lnSpc>
                <a:spcPct val="70000"/>
              </a:lnSpc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- Вологда - </a:t>
            </a:r>
            <a:r>
              <a:rPr lang="ru-RU" altLang="en-US" b="1" dirty="0">
                <a:solidFill>
                  <a:srgbClr val="002060"/>
                </a:solidFill>
                <a:sym typeface="+mn-ea"/>
              </a:rPr>
              <a:t>1</a:t>
            </a:r>
            <a:endParaRPr lang="ru-RU" altLang="en-US" dirty="0">
              <a:solidFill>
                <a:srgbClr val="002060"/>
              </a:solidFill>
            </a:endParaRPr>
          </a:p>
          <a:p>
            <a:pPr marL="0" indent="0" algn="l">
              <a:lnSpc>
                <a:spcPct val="70000"/>
              </a:lnSpc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- ВОКБ - </a:t>
            </a:r>
            <a:r>
              <a:rPr lang="ru-RU" altLang="en-US" b="1" dirty="0">
                <a:solidFill>
                  <a:srgbClr val="002060"/>
                </a:solidFill>
                <a:sym typeface="+mn-ea"/>
              </a:rPr>
              <a:t>1</a:t>
            </a:r>
            <a:endParaRPr lang="ru-RU" altLang="en-US" dirty="0">
              <a:solidFill>
                <a:srgbClr val="002060"/>
              </a:solidFill>
            </a:endParaRPr>
          </a:p>
          <a:p>
            <a:pPr marL="0" indent="0" algn="l">
              <a:lnSpc>
                <a:spcPct val="70000"/>
              </a:lnSpc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- Межрайонные центры - </a:t>
            </a:r>
            <a:r>
              <a:rPr lang="ru-RU" altLang="en-US" b="1" dirty="0">
                <a:solidFill>
                  <a:srgbClr val="002060"/>
                </a:solidFill>
                <a:sym typeface="+mn-ea"/>
              </a:rPr>
              <a:t>3</a:t>
            </a:r>
            <a:endParaRPr lang="ru-RU" altLang="en-US" b="1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lnSpc>
                <a:spcPct val="70000"/>
              </a:lnSpc>
              <a:buNone/>
            </a:pPr>
            <a:endParaRPr lang="ru-RU" altLang="en-US" b="1" dirty="0">
              <a:solidFill>
                <a:srgbClr val="002060"/>
              </a:solidFill>
              <a:sym typeface="+mn-ea"/>
            </a:endParaRPr>
          </a:p>
          <a:p>
            <a:pPr>
              <a:lnSpc>
                <a:spcPct val="60000"/>
              </a:lnSpc>
              <a:buFont typeface="Wingdings" panose="05000000000000000000" pitchFamily="2" charset="2"/>
              <a:buChar char="v"/>
            </a:pPr>
            <a:r>
              <a:rPr lang="ru-RU" altLang="en-US" sz="3500" dirty="0">
                <a:solidFill>
                  <a:srgbClr val="002060"/>
                </a:solidFill>
                <a:sym typeface="+mn-ea"/>
              </a:rPr>
              <a:t>  </a:t>
            </a:r>
            <a:r>
              <a:rPr lang="ru-RU" altLang="en-US" sz="3200" dirty="0">
                <a:solidFill>
                  <a:srgbClr val="002060"/>
                </a:solidFill>
                <a:sym typeface="+mn-ea"/>
              </a:rPr>
              <a:t> детские - </a:t>
            </a:r>
            <a:r>
              <a:rPr lang="ru-RU" altLang="en-US" sz="3200" b="1" dirty="0">
                <a:solidFill>
                  <a:srgbClr val="0070C0"/>
                </a:solidFill>
                <a:sym typeface="+mn-ea"/>
              </a:rPr>
              <a:t>12</a:t>
            </a:r>
            <a:r>
              <a:rPr lang="ru-RU" altLang="en-US" sz="3200" dirty="0">
                <a:solidFill>
                  <a:srgbClr val="00B0F0"/>
                </a:solidFill>
                <a:sym typeface="+mn-ea"/>
              </a:rPr>
              <a:t> </a:t>
            </a:r>
            <a:r>
              <a:rPr lang="ru-RU" altLang="en-US" sz="3200" dirty="0">
                <a:solidFill>
                  <a:srgbClr val="002060"/>
                </a:solidFill>
                <a:sym typeface="+mn-ea"/>
              </a:rPr>
              <a:t>(1 на 20 тыс.)</a:t>
            </a:r>
            <a:endParaRPr lang="ru-RU" altLang="en-US" sz="3200" b="1" dirty="0">
              <a:solidFill>
                <a:srgbClr val="002060"/>
              </a:solidFill>
            </a:endParaRPr>
          </a:p>
          <a:p>
            <a:pPr marL="0" indent="0" algn="l">
              <a:lnSpc>
                <a:spcPct val="60000"/>
              </a:lnSpc>
              <a:buNone/>
            </a:pPr>
            <a:r>
              <a:rPr lang="ru-RU" altLang="en-US" sz="3200" dirty="0">
                <a:solidFill>
                  <a:srgbClr val="002060"/>
                </a:solidFill>
                <a:sym typeface="+mn-ea"/>
              </a:rPr>
              <a:t>                    - дефицит - </a:t>
            </a:r>
            <a:r>
              <a:rPr lang="ru-RU" altLang="en-US" sz="3200" b="1" dirty="0">
                <a:solidFill>
                  <a:srgbClr val="FF0000"/>
                </a:solidFill>
                <a:sym typeface="+mn-ea"/>
              </a:rPr>
              <a:t>6 чел.</a:t>
            </a:r>
            <a:endParaRPr lang="ru-RU" altLang="en-US" sz="3200" dirty="0">
              <a:solidFill>
                <a:srgbClr val="FF0000"/>
              </a:solidFill>
              <a:sym typeface="+mn-ea"/>
            </a:endParaRPr>
          </a:p>
          <a:p>
            <a:pPr marL="0" indent="0" algn="l">
              <a:lnSpc>
                <a:spcPct val="80000"/>
              </a:lnSpc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- Череповец - </a:t>
            </a:r>
            <a:r>
              <a:rPr lang="ru-RU" altLang="en-US" b="1" dirty="0">
                <a:solidFill>
                  <a:srgbClr val="002060"/>
                </a:solidFill>
                <a:sym typeface="+mn-ea"/>
              </a:rPr>
              <a:t>1</a:t>
            </a:r>
            <a:r>
              <a:rPr lang="ru-RU" altLang="en-US" dirty="0">
                <a:solidFill>
                  <a:srgbClr val="002060"/>
                </a:solidFill>
                <a:sym typeface="+mn-ea"/>
              </a:rPr>
              <a:t> </a:t>
            </a:r>
            <a:endParaRPr lang="ru-RU" altLang="en-US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lnSpc>
                <a:spcPct val="80000"/>
              </a:lnSpc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- Вологда - </a:t>
            </a:r>
            <a:r>
              <a:rPr lang="ru-RU" altLang="en-US" b="1" dirty="0">
                <a:solidFill>
                  <a:srgbClr val="002060"/>
                </a:solidFill>
                <a:sym typeface="+mn-ea"/>
              </a:rPr>
              <a:t>1</a:t>
            </a:r>
            <a:endParaRPr lang="ru-RU" altLang="en-US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lnSpc>
                <a:spcPct val="80000"/>
              </a:lnSpc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- ВОДКБ - </a:t>
            </a:r>
            <a:r>
              <a:rPr lang="ru-RU" altLang="en-US" b="1" dirty="0">
                <a:solidFill>
                  <a:srgbClr val="002060"/>
                </a:solidFill>
                <a:sym typeface="+mn-ea"/>
              </a:rPr>
              <a:t>1</a:t>
            </a:r>
            <a:endParaRPr lang="ru-RU" altLang="en-US" b="1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lnSpc>
                <a:spcPct val="80000"/>
              </a:lnSpc>
              <a:buNone/>
            </a:pPr>
            <a:r>
              <a:rPr lang="ru-RU" altLang="en-US" dirty="0">
                <a:solidFill>
                  <a:srgbClr val="002060"/>
                </a:solidFill>
                <a:sym typeface="+mn-ea"/>
              </a:rPr>
              <a:t>- Межрайонные центры - </a:t>
            </a:r>
            <a:r>
              <a:rPr lang="ru-RU" altLang="en-US" b="1" dirty="0">
                <a:solidFill>
                  <a:srgbClr val="002060"/>
                </a:solidFill>
                <a:sym typeface="+mn-ea"/>
              </a:rPr>
              <a:t>3</a:t>
            </a:r>
            <a:endParaRPr lang="ru-RU" altLang="en-US" dirty="0">
              <a:solidFill>
                <a:srgbClr val="002060"/>
              </a:solidFill>
            </a:endParaRPr>
          </a:p>
          <a:p>
            <a:endParaRPr lang="ru-RU" altLang="en-US" dirty="0"/>
          </a:p>
        </p:txBody>
      </p:sp>
      <p:sp>
        <p:nvSpPr>
          <p:cNvPr id="6" name="Замещающее содержимое 5"/>
          <p:cNvSpPr>
            <a:spLocks noGrp="1"/>
          </p:cNvSpPr>
          <p:nvPr>
            <p:ph sz="half" idx="2"/>
          </p:nvPr>
        </p:nvSpPr>
        <p:spPr>
          <a:xfrm>
            <a:off x="5636302" y="944245"/>
            <a:ext cx="6275663" cy="5720080"/>
          </a:xfrm>
        </p:spPr>
        <p:txBody>
          <a:bodyPr>
            <a:normAutofit fontScale="87500" lnSpcReduction="20000"/>
          </a:bodyPr>
          <a:lstStyle/>
          <a:p>
            <a:pPr marL="0" indent="0" algn="ctr">
              <a:lnSpc>
                <a:spcPct val="70000"/>
              </a:lnSpc>
              <a:buNone/>
            </a:pPr>
            <a:r>
              <a:rPr lang="ru-RU" altLang="en-US" sz="37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По отчету за 2022 год</a:t>
            </a:r>
            <a:endParaRPr lang="ru-RU" altLang="en-US" sz="37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sym typeface="+mn-ea"/>
            </a:endParaRPr>
          </a:p>
          <a:p>
            <a:pPr marL="0" indent="0" algn="ctr">
              <a:lnSpc>
                <a:spcPct val="70000"/>
              </a:lnSpc>
              <a:buNone/>
            </a:pPr>
            <a:endParaRPr lang="ru-RU" altLang="en-US" sz="37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sym typeface="+mn-ea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ru-RU" altLang="en-US" sz="3400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 </a:t>
            </a:r>
            <a:r>
              <a:rPr lang="ru-RU" altLang="en-US" sz="3400" dirty="0">
                <a:solidFill>
                  <a:srgbClr val="002060"/>
                </a:solidFill>
                <a:sym typeface="+mn-ea"/>
              </a:rPr>
              <a:t> Штатных должностей  - </a:t>
            </a:r>
            <a:r>
              <a:rPr lang="ru-RU" altLang="en-US" sz="3400" b="1" dirty="0">
                <a:solidFill>
                  <a:srgbClr val="FF0000"/>
                </a:solidFill>
                <a:sym typeface="+mn-ea"/>
              </a:rPr>
              <a:t>12.75</a:t>
            </a:r>
            <a:r>
              <a:rPr lang="ru-RU" altLang="en-US" sz="3400" dirty="0">
                <a:solidFill>
                  <a:srgbClr val="FF0000"/>
                </a:solidFill>
                <a:sym typeface="+mn-ea"/>
              </a:rPr>
              <a:t> </a:t>
            </a:r>
            <a:r>
              <a:rPr lang="ru-RU" altLang="en-US" sz="3400" dirty="0">
                <a:solidFill>
                  <a:srgbClr val="002060"/>
                </a:solidFill>
                <a:sym typeface="+mn-ea"/>
              </a:rPr>
              <a:t> </a:t>
            </a:r>
            <a:endParaRPr lang="ru-RU" altLang="en-US" sz="3400" dirty="0">
              <a:solidFill>
                <a:srgbClr val="002060"/>
              </a:solidFill>
              <a:sym typeface="+mn-ea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ru-RU" altLang="en-US" sz="3200" dirty="0">
                <a:solidFill>
                  <a:srgbClr val="002060"/>
                </a:solidFill>
                <a:sym typeface="+mn-ea"/>
              </a:rPr>
              <a:t>    взрослые - </a:t>
            </a:r>
            <a:r>
              <a:rPr lang="ru-RU" altLang="en-US" sz="3200" b="1" dirty="0">
                <a:solidFill>
                  <a:srgbClr val="0070C0"/>
                </a:solidFill>
                <a:sym typeface="+mn-ea"/>
              </a:rPr>
              <a:t>3.5</a:t>
            </a:r>
            <a:r>
              <a:rPr lang="ru-RU" altLang="en-US" sz="3200" b="1" dirty="0">
                <a:solidFill>
                  <a:srgbClr val="002060"/>
                </a:solidFill>
                <a:sym typeface="+mn-ea"/>
              </a:rPr>
              <a:t> </a:t>
            </a:r>
            <a:endParaRPr lang="ru-RU" altLang="en-US" sz="3200" dirty="0">
              <a:solidFill>
                <a:srgbClr val="002060"/>
              </a:solidFill>
              <a:sym typeface="+mn-ea"/>
            </a:endParaRPr>
          </a:p>
          <a:p>
            <a:pPr marL="0" indent="0" algn="ctr">
              <a:lnSpc>
                <a:spcPct val="70000"/>
              </a:lnSpc>
              <a:buNone/>
            </a:pPr>
            <a:endParaRPr lang="ru-RU" altLang="en-US" sz="2400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lnSpc>
                <a:spcPct val="70000"/>
              </a:lnSpc>
              <a:buNone/>
            </a:pPr>
            <a:r>
              <a:rPr lang="ru-RU" altLang="en-US" sz="2900" dirty="0">
                <a:solidFill>
                  <a:srgbClr val="002060"/>
                </a:solidFill>
                <a:sym typeface="+mn-ea"/>
              </a:rPr>
              <a:t>- Череповец -</a:t>
            </a:r>
            <a:r>
              <a:rPr lang="ru-RU" altLang="en-US" sz="2900" b="1" dirty="0">
                <a:solidFill>
                  <a:srgbClr val="002060"/>
                </a:solidFill>
                <a:sym typeface="+mn-ea"/>
              </a:rPr>
              <a:t> 0,5</a:t>
            </a:r>
            <a:endParaRPr lang="ru-RU" altLang="en-US" sz="2900" b="1" dirty="0">
              <a:solidFill>
                <a:srgbClr val="002060"/>
              </a:solidFill>
            </a:endParaRPr>
          </a:p>
          <a:p>
            <a:pPr marL="0" indent="0" algn="l">
              <a:lnSpc>
                <a:spcPct val="70000"/>
              </a:lnSpc>
              <a:buNone/>
            </a:pPr>
            <a:r>
              <a:rPr lang="ru-RU" altLang="en-US" sz="2900" dirty="0">
                <a:solidFill>
                  <a:srgbClr val="002060"/>
                </a:solidFill>
                <a:sym typeface="+mn-ea"/>
              </a:rPr>
              <a:t>- Вологда - </a:t>
            </a:r>
            <a:r>
              <a:rPr lang="ru-RU" altLang="en-US" sz="2900" b="1" dirty="0">
                <a:solidFill>
                  <a:srgbClr val="002060"/>
                </a:solidFill>
                <a:sym typeface="+mn-ea"/>
              </a:rPr>
              <a:t>1</a:t>
            </a:r>
            <a:endParaRPr lang="ru-RU" altLang="en-US" sz="2900" dirty="0">
              <a:solidFill>
                <a:srgbClr val="002060"/>
              </a:solidFill>
            </a:endParaRPr>
          </a:p>
          <a:p>
            <a:pPr marL="0" indent="0" algn="l">
              <a:lnSpc>
                <a:spcPct val="70000"/>
              </a:lnSpc>
              <a:buNone/>
            </a:pPr>
            <a:r>
              <a:rPr lang="ru-RU" altLang="en-US" sz="2900" dirty="0">
                <a:solidFill>
                  <a:srgbClr val="002060"/>
                </a:solidFill>
                <a:sym typeface="+mn-ea"/>
              </a:rPr>
              <a:t>- ВОКБ - </a:t>
            </a:r>
            <a:r>
              <a:rPr lang="ru-RU" altLang="en-US" sz="2900" b="1" dirty="0">
                <a:solidFill>
                  <a:srgbClr val="002060"/>
                </a:solidFill>
                <a:sym typeface="+mn-ea"/>
              </a:rPr>
              <a:t>1</a:t>
            </a:r>
            <a:endParaRPr lang="ru-RU" altLang="en-US" sz="2900" dirty="0">
              <a:solidFill>
                <a:srgbClr val="002060"/>
              </a:solidFill>
            </a:endParaRPr>
          </a:p>
          <a:p>
            <a:pPr marL="0" indent="0" algn="l">
              <a:lnSpc>
                <a:spcPct val="70000"/>
              </a:lnSpc>
              <a:buNone/>
            </a:pPr>
            <a:r>
              <a:rPr lang="ru-RU" altLang="en-US" sz="2900" dirty="0">
                <a:solidFill>
                  <a:srgbClr val="002060"/>
                </a:solidFill>
                <a:sym typeface="+mn-ea"/>
              </a:rPr>
              <a:t>- районы -</a:t>
            </a:r>
            <a:r>
              <a:rPr lang="ru-RU" altLang="en-US" sz="2900" b="1" dirty="0">
                <a:solidFill>
                  <a:srgbClr val="002060"/>
                </a:solidFill>
                <a:sym typeface="+mn-ea"/>
              </a:rPr>
              <a:t> 0.5</a:t>
            </a:r>
            <a:endParaRPr lang="ru-RU" altLang="en-US" sz="2900" b="1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lnSpc>
                <a:spcPct val="70000"/>
              </a:lnSpc>
              <a:buNone/>
            </a:pPr>
            <a:endParaRPr lang="ru-RU" altLang="en-US" sz="2400" b="1" dirty="0">
              <a:solidFill>
                <a:srgbClr val="002060"/>
              </a:solidFill>
              <a:sym typeface="+mn-ea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ru-RU" altLang="en-US" sz="3200" dirty="0">
                <a:solidFill>
                  <a:srgbClr val="002060"/>
                </a:solidFill>
                <a:sym typeface="+mn-ea"/>
              </a:rPr>
              <a:t>    детские - </a:t>
            </a:r>
            <a:r>
              <a:rPr lang="ru-RU" altLang="en-US" sz="3200" dirty="0">
                <a:solidFill>
                  <a:srgbClr val="0070C0"/>
                </a:solidFill>
                <a:sym typeface="+mn-ea"/>
              </a:rPr>
              <a:t>5,5</a:t>
            </a:r>
            <a:endParaRPr lang="ru-RU" altLang="en-US" b="1" dirty="0">
              <a:solidFill>
                <a:srgbClr val="002060"/>
              </a:solidFill>
            </a:endParaRPr>
          </a:p>
          <a:p>
            <a:pPr marL="0" indent="0" algn="l">
              <a:lnSpc>
                <a:spcPct val="80000"/>
              </a:lnSpc>
              <a:buNone/>
            </a:pPr>
            <a:r>
              <a:rPr lang="ru-RU" altLang="en-US" sz="2900" dirty="0">
                <a:solidFill>
                  <a:srgbClr val="002060"/>
                </a:solidFill>
                <a:sym typeface="+mn-ea"/>
              </a:rPr>
              <a:t>- Череповец - </a:t>
            </a:r>
            <a:r>
              <a:rPr lang="ru-RU" altLang="en-US" sz="2900" b="1" dirty="0">
                <a:solidFill>
                  <a:srgbClr val="002060"/>
                </a:solidFill>
                <a:sym typeface="+mn-ea"/>
              </a:rPr>
              <a:t>2 </a:t>
            </a:r>
            <a:endParaRPr lang="ru-RU" altLang="en-US" sz="2900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lnSpc>
                <a:spcPct val="80000"/>
              </a:lnSpc>
              <a:buNone/>
            </a:pPr>
            <a:r>
              <a:rPr lang="ru-RU" altLang="en-US" sz="2900" dirty="0">
                <a:solidFill>
                  <a:srgbClr val="002060"/>
                </a:solidFill>
                <a:sym typeface="+mn-ea"/>
              </a:rPr>
              <a:t>- Вологда - </a:t>
            </a:r>
            <a:r>
              <a:rPr lang="ru-RU" altLang="en-US" sz="2900" b="1" dirty="0">
                <a:solidFill>
                  <a:srgbClr val="002060"/>
                </a:solidFill>
                <a:sym typeface="+mn-ea"/>
              </a:rPr>
              <a:t>2</a:t>
            </a:r>
            <a:endParaRPr lang="ru-RU" altLang="en-US" sz="2900" b="1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lnSpc>
                <a:spcPct val="80000"/>
              </a:lnSpc>
              <a:buNone/>
            </a:pPr>
            <a:r>
              <a:rPr lang="ru-RU" altLang="en-US" sz="2900" dirty="0">
                <a:solidFill>
                  <a:srgbClr val="002060"/>
                </a:solidFill>
                <a:sym typeface="+mn-ea"/>
              </a:rPr>
              <a:t>- ВОДКБ - </a:t>
            </a:r>
            <a:r>
              <a:rPr lang="ru-RU" altLang="en-US" sz="2900" b="1" dirty="0">
                <a:solidFill>
                  <a:srgbClr val="002060"/>
                </a:solidFill>
                <a:sym typeface="+mn-ea"/>
              </a:rPr>
              <a:t>1,5</a:t>
            </a:r>
            <a:endParaRPr lang="ru-RU" altLang="en-US" sz="2900" b="1" dirty="0">
              <a:solidFill>
                <a:srgbClr val="002060"/>
              </a:solidFill>
              <a:sym typeface="+mn-ea"/>
            </a:endParaRPr>
          </a:p>
          <a:p>
            <a:pPr marL="0" indent="0" algn="l">
              <a:lnSpc>
                <a:spcPct val="80000"/>
              </a:lnSpc>
              <a:buNone/>
            </a:pPr>
            <a:r>
              <a:rPr lang="ru-RU" altLang="en-US" sz="2900" dirty="0">
                <a:solidFill>
                  <a:srgbClr val="002060"/>
                </a:solidFill>
                <a:sym typeface="+mn-ea"/>
              </a:rPr>
              <a:t>- районы - </a:t>
            </a:r>
            <a:r>
              <a:rPr lang="ru-RU" altLang="en-US" sz="2900" b="1" dirty="0">
                <a:solidFill>
                  <a:srgbClr val="002060"/>
                </a:solidFill>
                <a:sym typeface="+mn-ea"/>
              </a:rPr>
              <a:t>0</a:t>
            </a:r>
            <a:endParaRPr lang="ru-RU" altLang="en-US" sz="29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70817" y="0"/>
            <a:ext cx="1524132" cy="132904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en-US" dirty="0">
                <a:solidFill>
                  <a:srgbClr val="FF0000"/>
                </a:solidFill>
              </a:rPr>
              <a:t>Структура кадров ВО по профилю Аллергология и иммунология (взрослые) 1:100 000</a:t>
            </a:r>
            <a:endParaRPr lang="ru-RU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Замещающее содержимое 3"/>
          <p:cNvGraphicFramePr>
            <a:graphicFrameLocks noGrp="1"/>
          </p:cNvGraphicFramePr>
          <p:nvPr>
            <p:ph idx="1"/>
          </p:nvPr>
        </p:nvGraphicFramePr>
        <p:xfrm>
          <a:off x="179070" y="1691005"/>
          <a:ext cx="11817985" cy="506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300"/>
                <a:gridCol w="2026285"/>
                <a:gridCol w="1795780"/>
                <a:gridCol w="1868170"/>
                <a:gridCol w="1881505"/>
                <a:gridCol w="1452245"/>
                <a:gridCol w="266700"/>
              </a:tblGrid>
              <a:tr h="57531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/>
                        <a:t>Потребность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/>
                        <a:t>Штатные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/>
                        <a:t>Занятые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/>
                        <a:t>Физ лиц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/>
                        <a:t>Дефицит 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  <a:tr h="57594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Вологда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2,5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1,75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1.5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2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1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  <a:tr h="138239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>
                          <a:sym typeface="+mn-ea"/>
                        </a:rPr>
                        <a:t>Череповец, в т ч ВОКБ №2</a:t>
                      </a:r>
                      <a:endParaRPr lang="ru-RU" altLang="en-US" sz="2800"/>
                    </a:p>
                    <a:p>
                      <a:pPr>
                        <a:buNone/>
                      </a:pP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2,5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0,75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0,5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2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2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  <a:tr h="5746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>
                          <a:sym typeface="+mn-ea"/>
                        </a:rPr>
                        <a:t>ВОКБ</a:t>
                      </a:r>
                      <a:endParaRPr lang="ru-RU" altLang="en-US" sz="2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2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2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1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1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1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  <a:tr h="57531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>
                          <a:sym typeface="+mn-ea"/>
                        </a:rPr>
                        <a:t>Районы</a:t>
                      </a:r>
                      <a:endParaRPr lang="ru-RU" altLang="en-US" sz="2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3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0,5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0,5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1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2,5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  <a:tr h="13811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Всего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10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3,5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2 + 4 </a:t>
                      </a:r>
                      <a:r>
                        <a:rPr lang="ru-RU" altLang="en-US" sz="2000"/>
                        <a:t>совместителя</a:t>
                      </a:r>
                      <a:endParaRPr lang="ru-RU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6,5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1525905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>
                <a:solidFill>
                  <a:srgbClr val="FF0000"/>
                </a:solidFill>
              </a:rPr>
              <a:t>Структура кадров ВО по профилю Аллергология и иммунология (детские) 1:20 000</a:t>
            </a:r>
            <a:endParaRPr lang="ru-RU" altLang="en-US">
              <a:solidFill>
                <a:srgbClr val="FF0000"/>
              </a:solidFill>
            </a:endParaRPr>
          </a:p>
        </p:txBody>
      </p:sp>
      <p:graphicFrame>
        <p:nvGraphicFramePr>
          <p:cNvPr id="4" name="Замещающее содержимое 3"/>
          <p:cNvGraphicFramePr>
            <a:graphicFrameLocks noGrp="1"/>
          </p:cNvGraphicFramePr>
          <p:nvPr>
            <p:ph idx="1"/>
          </p:nvPr>
        </p:nvGraphicFramePr>
        <p:xfrm>
          <a:off x="207010" y="1553845"/>
          <a:ext cx="11790045" cy="5520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615"/>
                <a:gridCol w="1876425"/>
                <a:gridCol w="1526540"/>
                <a:gridCol w="1758315"/>
                <a:gridCol w="2106295"/>
                <a:gridCol w="1622425"/>
                <a:gridCol w="265430"/>
              </a:tblGrid>
              <a:tr h="59309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/>
                        <a:t>Потребность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/>
                        <a:t>Штатные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/>
                        <a:t>Занятые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/>
                        <a:t>Физ лиц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/>
                        <a:t>Дефицит 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  <a:tr h="5937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Вологда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  <a:tr h="131191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>
                          <a:sym typeface="+mn-ea"/>
                        </a:rPr>
                        <a:t>Череповец, в т ч ВОДКБ №2</a:t>
                      </a:r>
                      <a:endParaRPr lang="ru-RU" altLang="en-US" sz="2800"/>
                    </a:p>
                    <a:p>
                      <a:pPr>
                        <a:buNone/>
                      </a:pP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3,5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2,25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2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2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1.5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  <a:tr h="59309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>
                          <a:sym typeface="+mn-ea"/>
                        </a:rPr>
                        <a:t>ВОДКБ (+ г Вологда)</a:t>
                      </a:r>
                      <a:endParaRPr lang="ru-RU" altLang="en-US" sz="2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5.5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4.5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3.5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4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2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  <a:tr h="5937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>
                          <a:sym typeface="+mn-ea"/>
                        </a:rPr>
                        <a:t>Районы</a:t>
                      </a:r>
                      <a:endParaRPr lang="ru-RU" altLang="en-US" sz="2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3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3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  <a:tr h="142367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Всего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12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6.75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5,5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5 + 1 </a:t>
                      </a:r>
                      <a:r>
                        <a:rPr lang="ru-RU" altLang="en-US" sz="2000"/>
                        <a:t>совместитель</a:t>
                      </a:r>
                      <a:endParaRPr lang="ru-RU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/>
                        <a:t>6,5</a:t>
                      </a:r>
                      <a:endParaRPr lang="ru-RU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 итог.png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1952" y="278185"/>
            <a:ext cx="1534209" cy="137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108495"/>
            <a:ext cx="169709" cy="33937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84002" tIns="42001" rIns="84002" bIns="42001" numCol="1" anchor="ctr" anchorCtr="0" compatLnSpc="1">
            <a:spAutoFit/>
          </a:bodyPr>
          <a:lstStyle/>
          <a:p>
            <a:endParaRPr lang="ru-RU" sz="1655"/>
          </a:p>
        </p:txBody>
      </p:sp>
      <p:pic>
        <p:nvPicPr>
          <p:cNvPr id="8" name="Рисунок 7" descr="Лого итог.png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118" y="278185"/>
            <a:ext cx="1534209" cy="137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Текстовое поле 6"/>
          <p:cNvSpPr txBox="1"/>
          <p:nvPr/>
        </p:nvSpPr>
        <p:spPr>
          <a:xfrm>
            <a:off x="300990" y="5924550"/>
            <a:ext cx="2159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altLang="en-US"/>
              <a:t> </a:t>
            </a:r>
            <a:r>
              <a:rPr lang="ru-RU" altLang="en-US" b="1">
                <a:solidFill>
                  <a:srgbClr val="00B050"/>
                </a:solidFill>
              </a:rPr>
              <a:t>I УРОВЕНЬ</a:t>
            </a:r>
            <a:endParaRPr lang="ru-RU" altLang="en-US" b="1">
              <a:solidFill>
                <a:srgbClr val="00B050"/>
              </a:solidFill>
            </a:endParaRPr>
          </a:p>
          <a:p>
            <a:pPr algn="l"/>
            <a:r>
              <a:rPr lang="ru-RU" altLang="en-US" b="1">
                <a:solidFill>
                  <a:srgbClr val="00B050"/>
                </a:solidFill>
              </a:rPr>
              <a:t>     ПМСП</a:t>
            </a:r>
            <a:endParaRPr lang="ru-RU" altLang="en-US" b="1">
              <a:solidFill>
                <a:srgbClr val="00B050"/>
              </a:solidFill>
            </a:endParaRPr>
          </a:p>
          <a:p>
            <a:pPr algn="l"/>
            <a:endParaRPr lang="ru-RU" altLang="en-US" b="1">
              <a:solidFill>
                <a:srgbClr val="00B050"/>
              </a:solidFill>
            </a:endParaRPr>
          </a:p>
        </p:txBody>
      </p:sp>
      <p:sp>
        <p:nvSpPr>
          <p:cNvPr id="10" name="Текстовое поле 9"/>
          <p:cNvSpPr txBox="1"/>
          <p:nvPr/>
        </p:nvSpPr>
        <p:spPr>
          <a:xfrm>
            <a:off x="3900805" y="6455410"/>
            <a:ext cx="100584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en-US"/>
              <a:t>Пациент</a:t>
            </a:r>
            <a:endParaRPr lang="ru-RU" altLang="en-US"/>
          </a:p>
        </p:txBody>
      </p:sp>
      <p:sp>
        <p:nvSpPr>
          <p:cNvPr id="11" name="Текстовое поле 10"/>
          <p:cNvSpPr txBox="1"/>
          <p:nvPr/>
        </p:nvSpPr>
        <p:spPr>
          <a:xfrm>
            <a:off x="3900805" y="5823585"/>
            <a:ext cx="14617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/>
              <a:t>ФАП, ВОП</a:t>
            </a:r>
            <a:endParaRPr lang="ru-RU" altLang="en-US"/>
          </a:p>
        </p:txBody>
      </p:sp>
      <p:sp>
        <p:nvSpPr>
          <p:cNvPr id="12" name="Текстовое поле 11"/>
          <p:cNvSpPr txBox="1"/>
          <p:nvPr/>
        </p:nvSpPr>
        <p:spPr>
          <a:xfrm>
            <a:off x="2995295" y="4865370"/>
            <a:ext cx="43434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/>
              <a:t>Городские поликлиники,</a:t>
            </a:r>
            <a:endParaRPr lang="ru-RU" altLang="en-US"/>
          </a:p>
          <a:p>
            <a:r>
              <a:rPr lang="ru-RU" altLang="en-US"/>
              <a:t> ЦРБ</a:t>
            </a:r>
            <a:endParaRPr lang="ru-RU" altLang="en-US"/>
          </a:p>
        </p:txBody>
      </p:sp>
      <p:sp>
        <p:nvSpPr>
          <p:cNvPr id="13" name="Текстовое поле 12"/>
          <p:cNvSpPr txBox="1"/>
          <p:nvPr/>
        </p:nvSpPr>
        <p:spPr>
          <a:xfrm>
            <a:off x="300990" y="3830955"/>
            <a:ext cx="17640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altLang="en-US"/>
              <a:t> </a:t>
            </a:r>
            <a:r>
              <a:rPr lang="ru-RU" altLang="en-US" b="1">
                <a:solidFill>
                  <a:srgbClr val="00B050"/>
                </a:solidFill>
              </a:rPr>
              <a:t>I УРОВЕНЬ</a:t>
            </a:r>
            <a:endParaRPr lang="ru-RU" altLang="en-US" b="1">
              <a:solidFill>
                <a:srgbClr val="00B050"/>
              </a:solidFill>
            </a:endParaRPr>
          </a:p>
          <a:p>
            <a:pPr algn="l"/>
            <a:r>
              <a:rPr lang="ru-RU" altLang="en-US" b="1">
                <a:solidFill>
                  <a:srgbClr val="00B050"/>
                </a:solidFill>
              </a:rPr>
              <a:t>      СМП</a:t>
            </a:r>
            <a:endParaRPr lang="ru-RU" altLang="en-US" b="1">
              <a:solidFill>
                <a:srgbClr val="00B050"/>
              </a:solidFill>
            </a:endParaRPr>
          </a:p>
        </p:txBody>
      </p:sp>
      <p:sp>
        <p:nvSpPr>
          <p:cNvPr id="14" name="Текстовое поле 13"/>
          <p:cNvSpPr txBox="1"/>
          <p:nvPr/>
        </p:nvSpPr>
        <p:spPr>
          <a:xfrm>
            <a:off x="3041650" y="3726815"/>
            <a:ext cx="53263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altLang="en-US"/>
              <a:t>Кабинеты аллерголога-иммунолога при городских</a:t>
            </a:r>
            <a:endParaRPr lang="ru-RU" altLang="en-US"/>
          </a:p>
          <a:p>
            <a:pPr algn="l"/>
            <a:r>
              <a:rPr lang="ru-RU" altLang="en-US"/>
              <a:t> поликлиниках,  а также терапевтические и педиатрические отделения городских  и  ЦРБ</a:t>
            </a:r>
            <a:endParaRPr lang="ru-RU" altLang="en-US"/>
          </a:p>
        </p:txBody>
      </p:sp>
      <p:sp>
        <p:nvSpPr>
          <p:cNvPr id="15" name="Текстовое поле 14"/>
          <p:cNvSpPr txBox="1"/>
          <p:nvPr/>
        </p:nvSpPr>
        <p:spPr>
          <a:xfrm>
            <a:off x="168910" y="744855"/>
            <a:ext cx="31553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altLang="en-US"/>
              <a:t>    </a:t>
            </a:r>
            <a:r>
              <a:rPr lang="ru-RU" altLang="en-US">
                <a:solidFill>
                  <a:srgbClr val="00B050"/>
                </a:solidFill>
              </a:rPr>
              <a:t> </a:t>
            </a:r>
            <a:r>
              <a:rPr lang="ru-RU" altLang="en-US" b="1">
                <a:solidFill>
                  <a:srgbClr val="00B050"/>
                </a:solidFill>
              </a:rPr>
              <a:t>III УРОВЕНЬ                  </a:t>
            </a:r>
            <a:endParaRPr lang="ru-RU" altLang="en-US" b="1">
              <a:solidFill>
                <a:srgbClr val="00B050"/>
              </a:solidFill>
            </a:endParaRPr>
          </a:p>
          <a:p>
            <a:pPr algn="l"/>
            <a:r>
              <a:rPr lang="ru-RU" altLang="en-US" b="1">
                <a:solidFill>
                  <a:srgbClr val="00B050"/>
                </a:solidFill>
              </a:rPr>
              <a:t>Специализированная, в т ч                   </a:t>
            </a:r>
            <a:endParaRPr lang="ru-RU" altLang="en-US" b="1">
              <a:solidFill>
                <a:srgbClr val="00B050"/>
              </a:solidFill>
            </a:endParaRPr>
          </a:p>
          <a:p>
            <a:pPr algn="l"/>
            <a:r>
              <a:rPr lang="ru-RU" altLang="en-US" b="1">
                <a:solidFill>
                  <a:srgbClr val="00B050"/>
                </a:solidFill>
              </a:rPr>
              <a:t>высокотехнологичная </a:t>
            </a:r>
            <a:endParaRPr lang="ru-RU" altLang="en-US" b="1">
              <a:solidFill>
                <a:srgbClr val="00B050"/>
              </a:solidFill>
            </a:endParaRPr>
          </a:p>
          <a:p>
            <a:pPr algn="l"/>
            <a:r>
              <a:rPr lang="ru-RU" altLang="en-US" b="1">
                <a:solidFill>
                  <a:srgbClr val="00B050"/>
                </a:solidFill>
              </a:rPr>
              <a:t>медицинская помощь</a:t>
            </a:r>
            <a:endParaRPr lang="ru-RU" altLang="en-US" b="1">
              <a:solidFill>
                <a:srgbClr val="00B050"/>
              </a:solidFill>
            </a:endParaRPr>
          </a:p>
        </p:txBody>
      </p:sp>
      <p:sp>
        <p:nvSpPr>
          <p:cNvPr id="16" name="Текстовое поле 15"/>
          <p:cNvSpPr txBox="1"/>
          <p:nvPr/>
        </p:nvSpPr>
        <p:spPr>
          <a:xfrm>
            <a:off x="3324860" y="1133475"/>
            <a:ext cx="36112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altLang="en-US"/>
              <a:t>БУЗ ВО ВОКБ, БУЗ ВО ВОКБ №2, </a:t>
            </a:r>
            <a:r>
              <a:rPr lang="ru-RU" altLang="en-US">
                <a:sym typeface="+mn-ea"/>
              </a:rPr>
              <a:t>БУЗ ВО ВОДКБ, </a:t>
            </a:r>
            <a:r>
              <a:rPr lang="ru-RU" altLang="en-US"/>
              <a:t>БУЗ ВО ВОДКБ №2</a:t>
            </a:r>
            <a:endParaRPr lang="ru-RU" altLang="en-US"/>
          </a:p>
          <a:p>
            <a:pPr algn="l"/>
            <a:r>
              <a:rPr lang="ru-RU" altLang="en-US"/>
              <a:t>БУЗ ВГБ №1</a:t>
            </a:r>
            <a:endParaRPr lang="ru-RU" altLang="en-US"/>
          </a:p>
        </p:txBody>
      </p:sp>
      <p:sp>
        <p:nvSpPr>
          <p:cNvPr id="17" name="Текстовое поле 16"/>
          <p:cNvSpPr txBox="1"/>
          <p:nvPr/>
        </p:nvSpPr>
        <p:spPr>
          <a:xfrm>
            <a:off x="8692515" y="1133475"/>
            <a:ext cx="2372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altLang="en-US"/>
              <a:t>Федеральные </a:t>
            </a:r>
            <a:endParaRPr lang="ru-RU" altLang="en-US"/>
          </a:p>
          <a:p>
            <a:pPr algn="l"/>
            <a:r>
              <a:rPr lang="ru-RU" altLang="en-US"/>
              <a:t>клиники</a:t>
            </a:r>
            <a:endParaRPr lang="ru-RU" altLang="en-US"/>
          </a:p>
        </p:txBody>
      </p:sp>
      <p:sp>
        <p:nvSpPr>
          <p:cNvPr id="18" name="Текстовое поле 17"/>
          <p:cNvSpPr txBox="1"/>
          <p:nvPr/>
        </p:nvSpPr>
        <p:spPr>
          <a:xfrm>
            <a:off x="9352280" y="4791075"/>
            <a:ext cx="36080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altLang="en-US"/>
              <a:t>Скорая </a:t>
            </a:r>
            <a:endParaRPr lang="ru-RU" altLang="en-US"/>
          </a:p>
          <a:p>
            <a:pPr algn="l"/>
            <a:r>
              <a:rPr lang="ru-RU" altLang="en-US"/>
              <a:t>медицинская</a:t>
            </a:r>
            <a:endParaRPr lang="ru-RU" altLang="en-US"/>
          </a:p>
          <a:p>
            <a:pPr algn="l"/>
            <a:r>
              <a:rPr lang="ru-RU" altLang="en-US"/>
              <a:t> помощь</a:t>
            </a:r>
            <a:endParaRPr lang="ru-RU" altLang="en-US"/>
          </a:p>
        </p:txBody>
      </p:sp>
      <p:sp>
        <p:nvSpPr>
          <p:cNvPr id="20" name="Текстовое поле 19"/>
          <p:cNvSpPr txBox="1"/>
          <p:nvPr/>
        </p:nvSpPr>
        <p:spPr>
          <a:xfrm>
            <a:off x="169545" y="2546985"/>
            <a:ext cx="238950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ru-RU" altLang="en-US" b="1">
                <a:solidFill>
                  <a:srgbClr val="00B050"/>
                </a:solidFill>
                <a:sym typeface="+mn-ea"/>
              </a:rPr>
              <a:t> I</a:t>
            </a:r>
            <a:r>
              <a:rPr lang="en-US" altLang="ru-RU" b="1">
                <a:solidFill>
                  <a:srgbClr val="00B050"/>
                </a:solidFill>
                <a:sym typeface="+mn-ea"/>
              </a:rPr>
              <a:t>I</a:t>
            </a:r>
            <a:r>
              <a:rPr lang="ru-RU" altLang="en-US" b="1">
                <a:solidFill>
                  <a:srgbClr val="00B050"/>
                </a:solidFill>
                <a:sym typeface="+mn-ea"/>
              </a:rPr>
              <a:t> УРОВЕНЬ</a:t>
            </a:r>
            <a:endParaRPr lang="ru-RU" altLang="en-US" b="1">
              <a:solidFill>
                <a:srgbClr val="00B050"/>
              </a:solidFill>
            </a:endParaRPr>
          </a:p>
          <a:p>
            <a:pPr algn="l"/>
            <a:r>
              <a:rPr lang="ru-RU" altLang="en-US" b="1">
                <a:solidFill>
                  <a:srgbClr val="00B050"/>
                </a:solidFill>
                <a:sym typeface="+mn-ea"/>
              </a:rPr>
              <a:t>      СМП</a:t>
            </a:r>
            <a:endParaRPr lang="ru-RU" altLang="en-US" b="1">
              <a:solidFill>
                <a:srgbClr val="00B050"/>
              </a:solidFill>
              <a:sym typeface="+mn-ea"/>
            </a:endParaRPr>
          </a:p>
        </p:txBody>
      </p:sp>
      <p:sp>
        <p:nvSpPr>
          <p:cNvPr id="21" name="Текстовое поле 20"/>
          <p:cNvSpPr txBox="1"/>
          <p:nvPr/>
        </p:nvSpPr>
        <p:spPr>
          <a:xfrm>
            <a:off x="3138170" y="2546985"/>
            <a:ext cx="510413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altLang="en-US" sz="1600">
                <a:sym typeface="+mn-ea"/>
              </a:rPr>
              <a:t>МО 2 уровня (кабинеты аллерголога-иммунолога при межрайонных центрах, поликлиниках,  а также терапевтические и педиатрические отделения МО 2 уровня</a:t>
            </a:r>
            <a:endParaRPr lang="ru-RU" altLang="en-US" sz="1600"/>
          </a:p>
        </p:txBody>
      </p:sp>
      <p:cxnSp>
        <p:nvCxnSpPr>
          <p:cNvPr id="23" name="Прямая со стрелкой 22"/>
          <p:cNvCxnSpPr>
            <a:stCxn id="10" idx="0"/>
          </p:cNvCxnSpPr>
          <p:nvPr/>
        </p:nvCxnSpPr>
        <p:spPr>
          <a:xfrm flipV="1">
            <a:off x="4403725" y="6146800"/>
            <a:ext cx="13970" cy="308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4374515" y="5314950"/>
            <a:ext cx="13970" cy="444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 flipV="1">
            <a:off x="4388485" y="4583430"/>
            <a:ext cx="14605" cy="358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4388485" y="3421380"/>
            <a:ext cx="0" cy="4305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 flipV="1">
            <a:off x="4403090" y="2073275"/>
            <a:ext cx="14605" cy="415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 flipV="1">
            <a:off x="3399155" y="5515610"/>
            <a:ext cx="588010" cy="10325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0" idx="3"/>
          </p:cNvCxnSpPr>
          <p:nvPr/>
        </p:nvCxnSpPr>
        <p:spPr>
          <a:xfrm flipV="1">
            <a:off x="4906645" y="5400675"/>
            <a:ext cx="4330065" cy="1238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7988935" y="4382770"/>
            <a:ext cx="1377315" cy="6737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 flipV="1">
            <a:off x="7845425" y="3220720"/>
            <a:ext cx="1979295" cy="16783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16" idx="3"/>
          </p:cNvCxnSpPr>
          <p:nvPr/>
        </p:nvCxnSpPr>
        <p:spPr>
          <a:xfrm flipH="1" flipV="1">
            <a:off x="6936105" y="1594485"/>
            <a:ext cx="3018155" cy="32467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6941820" y="1284605"/>
            <a:ext cx="1793240" cy="139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36"/>
          <p:cNvCxnSpPr>
            <a:stCxn id="14" idx="1"/>
            <a:endCxn id="16" idx="1"/>
          </p:cNvCxnSpPr>
          <p:nvPr/>
        </p:nvCxnSpPr>
        <p:spPr>
          <a:xfrm rot="10800000" flipH="1">
            <a:off x="3041650" y="1594485"/>
            <a:ext cx="283210" cy="2593340"/>
          </a:xfrm>
          <a:prstGeom prst="bentConnector3">
            <a:avLst>
              <a:gd name="adj1" fmla="val -8408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ная линия уступом 38"/>
          <p:cNvCxnSpPr>
            <a:stCxn id="12" idx="1"/>
          </p:cNvCxnSpPr>
          <p:nvPr/>
        </p:nvCxnSpPr>
        <p:spPr>
          <a:xfrm rot="10800000">
            <a:off x="2811145" y="4180840"/>
            <a:ext cx="184150" cy="100647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2782570" y="3020060"/>
            <a:ext cx="344170" cy="139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Текстовое поле 41"/>
          <p:cNvSpPr txBox="1"/>
          <p:nvPr/>
        </p:nvSpPr>
        <p:spPr>
          <a:xfrm>
            <a:off x="300990" y="278765"/>
            <a:ext cx="138436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Маршрутизация пациентов по профилю аллергология-иммунология в Вологодской области</a:t>
            </a:r>
            <a:endParaRPr lang="ru-RU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18011</Words>
  <Application>WPS Presentation</Application>
  <PresentationFormat>Широкоэкранный</PresentationFormat>
  <Paragraphs>740</Paragraphs>
  <Slides>29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0" baseType="lpstr">
      <vt:lpstr>Arial</vt:lpstr>
      <vt:lpstr>SimSun</vt:lpstr>
      <vt:lpstr>Wingdings</vt:lpstr>
      <vt:lpstr>Times New Roman</vt:lpstr>
      <vt:lpstr>Times New Roman</vt:lpstr>
      <vt:lpstr>Courier New</vt:lpstr>
      <vt:lpstr>Microsoft YaHei</vt:lpstr>
      <vt:lpstr>Arial Unicode MS</vt:lpstr>
      <vt:lpstr>Calibri Light</vt:lpstr>
      <vt:lpstr>Calibri</vt:lpstr>
      <vt:lpstr>Тема Office</vt:lpstr>
      <vt:lpstr>PowerPoint 演示文稿</vt:lpstr>
      <vt:lpstr>ДОКУМЕНТЫ, РЕГЛАМЕНТИРУЮЩИЕ  ОРГАНИЗАЦИЮ ДЕЯТЕЛЬНОСТИ по профилю Аллергология и иммунология (Нормативно - правовая база).</vt:lpstr>
      <vt:lpstr>PowerPoint 演示文稿</vt:lpstr>
      <vt:lpstr>Показатели заболеваемости и болезненности бронхиальной астмой в Вологодской области</vt:lpstr>
      <vt:lpstr>Показатели заболеваемости и болезненности заболеваниями, связанными с нарушением иммунных механизмов в Вологодской области(Д 80 — Д 89) </vt:lpstr>
      <vt:lpstr>Кадровый состав аллергологов-иммунологов по Вологодской области </vt:lpstr>
      <vt:lpstr>Структура кадров ВО по профилю Аллергология и иммунология (взрослые) 1:100 000</vt:lpstr>
      <vt:lpstr>Структура кадров ВО по профилю Аллергология и иммунология (детские) 1:20 000</vt:lpstr>
      <vt:lpstr>PowerPoint 演示文稿</vt:lpstr>
      <vt:lpstr>PowerPoint 演示文稿</vt:lpstr>
      <vt:lpstr>PowerPoint 演示文稿</vt:lpstr>
      <vt:lpstr>PowerPoint 演示文稿</vt:lpstr>
      <vt:lpstr>Проблемы службы на I и II уровнях оказания МП</vt:lpstr>
      <vt:lpstr>Проблемы службы на III уровне оказания МП</vt:lpstr>
      <vt:lpstr>Организация помощи по профилю аллергология-иммунология</vt:lpstr>
      <vt:lpstr>Порядок организации приема аллерголога-иммунолога  в БУЗ ВО ВОКБ</vt:lpstr>
      <vt:lpstr>Организация стационарной помощи  в БУЗ ВО ВОКБ</vt:lpstr>
      <vt:lpstr>PowerPoint 演示文稿</vt:lpstr>
      <vt:lpstr>Стратегия развития помощи по профилю Аллергология и иммунология </vt:lpstr>
      <vt:lpstr>Оценка стратегии </vt:lpstr>
      <vt:lpstr>План развития службы</vt:lpstr>
      <vt:lpstr>План развития службы</vt:lpstr>
      <vt:lpstr>PowerPoint 演示文稿</vt:lpstr>
      <vt:lpstr>План развития службы для оказания медицинской помощи больным по профилю "аллергология и иммунология" </vt:lpstr>
      <vt:lpstr>Показания для направления пациентов с 1 и 2 уровня на 3</vt:lpstr>
      <vt:lpstr>ПЛАНИРОВАНИЕ </vt:lpstr>
      <vt:lpstr>ПЛАНИРОВАНИЕ </vt:lpstr>
      <vt:lpstr>ПЛАНИРОВАНИЕ 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Елена Грачева</cp:lastModifiedBy>
  <cp:revision>226</cp:revision>
  <cp:lastPrinted>2023-03-06T05:40:00Z</cp:lastPrinted>
  <dcterms:created xsi:type="dcterms:W3CDTF">2023-02-18T05:18:00Z</dcterms:created>
  <dcterms:modified xsi:type="dcterms:W3CDTF">2023-06-22T16:00:02Z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AD66D33F8E6A487A8CFBF9E01FAE425C</vt:lpwstr>
  </property>
  <property fmtid="{D5CDD505-2E9C-101B-9397-08002B2CF9AE}" pid="3" name="KSOProductBuildVer">
    <vt:lpwstr>1049-11.2.0.11417</vt:lpwstr>
  </property>
</Properties>
</file>