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media/image1.jpeg" ContentType="image/jpeg"/>
  <Override PartName="/ppt/media/image3.png" ContentType="image/png"/>
  <Override PartName="/ppt/media/image2.jpeg" ContentType="image/jpeg"/>
  <Override PartName="/ppt/media/image8.png" ContentType="image/png"/>
  <Override PartName="/ppt/media/image4.png" ContentType="image/png"/>
  <Override PartName="/ppt/media/image6.jpeg" ContentType="image/jpeg"/>
  <Override PartName="/ppt/media/image11.png" ContentType="image/png"/>
  <Override PartName="/ppt/media/image5.jpeg" ContentType="image/jpeg"/>
  <Override PartName="/ppt/media/image7.jpeg" ContentType="image/jpeg"/>
  <Override PartName="/ppt/media/image9.png" ContentType="image/png"/>
  <Override PartName="/ppt/media/image10.png" ContentType="image/png"/>
  <Override PartName="/ppt/media/image12.jpeg" ContentType="image/jpeg"/>
  <Override PartName="/ppt/media/image13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6797675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3B2D3199-0C24-4AE8-A45F-16168E7F480B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 algn="just">
              <a:lnSpc>
                <a:spcPct val="100000"/>
              </a:lnSpc>
              <a:buNone/>
            </a:pPr>
            <a:r>
              <a:rPr b="0" lang="ru-RU" sz="2000" spc="-1" strike="noStrike">
                <a:latin typeface="Arial"/>
              </a:rPr>
              <a:t>Отсутствует статистическая отчетность по реанимационным отделениям т к оплата реанимационной койки включена в тариф КСГ или ВМП , за 2022 год в ВОКБ прошло 3612 пациентов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sldNum" idx="13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4F834789-947B-4DAC-A600-A266132B2B3C}" type="slidenum">
              <a:rPr b="0" lang="ru-RU" sz="1200" spc="-1" strike="noStrike">
                <a:solidFill>
                  <a:srgbClr val="000000"/>
                </a:solidFill>
                <a:latin typeface="Calibri"/>
                <a:ea typeface="+mn-ea"/>
              </a:rPr>
              <a:t>18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440" cy="3722400"/>
          </a:xfrm>
          <a:prstGeom prst="rect">
            <a:avLst/>
          </a:prstGeom>
          <a:ln w="0">
            <a:noFill/>
          </a:ln>
        </p:spPr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sldNum" idx="22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20BE5F9-54FB-45DC-9BE2-ED7D4AF977D1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440" cy="3722400"/>
          </a:xfrm>
          <a:prstGeom prst="rect">
            <a:avLst/>
          </a:prstGeom>
          <a:ln w="0">
            <a:noFill/>
          </a:ln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sldNum" idx="23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D122F20-6AED-4CF9-BECA-D3EFE72D0B1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ru-RU" sz="2000" spc="-1" strike="noStrike">
                <a:latin typeface="Arial"/>
              </a:rPr>
              <a:t>Де-факто, в указанных учреждениях есть фундамент этих отделений, необходимо доукомплектовать кадрами и оборудованием.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sldNum" idx="24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6D65D49-7DC8-410F-8757-8C04E3C39945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Calibri"/>
              </a:rPr>
              <a:t>Аппаратура из МО третьей группы изымается в вышестоящие МО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Calibri"/>
              </a:rPr>
              <a:t>Ставки врачей анестезиологов и медсестер-анестезистов также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Calibri"/>
              </a:rPr>
              <a:t>назначается и проходит обучение врач-терапевт по интенсивной терапии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Calibri"/>
              </a:rPr>
              <a:t>усиливается звено скорой помощи до 2-3 бригад круглосуточно.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Calibri"/>
              </a:rPr>
              <a:t>Вопрос для дискуссии – Никольская или К-Городецкая ЦРБ? Они примерно равнозначны.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200" spc="-1" strike="noStrike"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sldNum" idx="25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92B41C2-ADB8-4BB3-BE18-4FA6B13880A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ru-RU" sz="2000" spc="-1" strike="noStrike">
                <a:latin typeface="Arial"/>
              </a:rPr>
              <a:t>Так может выглядеть схема оказания АиР служба Вологодской области. При этом, пациенты реанимационного профиля (или с угрозой развития) вообще не должны доставляться в ЦРБ, где таковой службы нет. Также, в таких учреждениях должен быть врач, обученный методике интенсивной терапии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sldNum" idx="26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74FEEA0-0C0D-4D9A-BD78-DE9DD6A6CC42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5000"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2000" spc="-1" strike="noStrike">
                <a:latin typeface="Arial"/>
              </a:rPr>
              <a:t>Кадровый вопрос может быть решен путем привлечения специалистов из других регионов, при этом  сотруднику должны быть созданы условия для профессионального роста, мотивированность в результатах труда и высокая заработная плата</a:t>
            </a:r>
            <a:endParaRPr b="0" lang="ru-RU" sz="2000" spc="-1" strike="noStrike"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2000" spc="-1" strike="noStrike">
                <a:latin typeface="Arial"/>
              </a:rPr>
              <a:t>Отсутствие тарифа по профилю АиР не мотивирует главных врачей на развитие АиР службы. Отсутствие тарифа также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latin typeface="Arial"/>
              </a:rPr>
              <a:t>3. решение проблемы скорейшей эвакуации – часто в ЦРБ дежурит 1 бригада СМП, которая выполняет вызова и для эвакуации пациента бригада формируется из вызванных из дома сотрудников, что значительно удлиняет время доставки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latin typeface="Arial"/>
              </a:rPr>
              <a:t>4. Нередкий случай, когда СМП привозит пациента в свою ЦРБ, которая не может оказать помощь по соответствующему профилю (например: проникающее ранение брюшной полости в Кирилловскую ЦРБ), вместо того, чтобы везти в МО, которая эту помощь оказать может (приказ 388н), что приводит к значительной потере времени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latin typeface="Arial"/>
              </a:rPr>
              <a:t>Без решения этих проблем невозможно решение поставленных задач в виде достижения целого ряда целевых показателей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sldNum" idx="27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B782576-AE83-450F-A598-987F4611BEC2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sldNum" idx="28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DF75A40-D0BE-48CD-A953-1CF33BCD245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sldNum" idx="29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8DD0E3D-5BAB-48FF-8AF8-AA9E31CBFC04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ru-RU" sz="2000" spc="-1" strike="noStrike">
                <a:latin typeface="Arial"/>
              </a:rPr>
              <a:t>Схема трехуровневой системы организации медицинской помощи в Вологодской области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sldNum" idx="14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F12A5F5-DE0B-4843-A3D5-98EDFA190B85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ru-RU" sz="2000" spc="-1" strike="noStrike">
                <a:latin typeface="Arial"/>
              </a:rPr>
              <a:t>Практически во всех МО 1 уровня наблюдается огромный кадровый дефицит, при этом ЦРБ достаточно или избыточно оснащены соответствующим оборудованием, которое практически не используется. Низкая или отсутствующая хирургическая активность.</a:t>
            </a:r>
            <a:endParaRPr b="0" lang="ru-RU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ru-RU" sz="2000" spc="-1" strike="noStrike">
                <a:latin typeface="Arial"/>
              </a:rPr>
              <a:t>Относительно благополучные и перспективные ЦРБ: Белозерская, Устюженская, Шекснинская (перевод на 2 уровень?)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sldNum" idx="15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9D6B71E-6406-49CC-8F4C-8B7D8277C8DC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ru-RU" sz="2000" spc="-1" strike="noStrike">
                <a:latin typeface="Arial"/>
              </a:rPr>
              <a:t>Ситуация аналогична. Перспективно развитие Вытегорской ЦРБ, т.к. в ней имеется компьютерный томограф, относительно хорошо оснащена АиР оборудованием. (2й уровень?)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sldNum" idx="16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3C0D9A7-E9D7-41B4-B196-C90898E347C2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ru-RU" sz="2000" spc="-1" strike="noStrike">
                <a:latin typeface="Arial"/>
              </a:rPr>
              <a:t>Отделения реанимации в Тотемской и Сокольской ЦРБ существуют формально. Глубокий кадровый дефицит. Вместе с тем развитие АиР службы в указанных МО необходимо, т.к. указанные ЦРБ расположены в географически ключевых точках и на их базе открыты ПСО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sldNum" idx="17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F68BE88-7EE3-4250-89D0-D4D0FF481C6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ru-RU" sz="2000" spc="-1" strike="noStrike">
                <a:latin typeface="Arial"/>
              </a:rPr>
              <a:t>Отделения реанимации в Тотемской и Сокольской ЦРБ существуют формально. Глубокий кадровый дефицит. Вместе с тем развитие АиР службы в указанных МО необходимо, т.к. указанные ЦРБ расположены в географически ключевых точках и на их базе открыты ПСО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sldNum" idx="18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55A188D-B5D1-4979-8A20-4D3F9D14695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ru-RU" sz="2000" spc="-1" strike="noStrike">
                <a:latin typeface="Arial"/>
              </a:rPr>
              <a:t>Отделения реанимации в Тотемской и Сокольской ЦРБ существуют формально. Глубокий кадровый дефицит. Вместе с тем развитие АиР службы в указанных МО необходимо, т.к. указанные ЦРБ расположены в географически ключевых точках и на их базе открыты ПСО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sldNum" idx="19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5031EC1-1932-455D-9E85-14ABC39F348C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2000"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ru-RU" sz="2000" spc="-1" strike="noStrike">
                <a:latin typeface="Arial"/>
              </a:rPr>
              <a:t>Пути решения проблем:</a:t>
            </a:r>
            <a:endParaRPr b="0" lang="ru-RU" sz="2000" spc="-1" strike="noStrike"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2000" spc="-1" strike="noStrike">
                <a:latin typeface="Arial"/>
              </a:rPr>
              <a:t>Формирование тарифа на медицинскую помощь по профилю анестезиология и реаниматология</a:t>
            </a:r>
            <a:endParaRPr b="0" lang="ru-RU" sz="2000" spc="-1" strike="noStrike"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2000" spc="-1" strike="noStrike">
                <a:latin typeface="Arial"/>
              </a:rPr>
              <a:t>Введение в оценку деятельности главного врача достижение целевых показателей по профилю анестезиология и реаниматология</a:t>
            </a:r>
            <a:endParaRPr b="0" lang="ru-RU" sz="2000" spc="-1" strike="noStrike"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2000" spc="-1" strike="noStrike">
                <a:latin typeface="Arial"/>
              </a:rPr>
              <a:t>Изменение структуры анестезиолого-реанимационной службы </a:t>
            </a:r>
            <a:endParaRPr b="0" lang="ru-RU" sz="2000" spc="-1" strike="noStrike"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2000" spc="-1" strike="noStrike">
                <a:latin typeface="Arial"/>
              </a:rPr>
              <a:t>Низкая хирургическая активность предполагает возможности эвакуации пациентов в МУ, которое может выполнить необходимую операцию. Проблемы хирургической службы, АиР службы тесно взаимосвязаны, этот вопрос является ключевым и без решения его невозможно решить указанную проблему.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sldNum" idx="20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CEADC9A-5543-4143-8696-DDCF3178E93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600" cy="3349440"/>
          </a:xfrm>
          <a:prstGeom prst="rect">
            <a:avLst/>
          </a:prstGeom>
          <a:ln w="0">
            <a:noFill/>
          </a:ln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7800" cy="3908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2000"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ru-RU" sz="2000" spc="-1" strike="noStrike">
                <a:latin typeface="Arial"/>
              </a:rPr>
              <a:t>Пути решения проблем:</a:t>
            </a:r>
            <a:endParaRPr b="0" lang="ru-RU" sz="2000" spc="-1" strike="noStrike"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2000" spc="-1" strike="noStrike">
                <a:latin typeface="Arial"/>
              </a:rPr>
              <a:t>Формирование тарифа на медицинскую помощь по профилю анестезиология и реаниматология</a:t>
            </a:r>
            <a:endParaRPr b="0" lang="ru-RU" sz="2000" spc="-1" strike="noStrike"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2000" spc="-1" strike="noStrike">
                <a:latin typeface="Arial"/>
              </a:rPr>
              <a:t>Введение в оценку деятельности главного врача достижение целевых показателей по профилю анестезиология и реаниматология</a:t>
            </a:r>
            <a:endParaRPr b="0" lang="ru-RU" sz="2000" spc="-1" strike="noStrike"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2000" spc="-1" strike="noStrike">
                <a:latin typeface="Arial"/>
              </a:rPr>
              <a:t>Изменение структуры анестезиолого-реанимационной службы </a:t>
            </a:r>
            <a:endParaRPr b="0" lang="ru-RU" sz="2000" spc="-1" strike="noStrike"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2000" spc="-1" strike="noStrike">
                <a:latin typeface="Arial"/>
              </a:rPr>
              <a:t>Низкая хирургическая активность предполагает возможности эвакуации пациентов в МУ, которое может выполнить необходимую операцию. Проблемы хирургической службы, АиР службы тесно взаимосвязаны, этот вопрос является ключевым и без решения его невозможно решить указанную проблему.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sldNum" idx="21"/>
          </p:nvPr>
        </p:nvSpPr>
        <p:spPr>
          <a:xfrm>
            <a:off x="3850560" y="9430200"/>
            <a:ext cx="2945160" cy="497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C171247-87D4-4D80-B56F-255BCEA120B9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905AC07-9D48-4A79-A2EE-5EF5669D25E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1072296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732240" y="3868920"/>
            <a:ext cx="1072296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3A19B3A-64FC-468A-9F89-6B261C6311A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92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732240" y="386892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920" y="386892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62D8A81-F688-4502-95ED-83E733B7027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57800" y="159984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83000" y="159984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732240" y="386892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57800" y="386892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83000" y="386892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4889C4A-20F2-4972-9075-5092B930C69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93B1395-6A96-4080-839C-B89F91656E6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732240" y="1599840"/>
            <a:ext cx="10722960" cy="434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4E31FAC-44E0-4443-87A8-4CCAE84DCDF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10722960" cy="434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8F68E37-BE93-4278-AD19-9C23871D455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5232600" cy="434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920" y="1599840"/>
            <a:ext cx="5232600" cy="434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B4229B6-5D37-4855-8E33-D13551974E2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37ACCDF-941C-4A22-8472-EF28702A551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732240" y="108000"/>
            <a:ext cx="10722960" cy="619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E2B072E-3213-46FB-9DDD-E02E7AB708A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26920" y="1599840"/>
            <a:ext cx="5232600" cy="434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732240" y="386892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0FC118E-139F-4E51-88AE-6C46D755D55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32240" y="1599840"/>
            <a:ext cx="10722960" cy="434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A54CB20-6B42-4E91-BCE6-6184BAD3F93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5232600" cy="434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2692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226920" y="386892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8F96A44-F9E7-4F49-A7DE-DFAC99FC60A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2692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732240" y="3868920"/>
            <a:ext cx="1072296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7E7DA45-90EA-4B32-A1BB-FB64B953FCE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1072296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732240" y="3868920"/>
            <a:ext cx="1072296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1BBB5A3-20B7-42C1-AC1A-E308E5AFB38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22692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32240" y="386892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226920" y="386892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FDC62D3-60C3-41EB-9F34-92EBDCA8CB4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4357800" y="159984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7983000" y="159984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732240" y="386892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/>
          </p:nvPr>
        </p:nvSpPr>
        <p:spPr>
          <a:xfrm>
            <a:off x="4357800" y="386892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/>
          </p:nvPr>
        </p:nvSpPr>
        <p:spPr>
          <a:xfrm>
            <a:off x="7983000" y="386892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8E8584A-6F5C-4FF1-85C6-B25292695E3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AF21935-2E26-4B89-8EC9-EEF9D9ACE82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732240" y="1599840"/>
            <a:ext cx="10722960" cy="434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45BB775-EB1B-4464-BF5D-B47B47E84FE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10722960" cy="434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8B819D1-E638-4938-A839-4FB4EC9065A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5232600" cy="434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26920" y="1599840"/>
            <a:ext cx="5232600" cy="434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301836B-3673-46BE-8868-75A88D69BDF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B1CAB98-5E44-4E80-963C-A5BFB5A0CB2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10722960" cy="434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73AB930-8ECB-400F-9C5E-08236C07F68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732240" y="108000"/>
            <a:ext cx="10722960" cy="619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43CF719-60A7-4847-A82B-E6E45DDCF18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26920" y="1599840"/>
            <a:ext cx="5232600" cy="434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732240" y="386892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C146479-28F1-40B2-A467-2580FBED3FE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5232600" cy="434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2692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226920" y="386892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4AE02DB-EF24-43F6-A7A1-24251DFDA63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22692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732240" y="3868920"/>
            <a:ext cx="1072296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E3EC265-1DD3-4FBE-A940-9ABD9B11489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1072296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732240" y="3868920"/>
            <a:ext cx="1072296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8072D6B-3AE6-4273-B8CE-71E73C8E25A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22692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732240" y="386892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226920" y="386892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1864211-EB6A-479F-AA6D-9EA0C4F1104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4357800" y="159984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7983000" y="159984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732240" y="386892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/>
          </p:nvPr>
        </p:nvSpPr>
        <p:spPr>
          <a:xfrm>
            <a:off x="4357800" y="386892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/>
          </p:nvPr>
        </p:nvSpPr>
        <p:spPr>
          <a:xfrm>
            <a:off x="7983000" y="3868920"/>
            <a:ext cx="34524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5C3B1A6-CEB2-44D4-879B-69A05C7D4F0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5232600" cy="434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920" y="1599840"/>
            <a:ext cx="5232600" cy="434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1B0B5A0-1DAA-4DF4-96AD-28C4300C15C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64C723D-40D4-407C-94BF-C1856796E0F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32240" y="108000"/>
            <a:ext cx="10722960" cy="619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6DBED89-B966-48F9-B923-4C6E052C2CF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920" y="1599840"/>
            <a:ext cx="5232600" cy="434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732240" y="386892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415629C-CD21-458C-B68F-75311242654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5232600" cy="434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92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920" y="386892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5386A58-2CE6-419D-940E-075E400C6A4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73224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920" y="1599840"/>
            <a:ext cx="523260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732240" y="3868920"/>
            <a:ext cx="10722960" cy="207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BC69A0A-01C1-4690-9035-FAF301101AD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732240" y="108000"/>
            <a:ext cx="10722960" cy="13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b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5330" spc="-1" strike="noStrike">
                <a:solidFill>
                  <a:srgbClr val="2c7c9f"/>
                </a:solidFill>
                <a:latin typeface="News Gothic MT"/>
              </a:rPr>
              <a:t>Образец заголовка</a:t>
            </a:r>
            <a:endParaRPr b="0" lang="ru-RU" sz="533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732240" y="1599840"/>
            <a:ext cx="10722960" cy="4343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t">
            <a:noAutofit/>
          </a:bodyPr>
          <a:p>
            <a:pPr marL="402480" indent="-402480">
              <a:lnSpc>
                <a:spcPct val="100000"/>
              </a:lnSpc>
              <a:spcBef>
                <a:spcPts val="2310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Образец текста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  <a:p>
            <a:pPr lvl="1" marL="792000" indent="-388080">
              <a:lnSpc>
                <a:spcPct val="100000"/>
              </a:lnSpc>
              <a:spcBef>
                <a:spcPts val="689"/>
              </a:spcBef>
              <a:buClr>
                <a:srgbClr val="215d77"/>
              </a:buClr>
              <a:buSzPct val="110000"/>
              <a:buFont typeface="Wingdings 2" charset="2"/>
              <a:buChar char=""/>
            </a:pPr>
            <a:r>
              <a:rPr b="0" lang="ru-RU" sz="2570" spc="-1" strike="noStrike">
                <a:solidFill>
                  <a:srgbClr val="595959"/>
                </a:solidFill>
                <a:latin typeface="News Gothic MT"/>
              </a:rPr>
              <a:t>Второй уровень</a:t>
            </a:r>
            <a:endParaRPr b="0" lang="ru-RU" sz="2570" spc="-1" strike="noStrike">
              <a:solidFill>
                <a:srgbClr val="595959"/>
              </a:solidFill>
              <a:latin typeface="News Gothic MT"/>
            </a:endParaRPr>
          </a:p>
          <a:p>
            <a:pPr lvl="2" marL="1118520" indent="-325080">
              <a:lnSpc>
                <a:spcPct val="100000"/>
              </a:lnSpc>
              <a:spcBef>
                <a:spcPts val="689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300" spc="-1" strike="noStrike">
                <a:solidFill>
                  <a:srgbClr val="595959"/>
                </a:solidFill>
                <a:latin typeface="News Gothic MT"/>
              </a:rPr>
              <a:t>Третий уровень</a:t>
            </a:r>
            <a:endParaRPr b="0" lang="ru-RU" sz="2300" spc="-1" strike="noStrike">
              <a:solidFill>
                <a:srgbClr val="595959"/>
              </a:solidFill>
              <a:latin typeface="News Gothic MT"/>
            </a:endParaRPr>
          </a:p>
          <a:p>
            <a:pPr lvl="3" marL="1459800" indent="-339840">
              <a:lnSpc>
                <a:spcPct val="100000"/>
              </a:lnSpc>
              <a:spcBef>
                <a:spcPts val="689"/>
              </a:spcBef>
              <a:buClr>
                <a:srgbClr val="215d77"/>
              </a:buClr>
              <a:buSzPct val="110000"/>
              <a:buFont typeface="Wingdings 2" charset="2"/>
              <a:buChar char=""/>
            </a:pPr>
            <a:r>
              <a:rPr b="0" lang="ru-RU" sz="2110" spc="-1" strike="noStrike">
                <a:solidFill>
                  <a:srgbClr val="595959"/>
                </a:solidFill>
                <a:latin typeface="News Gothic MT"/>
              </a:rPr>
              <a:t>Четвертый уровень</a:t>
            </a:r>
            <a:endParaRPr b="0" lang="ru-RU" sz="2110" spc="-1" strike="noStrike">
              <a:solidFill>
                <a:srgbClr val="595959"/>
              </a:solidFill>
              <a:latin typeface="News Gothic MT"/>
            </a:endParaRPr>
          </a:p>
          <a:p>
            <a:pPr lvl="4" marL="1786680" indent="-325080">
              <a:lnSpc>
                <a:spcPct val="100000"/>
              </a:lnSpc>
              <a:spcBef>
                <a:spcPts val="689"/>
              </a:spcBef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b="0" lang="ru-RU" sz="2110" spc="-1" strike="noStrike">
                <a:solidFill>
                  <a:srgbClr val="595959"/>
                </a:solidFill>
                <a:latin typeface="News Gothic MT"/>
              </a:rPr>
              <a:t>Пятый уровень</a:t>
            </a:r>
            <a:endParaRPr b="0" lang="ru-RU" sz="2110" spc="-1" strike="noStrike">
              <a:solidFill>
                <a:srgbClr val="595959"/>
              </a:solidFill>
              <a:latin typeface="News Gothic MT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7506360" y="6275520"/>
            <a:ext cx="2845080" cy="364680"/>
          </a:xfrm>
          <a:prstGeom prst="rect">
            <a:avLst/>
          </a:prstGeom>
          <a:noFill/>
          <a:ln w="0">
            <a:noFill/>
          </a:ln>
        </p:spPr>
        <p:txBody>
          <a:bodyPr lIns="115200" rIns="115200" tIns="57600" bIns="57600"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380" spc="-1" strike="noStrike">
                <a:solidFill>
                  <a:srgbClr val="ffffff"/>
                </a:solidFill>
                <a:latin typeface="News Gothic MT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b="0" lang="en-US" sz="1380" spc="-1" strike="noStrike">
                <a:solidFill>
                  <a:srgbClr val="ffffff"/>
                </a:solidFill>
                <a:latin typeface="News Gothic MT"/>
              </a:rPr>
              <a:t>&lt;дата/время&gt;</a:t>
            </a:r>
            <a:endParaRPr b="0" lang="ru-RU" sz="138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52800" y="6275520"/>
            <a:ext cx="6454440" cy="364680"/>
          </a:xfrm>
          <a:prstGeom prst="rect">
            <a:avLst/>
          </a:prstGeom>
          <a:noFill/>
          <a:ln w="0">
            <a:noFill/>
          </a:ln>
        </p:spPr>
        <p:txBody>
          <a:bodyPr lIns="115200" rIns="115200" tIns="57600" bIns="57600" anchor="ctr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10531080" y="6275520"/>
            <a:ext cx="13194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4140" spc="-1" strike="noStrike">
                <a:solidFill>
                  <a:srgbClr val="ffffff"/>
                </a:solidFill>
                <a:latin typeface="News Gothic MT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7C11348-0727-40DC-9150-F11261B1E465}" type="slidenum">
              <a:rPr b="0" lang="en-US" sz="4140" spc="-1" strike="noStrike">
                <a:solidFill>
                  <a:srgbClr val="ffffff"/>
                </a:solidFill>
                <a:latin typeface="News Gothic MT"/>
              </a:rPr>
              <a:t>&lt;номер&gt;</a:t>
            </a:fld>
            <a:endParaRPr b="0" lang="ru-RU" sz="414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7" descr=""/>
          <p:cNvPicPr/>
          <p:nvPr/>
        </p:nvPicPr>
        <p:blipFill>
          <a:blip r:embed="rId3"/>
          <a:stretch/>
        </p:blipFill>
        <p:spPr>
          <a:xfrm>
            <a:off x="0" y="7560"/>
            <a:ext cx="12191760" cy="6850080"/>
          </a:xfrm>
          <a:prstGeom prst="rect">
            <a:avLst/>
          </a:prstGeom>
          <a:ln w="0">
            <a:noFill/>
          </a:ln>
        </p:spPr>
      </p:pic>
      <p:sp>
        <p:nvSpPr>
          <p:cNvPr id="42" name="Прямоугольник 10"/>
          <p:cNvSpPr/>
          <p:nvPr/>
        </p:nvSpPr>
        <p:spPr>
          <a:xfrm>
            <a:off x="0" y="6310080"/>
            <a:ext cx="12191760" cy="548280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Прямоугольник 11"/>
          <p:cNvSpPr/>
          <p:nvPr/>
        </p:nvSpPr>
        <p:spPr>
          <a:xfrm>
            <a:off x="379440" y="6430320"/>
            <a:ext cx="153468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6c5e53"/>
                </a:solidFill>
                <a:latin typeface="Montserrat SemiBold"/>
              </a:rPr>
              <a:t>www.mednet.ru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44" name="Прямоугольник 8"/>
          <p:cNvSpPr/>
          <p:nvPr/>
        </p:nvSpPr>
        <p:spPr>
          <a:xfrm>
            <a:off x="0" y="-7560"/>
            <a:ext cx="12191760" cy="1053720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71520" y="297000"/>
            <a:ext cx="10515240" cy="468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b">
            <a:normAutofit fontScale="96000"/>
          </a:bodyPr>
          <a:p>
            <a:pPr algn="ctr"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2c7c9f"/>
                </a:solidFill>
                <a:latin typeface="News Gothic MT"/>
              </a:rPr>
              <a:t>Образец заголовка</a:t>
            </a:r>
            <a:endParaRPr b="0" lang="ru-RU" sz="24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dt" idx="4"/>
          </p:nvPr>
        </p:nvSpPr>
        <p:spPr>
          <a:xfrm>
            <a:off x="7506360" y="6275520"/>
            <a:ext cx="2845080" cy="364680"/>
          </a:xfrm>
          <a:prstGeom prst="rect">
            <a:avLst/>
          </a:prstGeom>
          <a:noFill/>
          <a:ln w="0">
            <a:noFill/>
          </a:ln>
        </p:spPr>
        <p:txBody>
          <a:bodyPr lIns="115200" rIns="115200" tIns="57600" bIns="57600"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380" spc="-1" strike="noStrike">
                <a:solidFill>
                  <a:srgbClr val="ffffff"/>
                </a:solidFill>
                <a:latin typeface="News Gothic MT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b="0" lang="ru-RU" sz="1380" spc="-1" strike="noStrike">
                <a:solidFill>
                  <a:srgbClr val="ffffff"/>
                </a:solidFill>
                <a:latin typeface="News Gothic MT"/>
              </a:rPr>
              <a:t>&lt;дата/время&gt;</a:t>
            </a:r>
            <a:endParaRPr b="0" lang="ru-RU" sz="1380" spc="-1" strike="noStrike"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ftr" idx="5"/>
          </p:nvPr>
        </p:nvSpPr>
        <p:spPr>
          <a:xfrm>
            <a:off x="352800" y="6275520"/>
            <a:ext cx="6454440" cy="364680"/>
          </a:xfrm>
          <a:prstGeom prst="rect">
            <a:avLst/>
          </a:prstGeom>
          <a:noFill/>
          <a:ln w="0">
            <a:noFill/>
          </a:ln>
        </p:spPr>
        <p:txBody>
          <a:bodyPr lIns="115200" rIns="115200" tIns="57600" bIns="57600" anchor="ctr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sldNum" idx="6"/>
          </p:nvPr>
        </p:nvSpPr>
        <p:spPr>
          <a:xfrm>
            <a:off x="10531080" y="6275520"/>
            <a:ext cx="13194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4140" spc="-1" strike="noStrike">
                <a:solidFill>
                  <a:srgbClr val="ffffff"/>
                </a:solidFill>
                <a:latin typeface="News Gothic MT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32341AD-6B48-4A33-B09E-8EEC3039085B}" type="slidenum">
              <a:rPr b="0" lang="ru-RU" sz="4140" spc="-1" strike="noStrike">
                <a:solidFill>
                  <a:srgbClr val="ffffff"/>
                </a:solidFill>
                <a:latin typeface="News Gothic MT"/>
              </a:rPr>
              <a:t>&lt;номер&gt;</a:t>
            </a:fld>
            <a:endParaRPr b="0" lang="ru-RU" sz="4140" spc="-1" strike="noStrike">
              <a:latin typeface="Times New Roman"/>
            </a:endParaRPr>
          </a:p>
        </p:txBody>
      </p:sp>
      <p:pic>
        <p:nvPicPr>
          <p:cNvPr id="49" name="Рисунок 9" descr=""/>
          <p:cNvPicPr/>
          <p:nvPr/>
        </p:nvPicPr>
        <p:blipFill>
          <a:blip r:embed="rId4"/>
          <a:stretch/>
        </p:blipFill>
        <p:spPr>
          <a:xfrm>
            <a:off x="11022840" y="-106920"/>
            <a:ext cx="1001520" cy="1417320"/>
          </a:xfrm>
          <a:prstGeom prst="rect">
            <a:avLst/>
          </a:prstGeom>
          <a:ln w="0">
            <a:noFill/>
          </a:ln>
        </p:spPr>
      </p:pic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Для правки структуры щёлкните мышью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300" spc="-1" strike="noStrike">
                <a:solidFill>
                  <a:srgbClr val="595959"/>
                </a:solidFill>
                <a:latin typeface="News Gothic MT"/>
              </a:rPr>
              <a:t>Второй уровень структуры</a:t>
            </a:r>
            <a:endParaRPr b="0" lang="ru-RU" sz="2300" spc="-1" strike="noStrike">
              <a:solidFill>
                <a:srgbClr val="595959"/>
              </a:solidFill>
              <a:latin typeface="News Gothic M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110" spc="-1" strike="noStrike">
                <a:solidFill>
                  <a:srgbClr val="595959"/>
                </a:solidFill>
                <a:latin typeface="News Gothic MT"/>
              </a:rPr>
              <a:t>Третий уровень структуры</a:t>
            </a:r>
            <a:endParaRPr b="0" lang="ru-RU" sz="2110" spc="-1" strike="noStrike">
              <a:solidFill>
                <a:srgbClr val="595959"/>
              </a:solidFill>
              <a:latin typeface="News Gothic M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10" spc="-1" strike="noStrike">
                <a:solidFill>
                  <a:srgbClr val="595959"/>
                </a:solidFill>
                <a:latin typeface="News Gothic MT"/>
              </a:rPr>
              <a:t>Четвёртый уровень структуры</a:t>
            </a:r>
            <a:endParaRPr b="0" lang="ru-RU" sz="2110" spc="-1" strike="noStrike">
              <a:solidFill>
                <a:srgbClr val="595959"/>
              </a:solidFill>
              <a:latin typeface="News Gothic M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595959"/>
                </a:solidFill>
                <a:latin typeface="News Gothic MT"/>
              </a:rPr>
              <a:t>Пятый уровень структуры</a:t>
            </a:r>
            <a:endParaRPr b="0" lang="ru-RU" sz="2000" spc="-1" strike="noStrike">
              <a:solidFill>
                <a:srgbClr val="595959"/>
              </a:solidFill>
              <a:latin typeface="News Gothic M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595959"/>
                </a:solidFill>
                <a:latin typeface="News Gothic MT"/>
              </a:rPr>
              <a:t>Шестой уровень структуры</a:t>
            </a:r>
            <a:endParaRPr b="0" lang="ru-RU" sz="2000" spc="-1" strike="noStrike">
              <a:solidFill>
                <a:srgbClr val="595959"/>
              </a:solidFill>
              <a:latin typeface="News Gothic M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595959"/>
                </a:solidFill>
                <a:latin typeface="News Gothic MT"/>
              </a:rPr>
              <a:t>Седьмой уровень структуры</a:t>
            </a:r>
            <a:endParaRPr b="0" lang="ru-RU" sz="2000" spc="-1" strike="noStrike">
              <a:solidFill>
                <a:srgbClr val="595959"/>
              </a:solidFill>
              <a:latin typeface="News Gothic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dt" idx="7"/>
          </p:nvPr>
        </p:nvSpPr>
        <p:spPr>
          <a:xfrm>
            <a:off x="7506360" y="6275520"/>
            <a:ext cx="2845080" cy="364680"/>
          </a:xfrm>
          <a:prstGeom prst="rect">
            <a:avLst/>
          </a:prstGeom>
          <a:noFill/>
          <a:ln w="0">
            <a:noFill/>
          </a:ln>
        </p:spPr>
        <p:txBody>
          <a:bodyPr lIns="115200" rIns="115200" tIns="57600" bIns="57600"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380" spc="-1" strike="noStrike">
                <a:solidFill>
                  <a:srgbClr val="ffffff"/>
                </a:solidFill>
                <a:latin typeface="News Gothic MT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b="0" lang="en-US" sz="1380" spc="-1" strike="noStrike">
                <a:solidFill>
                  <a:srgbClr val="ffffff"/>
                </a:solidFill>
                <a:latin typeface="News Gothic MT"/>
              </a:rPr>
              <a:t>&lt;дата/время&gt;</a:t>
            </a:r>
            <a:endParaRPr b="0" lang="ru-RU" sz="1380" spc="-1" strike="noStrike">
              <a:latin typeface="Times New Roman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ftr" idx="8"/>
          </p:nvPr>
        </p:nvSpPr>
        <p:spPr>
          <a:xfrm>
            <a:off x="352800" y="6275520"/>
            <a:ext cx="6454440" cy="364680"/>
          </a:xfrm>
          <a:prstGeom prst="rect">
            <a:avLst/>
          </a:prstGeom>
          <a:noFill/>
          <a:ln w="0">
            <a:noFill/>
          </a:ln>
        </p:spPr>
        <p:txBody>
          <a:bodyPr lIns="115200" rIns="115200" tIns="57600" bIns="57600" anchor="ctr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sldNum" idx="9"/>
          </p:nvPr>
        </p:nvSpPr>
        <p:spPr>
          <a:xfrm>
            <a:off x="10531080" y="6275520"/>
            <a:ext cx="13194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4140" spc="-1" strike="noStrike">
                <a:solidFill>
                  <a:srgbClr val="ffffff"/>
                </a:solidFill>
                <a:latin typeface="News Gothic MT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97DAF1D-9E29-4029-B7F7-D66B92592DCA}" type="slidenum">
              <a:rPr b="0" lang="en-US" sz="4140" spc="-1" strike="noStrike">
                <a:solidFill>
                  <a:srgbClr val="ffffff"/>
                </a:solidFill>
                <a:latin typeface="News Gothic MT"/>
              </a:rPr>
              <a:t>&lt;номер&gt;</a:t>
            </a:fld>
            <a:endParaRPr b="0" lang="ru-RU" sz="4140" spc="-1" strike="noStrike">
              <a:latin typeface="Times New Roman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760" spc="-1" strike="noStrike">
                <a:solidFill>
                  <a:srgbClr val="595959"/>
                </a:solidFill>
                <a:latin typeface="News Gothic MT"/>
              </a:rPr>
              <a:t>Для правки структуры щёлкните мышью</a:t>
            </a:r>
            <a:endParaRPr b="0" lang="ru-RU" sz="2760" spc="-1" strike="noStrike">
              <a:solidFill>
                <a:srgbClr val="595959"/>
              </a:solidFill>
              <a:latin typeface="News Gothic M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300" spc="-1" strike="noStrike">
                <a:solidFill>
                  <a:srgbClr val="595959"/>
                </a:solidFill>
                <a:latin typeface="News Gothic MT"/>
              </a:rPr>
              <a:t>Второй уровень структуры</a:t>
            </a:r>
            <a:endParaRPr b="0" lang="ru-RU" sz="2300" spc="-1" strike="noStrike">
              <a:solidFill>
                <a:srgbClr val="595959"/>
              </a:solidFill>
              <a:latin typeface="News Gothic M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110" spc="-1" strike="noStrike">
                <a:solidFill>
                  <a:srgbClr val="595959"/>
                </a:solidFill>
                <a:latin typeface="News Gothic MT"/>
              </a:rPr>
              <a:t>Третий уровень структуры</a:t>
            </a:r>
            <a:endParaRPr b="0" lang="ru-RU" sz="2110" spc="-1" strike="noStrike">
              <a:solidFill>
                <a:srgbClr val="595959"/>
              </a:solidFill>
              <a:latin typeface="News Gothic M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10" spc="-1" strike="noStrike">
                <a:solidFill>
                  <a:srgbClr val="595959"/>
                </a:solidFill>
                <a:latin typeface="News Gothic MT"/>
              </a:rPr>
              <a:t>Четвёртый уровень структуры</a:t>
            </a:r>
            <a:endParaRPr b="0" lang="ru-RU" sz="2110" spc="-1" strike="noStrike">
              <a:solidFill>
                <a:srgbClr val="595959"/>
              </a:solidFill>
              <a:latin typeface="News Gothic M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595959"/>
                </a:solidFill>
                <a:latin typeface="News Gothic MT"/>
              </a:rPr>
              <a:t>Пятый уровень структуры</a:t>
            </a:r>
            <a:endParaRPr b="0" lang="ru-RU" sz="2000" spc="-1" strike="noStrike">
              <a:solidFill>
                <a:srgbClr val="595959"/>
              </a:solidFill>
              <a:latin typeface="News Gothic M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595959"/>
                </a:solidFill>
                <a:latin typeface="News Gothic MT"/>
              </a:rPr>
              <a:t>Шестой уровень структуры</a:t>
            </a:r>
            <a:endParaRPr b="0" lang="ru-RU" sz="2000" spc="-1" strike="noStrike">
              <a:solidFill>
                <a:srgbClr val="595959"/>
              </a:solidFill>
              <a:latin typeface="News Gothic M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595959"/>
                </a:solidFill>
                <a:latin typeface="News Gothic MT"/>
              </a:rPr>
              <a:t>Седьмой уровень структуры</a:t>
            </a:r>
            <a:endParaRPr b="0" lang="ru-RU" sz="2000" spc="-1" strike="noStrike">
              <a:solidFill>
                <a:srgbClr val="595959"/>
              </a:solidFill>
              <a:latin typeface="News Gothic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2" descr="C:\Users\Korovinaln\Desktop\ле\7c5cac241fde63d95b912d29e8be71c1.jpg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35" name="TextBox 1"/>
          <p:cNvSpPr/>
          <p:nvPr/>
        </p:nvSpPr>
        <p:spPr>
          <a:xfrm>
            <a:off x="1314000" y="204120"/>
            <a:ext cx="8764920" cy="646020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ff0000"/>
                </a:solidFill>
                <a:latin typeface="Times New Roman"/>
              </a:rPr>
              <a:t> </a:t>
            </a:r>
            <a:r>
              <a:rPr b="1" lang="ru-RU" sz="1800" spc="-1" strike="noStrike">
                <a:solidFill>
                  <a:srgbClr val="ff0000"/>
                </a:solidFill>
                <a:latin typeface="Times New Roman"/>
              </a:rPr>
              <a:t>БУЗ ВО «ВОЛОГОДСКАЯ ОБЛАСТНАЯ КЛИНИЧЕСКАЯ БОЛЬНИЦА»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ffff00"/>
                </a:solidFill>
                <a:latin typeface="Times New Roman"/>
              </a:rPr>
              <a:t>Стратегический план  развития по профилю «Анестезиология и реаниматология» в Вологодской области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36" name="Рисунок 1" descr="Лого итог.png"/>
          <p:cNvPicPr/>
          <p:nvPr/>
        </p:nvPicPr>
        <p:blipFill>
          <a:blip r:embed="rId3"/>
          <a:stretch/>
        </p:blipFill>
        <p:spPr>
          <a:xfrm>
            <a:off x="10512000" y="145800"/>
            <a:ext cx="1533960" cy="1373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4"/>
          <p:cNvSpPr/>
          <p:nvPr/>
        </p:nvSpPr>
        <p:spPr>
          <a:xfrm>
            <a:off x="967320" y="207360"/>
            <a:ext cx="8640720" cy="577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ff0000"/>
                </a:solidFill>
                <a:latin typeface="Times New Roman"/>
              </a:rPr>
              <a:t>            </a:t>
            </a:r>
            <a:r>
              <a:rPr b="1" lang="en-US" sz="3200" spc="-1" strike="noStrike">
                <a:solidFill>
                  <a:srgbClr val="ff0000"/>
                </a:solidFill>
                <a:latin typeface="Times New Roman"/>
              </a:rPr>
              <a:t>SWOT </a:t>
            </a:r>
            <a:r>
              <a:rPr b="1" lang="ru-RU" sz="3200" spc="-1" strike="noStrike">
                <a:solidFill>
                  <a:srgbClr val="ff0000"/>
                </a:solidFill>
                <a:latin typeface="Times New Roman"/>
              </a:rPr>
              <a:t>АНАЛИЗ АиР службы области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54" name="TextBox 6"/>
          <p:cNvSpPr/>
          <p:nvPr/>
        </p:nvSpPr>
        <p:spPr>
          <a:xfrm>
            <a:off x="532080" y="978480"/>
            <a:ext cx="9969120" cy="333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002060"/>
                </a:solidFill>
                <a:latin typeface="Times New Roman"/>
              </a:rPr>
              <a:t>Сильные стороны (</a:t>
            </a:r>
            <a:r>
              <a:rPr b="1" lang="en-US" sz="1600" spc="-1" strike="noStrike">
                <a:solidFill>
                  <a:srgbClr val="002060"/>
                </a:solidFill>
                <a:latin typeface="Times New Roman"/>
              </a:rPr>
              <a:t>Strengths)</a:t>
            </a:r>
            <a:r>
              <a:rPr b="1" lang="ru-RU" sz="1600" spc="-1" strike="noStrike">
                <a:solidFill>
                  <a:srgbClr val="002060"/>
                </a:solidFill>
                <a:latin typeface="Times New Roman"/>
              </a:rPr>
              <a:t>     </a:t>
            </a:r>
            <a:r>
              <a:rPr b="1" lang="en-US" sz="1600" spc="-1" strike="noStrike">
                <a:solidFill>
                  <a:srgbClr val="002060"/>
                </a:solidFill>
                <a:latin typeface="Times New Roman"/>
              </a:rPr>
              <a:t>    </a:t>
            </a:r>
            <a:r>
              <a:rPr b="1" lang="en-US" sz="16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1" lang="en-US" sz="16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1" lang="en-US" sz="1600" spc="-1" strike="noStrike">
                <a:solidFill>
                  <a:srgbClr val="002060"/>
                </a:solidFill>
                <a:latin typeface="Times New Roman"/>
              </a:rPr>
              <a:t> </a:t>
            </a:r>
            <a:r>
              <a:rPr b="1" lang="ru-RU" sz="1600" spc="-1" strike="noStrike">
                <a:solidFill>
                  <a:srgbClr val="002060"/>
                </a:solidFill>
                <a:latin typeface="Times New Roman"/>
              </a:rPr>
              <a:t>                         Слабые стороны </a:t>
            </a:r>
            <a:r>
              <a:rPr b="1" lang="en-US" sz="1600" spc="-1" strike="noStrike">
                <a:solidFill>
                  <a:srgbClr val="002060"/>
                </a:solidFill>
                <a:latin typeface="Times New Roman"/>
              </a:rPr>
              <a:t>(Weaknesses)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55" name="TextBox 10"/>
          <p:cNvSpPr/>
          <p:nvPr/>
        </p:nvSpPr>
        <p:spPr>
          <a:xfrm>
            <a:off x="181080" y="1388520"/>
            <a:ext cx="5905080" cy="729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76040" indent="-176040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Наличие высококлассного диагностического и лечебного оборудования.</a:t>
            </a:r>
            <a:endParaRPr b="0" lang="ru-RU" sz="1400" spc="-1" strike="noStrike">
              <a:latin typeface="Arial"/>
            </a:endParaRPr>
          </a:p>
          <a:p>
            <a:pPr marL="176040" indent="-176040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Эффективно работающая система медицинской эвакуации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</p:txBody>
      </p:sp>
      <p:sp>
        <p:nvSpPr>
          <p:cNvPr id="156" name="TextBox 11"/>
          <p:cNvSpPr/>
          <p:nvPr/>
        </p:nvSpPr>
        <p:spPr>
          <a:xfrm>
            <a:off x="6151320" y="1354320"/>
            <a:ext cx="5680080" cy="20084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16000" algn="just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отсутствие тарифа на реанимационных пациентов</a:t>
            </a:r>
            <a:endParaRPr b="0" lang="ru-RU" sz="14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Низкий тариф на телемедицину</a:t>
            </a:r>
            <a:endParaRPr b="0" lang="ru-RU" sz="14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Отсутствие единого информационного пространства.</a:t>
            </a:r>
            <a:endParaRPr b="0" lang="ru-RU" sz="14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 </a:t>
            </a: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Дефицит кадров, особенно в МО </a:t>
            </a:r>
            <a:r>
              <a:rPr b="0" lang="en-US" sz="1400" spc="-1" strike="noStrike">
                <a:solidFill>
                  <a:srgbClr val="000066"/>
                </a:solidFill>
                <a:latin typeface="Times New Roman"/>
              </a:rPr>
              <a:t>II</a:t>
            </a: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 уровня</a:t>
            </a:r>
            <a:r>
              <a:rPr b="0" lang="en-US" sz="1400" spc="-1" strike="noStrike">
                <a:solidFill>
                  <a:srgbClr val="000066"/>
                </a:solidFill>
                <a:latin typeface="Times New Roman"/>
              </a:rPr>
              <a:t> </a:t>
            </a: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.</a:t>
            </a:r>
            <a:endParaRPr b="0" lang="ru-RU" sz="14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 </a:t>
            </a: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Слабый уровень подготовки специалистов в МО </a:t>
            </a:r>
            <a:r>
              <a:rPr b="0" lang="en-US" sz="1400" spc="-1" strike="noStrike">
                <a:solidFill>
                  <a:srgbClr val="000066"/>
                </a:solidFill>
                <a:latin typeface="Times New Roman"/>
              </a:rPr>
              <a:t>I</a:t>
            </a: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 и</a:t>
            </a:r>
            <a:r>
              <a:rPr b="0" lang="en-US" sz="1400" spc="-1" strike="noStrike">
                <a:solidFill>
                  <a:srgbClr val="000066"/>
                </a:solidFill>
                <a:latin typeface="Times New Roman"/>
              </a:rPr>
              <a:t>  II</a:t>
            </a: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 уровней.</a:t>
            </a:r>
            <a:endParaRPr b="0" lang="ru-RU" sz="14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Неэффективное распределение медицинской аппаратуры и кадров в области</a:t>
            </a:r>
            <a:endParaRPr b="0" lang="ru-RU" sz="14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Отсутствие системы учета реанимационных пациентов в области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</p:txBody>
      </p:sp>
      <p:sp>
        <p:nvSpPr>
          <p:cNvPr id="157" name="TextBox 3"/>
          <p:cNvSpPr/>
          <p:nvPr/>
        </p:nvSpPr>
        <p:spPr>
          <a:xfrm>
            <a:off x="600480" y="3387240"/>
            <a:ext cx="10316520" cy="364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</a:rPr>
              <a:t>Внешняя среда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8" name="TextBox 4"/>
          <p:cNvSpPr/>
          <p:nvPr/>
        </p:nvSpPr>
        <p:spPr>
          <a:xfrm>
            <a:off x="351000" y="3728160"/>
            <a:ext cx="11508120" cy="333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600" spc="-1" strike="noStrike">
                <a:solidFill>
                  <a:srgbClr val="002060"/>
                </a:solidFill>
                <a:latin typeface="Times New Roman"/>
              </a:rPr>
              <a:t>  </a:t>
            </a:r>
            <a:r>
              <a:rPr b="1" lang="ru-RU" sz="1600" spc="-1" strike="noStrike">
                <a:solidFill>
                  <a:srgbClr val="002060"/>
                </a:solidFill>
                <a:latin typeface="Times New Roman"/>
              </a:rPr>
              <a:t>Возможности (</a:t>
            </a:r>
            <a:r>
              <a:rPr b="1" lang="en-US" sz="1600" spc="-1" strike="noStrike">
                <a:solidFill>
                  <a:srgbClr val="002060"/>
                </a:solidFill>
                <a:latin typeface="Times New Roman"/>
              </a:rPr>
              <a:t>Opportunities)</a:t>
            </a:r>
            <a:r>
              <a:rPr b="1" lang="ru-RU" sz="1600" spc="-1" strike="noStrike">
                <a:solidFill>
                  <a:srgbClr val="002060"/>
                </a:solidFill>
                <a:latin typeface="Times New Roman"/>
              </a:rPr>
              <a:t>     </a:t>
            </a:r>
            <a:r>
              <a:rPr b="1" lang="en-US" sz="1600" spc="-1" strike="noStrike">
                <a:solidFill>
                  <a:srgbClr val="002060"/>
                </a:solidFill>
                <a:latin typeface="Times New Roman"/>
              </a:rPr>
              <a:t>              </a:t>
            </a:r>
            <a:r>
              <a:rPr b="1" lang="en-US" sz="16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1" lang="en-US" sz="1600" spc="-1" strike="noStrike">
                <a:solidFill>
                  <a:srgbClr val="002060"/>
                </a:solidFill>
                <a:latin typeface="Times New Roman"/>
              </a:rPr>
              <a:t>	</a:t>
            </a:r>
            <a:r>
              <a:rPr b="1" lang="en-US" sz="1600" spc="-1" strike="noStrike">
                <a:solidFill>
                  <a:srgbClr val="002060"/>
                </a:solidFill>
                <a:latin typeface="Times New Roman"/>
              </a:rPr>
              <a:t>    </a:t>
            </a:r>
            <a:r>
              <a:rPr b="1" lang="ru-RU" sz="1600" spc="-1" strike="noStrike">
                <a:solidFill>
                  <a:srgbClr val="002060"/>
                </a:solidFill>
                <a:latin typeface="Times New Roman"/>
              </a:rPr>
              <a:t>                       Угрозы</a:t>
            </a:r>
            <a:r>
              <a:rPr b="1" lang="en-US" sz="1600" spc="-1" strike="noStrike">
                <a:solidFill>
                  <a:srgbClr val="002060"/>
                </a:solidFill>
                <a:latin typeface="Times New Roman"/>
              </a:rPr>
              <a:t> (Threats)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59" name="TextBox 7"/>
          <p:cNvSpPr/>
          <p:nvPr/>
        </p:nvSpPr>
        <p:spPr>
          <a:xfrm>
            <a:off x="319680" y="4141080"/>
            <a:ext cx="5129280" cy="17802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16000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 </a:t>
            </a: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Специализация АРО</a:t>
            </a:r>
            <a:endParaRPr b="0" lang="ru-RU" sz="14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 </a:t>
            </a: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Обучение врачебного и среднего персонала</a:t>
            </a:r>
            <a:endParaRPr b="0" lang="ru-RU" sz="14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 </a:t>
            </a: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Оптимизация структуры АРО, как внутри медорганизации, так и в целом в системе</a:t>
            </a:r>
            <a:endParaRPr b="0" lang="ru-RU" sz="14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 </a:t>
            </a: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доукомплектация кадрами</a:t>
            </a:r>
            <a:endParaRPr b="0" lang="ru-RU" sz="1400" spc="-1" strike="noStrike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Эффективное распределение медицинского оборудования в зависимости от потребностей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400" spc="-1" strike="noStrike">
              <a:latin typeface="Arial"/>
            </a:endParaRPr>
          </a:p>
        </p:txBody>
      </p:sp>
      <p:sp>
        <p:nvSpPr>
          <p:cNvPr id="160" name="TextBox 8"/>
          <p:cNvSpPr/>
          <p:nvPr/>
        </p:nvSpPr>
        <p:spPr>
          <a:xfrm>
            <a:off x="6142320" y="4085640"/>
            <a:ext cx="5772240" cy="15822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indent="-216000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 </a:t>
            </a: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Несбалансированность объема медицинской помощи и финансового обеспечения ТП ГГ</a:t>
            </a:r>
            <a:endParaRPr b="0" lang="ru-RU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 </a:t>
            </a: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Сокращение объемов финансирования  по ОМС.</a:t>
            </a:r>
            <a:endParaRPr b="0" lang="ru-RU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 </a:t>
            </a: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Сокращение объемов медицинской помощи.</a:t>
            </a:r>
            <a:endParaRPr b="0" lang="ru-RU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Нестабильная экономическая обстановка.</a:t>
            </a:r>
            <a:endParaRPr b="0" lang="ru-RU" sz="1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66"/>
              </a:buClr>
              <a:buFont typeface="StarSymbol"/>
              <a:buAutoNum type="arabicPeriod"/>
            </a:pP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 </a:t>
            </a:r>
            <a:r>
              <a:rPr b="0" lang="ru-RU" sz="1400" spc="-1" strike="noStrike">
                <a:solidFill>
                  <a:srgbClr val="000066"/>
                </a:solidFill>
                <a:latin typeface="Times New Roman"/>
              </a:rPr>
              <a:t>Значительная территориальная удаленность населенных пунктов в Вологодской </a:t>
            </a:r>
            <a:r>
              <a:rPr b="0" lang="ru-RU" sz="1400" spc="-1" strike="noStrike">
                <a:solidFill>
                  <a:srgbClr val="002060"/>
                </a:solidFill>
                <a:latin typeface="Times New Roman"/>
              </a:rPr>
              <a:t>области.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61" name="Рисунок 13" descr=""/>
          <p:cNvPicPr/>
          <p:nvPr/>
        </p:nvPicPr>
        <p:blipFill>
          <a:blip r:embed="rId1"/>
          <a:stretch/>
        </p:blipFill>
        <p:spPr>
          <a:xfrm>
            <a:off x="10472760" y="0"/>
            <a:ext cx="1530000" cy="1371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:push dir="u"/>
      </p:transition>
    </mc:Choice>
    <mc:Fallback>
      <p:transition spd="slow">
        <p:push dir="u"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Рисунок 1" descr="Лого итог.png"/>
          <p:cNvPicPr/>
          <p:nvPr/>
        </p:nvPicPr>
        <p:blipFill>
          <a:blip r:embed="rId1"/>
          <a:stretch/>
        </p:blipFill>
        <p:spPr>
          <a:xfrm>
            <a:off x="10520280" y="0"/>
            <a:ext cx="1455480" cy="1418760"/>
          </a:xfrm>
          <a:prstGeom prst="rect">
            <a:avLst/>
          </a:prstGeom>
          <a:ln w="0">
            <a:noFill/>
          </a:ln>
        </p:spPr>
      </p:pic>
      <p:sp>
        <p:nvSpPr>
          <p:cNvPr id="163" name="Content Placeholder 2"/>
          <p:cNvSpPr/>
          <p:nvPr/>
        </p:nvSpPr>
        <p:spPr>
          <a:xfrm>
            <a:off x="470880" y="1387080"/>
            <a:ext cx="11194200" cy="441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Title 1"/>
          <p:cNvSpPr/>
          <p:nvPr/>
        </p:nvSpPr>
        <p:spPr>
          <a:xfrm>
            <a:off x="2457360" y="298800"/>
            <a:ext cx="6229080" cy="84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ff0000"/>
                </a:solidFill>
                <a:latin typeface="Times New Roman"/>
              </a:rPr>
              <a:t> </a:t>
            </a: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 </a:t>
            </a: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Стратегия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 </a:t>
            </a: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вида помощи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165" name="TextBox 2"/>
          <p:cNvSpPr/>
          <p:nvPr/>
        </p:nvSpPr>
        <p:spPr>
          <a:xfrm>
            <a:off x="687960" y="901800"/>
            <a:ext cx="10203480" cy="155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66"/>
                </a:solidFill>
                <a:latin typeface="Times New Roman"/>
              </a:rPr>
              <a:t>за основную принята </a:t>
            </a:r>
            <a:r>
              <a:rPr b="1" lang="ru-RU" sz="2400" spc="-1" strike="noStrike">
                <a:solidFill>
                  <a:srgbClr val="000066"/>
                </a:solidFill>
                <a:latin typeface="Times New Roman"/>
              </a:rPr>
              <a:t>гибридная стратегия </a:t>
            </a:r>
            <a:r>
              <a:rPr b="0" lang="ru-RU" sz="2400" spc="-1" strike="noStrike">
                <a:solidFill>
                  <a:srgbClr val="000066"/>
                </a:solidFill>
                <a:latin typeface="Times New Roman"/>
              </a:rPr>
              <a:t>снижения издержек в сочетании со стратегией фокусировки на современных технологиях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6" name="TextBox 6"/>
          <p:cNvSpPr/>
          <p:nvPr/>
        </p:nvSpPr>
        <p:spPr>
          <a:xfrm>
            <a:off x="815400" y="3126240"/>
            <a:ext cx="10774800" cy="320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85680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News Gothic MT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News Gothic MT"/>
              </a:rPr>
              <a:t>Снижение издержек:</a:t>
            </a:r>
            <a:endParaRPr b="0" lang="ru-RU" sz="2400" spc="-1" strike="noStrike">
              <a:latin typeface="Arial"/>
            </a:endParaRPr>
          </a:p>
          <a:p>
            <a:pPr marL="18576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000000"/>
                </a:solidFill>
                <a:latin typeface="News Gothic MT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News Gothic MT"/>
              </a:rPr>
              <a:t>реализация современных технологий позволяющих уменьшить время пребывания в стационаре</a:t>
            </a:r>
            <a:endParaRPr b="0" lang="ru-RU" sz="2000" spc="-1" strike="noStrike">
              <a:latin typeface="Arial"/>
            </a:endParaRPr>
          </a:p>
          <a:p>
            <a:pPr marL="18576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News Gothic MT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News Gothic MT"/>
              </a:rPr>
              <a:t>укорочение времени нахождения на ИВЛ</a:t>
            </a:r>
            <a:endParaRPr b="0" lang="ru-RU" sz="2000" spc="-1" strike="noStrike">
              <a:latin typeface="Arial"/>
            </a:endParaRPr>
          </a:p>
          <a:p>
            <a:pPr marL="18576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News Gothic MT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News Gothic MT"/>
              </a:rPr>
              <a:t>ликвидация неэффективных технологий, отказ от неэффективных лекарственных препаратов</a:t>
            </a:r>
            <a:endParaRPr b="0" lang="ru-RU" sz="2000" spc="-1" strike="noStrike">
              <a:latin typeface="Arial"/>
            </a:endParaRPr>
          </a:p>
          <a:p>
            <a:pPr marL="18576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News Gothic MT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News Gothic MT"/>
              </a:rPr>
              <a:t>снижение количества осложнений</a:t>
            </a:r>
            <a:endParaRPr b="0" lang="ru-RU" sz="2000" spc="-1" strike="noStrike">
              <a:latin typeface="Arial"/>
            </a:endParaRPr>
          </a:p>
          <a:p>
            <a:pPr marL="18576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News Gothic MT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News Gothic MT"/>
              </a:rPr>
              <a:t>перегруппировка оборудования в соответствии с поставленными целями и задачами</a:t>
            </a:r>
            <a:endParaRPr b="0" lang="ru-RU" sz="2000" spc="-1" strike="noStrike">
              <a:latin typeface="Arial"/>
            </a:endParaRPr>
          </a:p>
          <a:p>
            <a:pPr marL="185760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000000"/>
                </a:solidFill>
                <a:latin typeface="News Gothic MT"/>
              </a:rPr>
              <a:t>Фокусировка в виде </a:t>
            </a:r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узкой специализации отделений реанимации в медицинских организациях </a:t>
            </a:r>
            <a:r>
              <a:rPr b="0" lang="en-US" sz="1800" spc="-1" strike="noStrike">
                <a:solidFill>
                  <a:srgbClr val="000000"/>
                </a:solidFill>
                <a:latin typeface="News Gothic MT"/>
              </a:rPr>
              <a:t>III </a:t>
            </a:r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уровня</a:t>
            </a:r>
            <a:r>
              <a:rPr b="1" lang="ru-RU" sz="2000" spc="-1" strike="noStrike">
                <a:solidFill>
                  <a:srgbClr val="000000"/>
                </a:solidFill>
                <a:latin typeface="News Gothic MT"/>
              </a:rPr>
              <a:t>. 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sh dir="u"/>
      </p:transition>
    </mc:Choice>
    <mc:Fallback>
      <p:transition spd="slow">
        <p:push dir="u"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1"/>
          <p:cNvSpPr/>
          <p:nvPr/>
        </p:nvSpPr>
        <p:spPr>
          <a:xfrm>
            <a:off x="3098880" y="593280"/>
            <a:ext cx="59814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план развития АиР службы области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68" name="Rectangle 1"/>
          <p:cNvSpPr/>
          <p:nvPr/>
        </p:nvSpPr>
        <p:spPr>
          <a:xfrm>
            <a:off x="790920" y="1294920"/>
            <a:ext cx="10947600" cy="4389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1. Создание отделений реанимаций в ключевых (географически и демографически) ЦРБ:</a:t>
            </a:r>
            <a:endParaRPr b="0" lang="ru-RU" sz="2400" spc="-1" strike="noStrike">
              <a:latin typeface="Arial"/>
            </a:endParaRPr>
          </a:p>
          <a:p>
            <a:pPr marL="358920" indent="-3589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Белозерская ЦРБ.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Густонаселенный район, может принимать пациентов из Кирилловской, Вашкинской ЦРБ. Необходимы кадровая доукомплектация, доукомплектация аппаратурой.</a:t>
            </a:r>
            <a:endParaRPr b="0" lang="ru-RU" sz="1800" spc="-1" strike="noStrike">
              <a:latin typeface="Arial"/>
            </a:endParaRPr>
          </a:p>
          <a:p>
            <a:pPr marL="358920" indent="-3589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Великий Устюг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– реанимация имеется. Пациенты из Никольска, К-Городка.</a:t>
            </a:r>
            <a:endParaRPr b="0" lang="ru-RU" sz="1800" spc="-1" strike="noStrike">
              <a:latin typeface="Arial"/>
            </a:endParaRPr>
          </a:p>
          <a:p>
            <a:pPr marL="358920" indent="-3589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Вытегорская ЦРБ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– густонаселенный район, находящийся на значительном удалении от крупных МО (свыше 300 км). может принимать пациентов Вашкинской ЦРБ. Необходимы кадровая укомплектация, доукомплектация аппаратурой.</a:t>
            </a:r>
            <a:endParaRPr b="0" lang="ru-RU" sz="1800" spc="-1" strike="noStrike">
              <a:latin typeface="Arial"/>
            </a:endParaRPr>
          </a:p>
          <a:p>
            <a:pPr marL="358920" indent="-3589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Сокольская ЦРБ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– ПСО и расположена на трассе М8. Может принимать пациентов из Сямженского, Верховажского, Усть-Кубинского, Харовского, Вожегодского районов. Необходима кадровая доукомплектация и расширение отделения</a:t>
            </a:r>
            <a:endParaRPr b="0" lang="ru-RU" sz="1800" spc="-1" strike="noStrike">
              <a:latin typeface="Arial"/>
            </a:endParaRPr>
          </a:p>
          <a:p>
            <a:pPr marL="358920" indent="-3589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Тотемская ЦРБ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– пациенты из Бабушкино, Нюксеницы, Тарноги, Никольска, частично Междуреченский район. Необходима кадровая доукомплектация и расширение отделения.</a:t>
            </a:r>
            <a:endParaRPr b="0" lang="ru-RU" sz="1800" spc="-1" strike="noStrike">
              <a:latin typeface="Arial"/>
            </a:endParaRPr>
          </a:p>
          <a:p>
            <a:pPr marL="358920" indent="-3589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Устюженская ЦРБ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– может принимать пациентов из Чагоды, Бабаево. Необходима кадровая доукомплектация и расширение отделения</a:t>
            </a:r>
            <a:endParaRPr b="0" lang="ru-RU" sz="1800" spc="-1" strike="noStrike">
              <a:latin typeface="Arial"/>
            </a:endParaRPr>
          </a:p>
        </p:txBody>
      </p:sp>
    </p:spTree>
  </p:cSld>
  <p:transition spd="slow">
    <p:blinds dir="vert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8"/>
          <p:cNvSpPr/>
          <p:nvPr/>
        </p:nvSpPr>
        <p:spPr>
          <a:xfrm>
            <a:off x="865080" y="1769400"/>
            <a:ext cx="10626480" cy="3536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2. Создание анестезиологических групп.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Состав: 1-2 анестезиолога-реаниматолога без круглосуточного поста. Палата пробуждения (ПИТ) на 3 койки. Задачи – плановые оперативные вмешательства без последующего протезирования жизненно-важных функций, оказание экстренной помощи с последующим переводом пациентов в реанимации более высокого уровня с учетом профиля.</a:t>
            </a:r>
            <a:endParaRPr b="0" lang="ru-RU" sz="1800" spc="-1" strike="noStrike">
              <a:latin typeface="Arial"/>
            </a:endParaRPr>
          </a:p>
          <a:p>
            <a:pPr marL="358920" indent="-17316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Бабаево может оказывать помощь Чагоде</a:t>
            </a:r>
            <a:endParaRPr b="0" lang="ru-RU" sz="1800" spc="-1" strike="noStrike">
              <a:latin typeface="Arial"/>
            </a:endParaRPr>
          </a:p>
          <a:p>
            <a:pPr marL="358920" indent="-17316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Верховажье может оказывать помощь Сямже </a:t>
            </a:r>
            <a:endParaRPr b="0" lang="ru-RU" sz="1800" spc="-1" strike="noStrike">
              <a:latin typeface="Arial"/>
            </a:endParaRPr>
          </a:p>
          <a:p>
            <a:pPr marL="358920" indent="-17316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Грязовец может оказывать помощь Междуречью</a:t>
            </a:r>
            <a:endParaRPr b="0" lang="ru-RU" sz="1800" spc="-1" strike="noStrike">
              <a:latin typeface="Arial"/>
            </a:endParaRPr>
          </a:p>
          <a:p>
            <a:pPr marL="358920" indent="-17316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К-Городок может оказывать помощь Никольску</a:t>
            </a:r>
            <a:endParaRPr b="0" lang="ru-RU" sz="1800" spc="-1" strike="noStrike">
              <a:latin typeface="Arial"/>
            </a:endParaRPr>
          </a:p>
          <a:p>
            <a:pPr marL="358920" indent="-17316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Нюксеница может оказывать помощь Тарноге</a:t>
            </a:r>
            <a:endParaRPr b="0" lang="ru-RU" sz="1800" spc="-1" strike="noStrike">
              <a:latin typeface="Arial"/>
            </a:endParaRPr>
          </a:p>
          <a:p>
            <a:pPr marL="358920" indent="-17316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Харовск может оказывать помощь Вожеге, Устье</a:t>
            </a:r>
            <a:endParaRPr b="0" lang="ru-RU" sz="1800" spc="-1" strike="noStrike">
              <a:latin typeface="Arial"/>
            </a:endParaRPr>
          </a:p>
          <a:p>
            <a:pPr marL="358920" indent="-17316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Шексна – густонаселенный район.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0" name="Rectangle 19"/>
          <p:cNvSpPr/>
          <p:nvPr/>
        </p:nvSpPr>
        <p:spPr>
          <a:xfrm>
            <a:off x="0" y="457200"/>
            <a:ext cx="12191760" cy="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TextBox 21"/>
          <p:cNvSpPr/>
          <p:nvPr/>
        </p:nvSpPr>
        <p:spPr>
          <a:xfrm>
            <a:off x="3098880" y="593280"/>
            <a:ext cx="59814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план развития АиР службы области</a:t>
            </a:r>
            <a:endParaRPr b="0" lang="ru-RU" sz="28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8"/>
          <p:cNvSpPr/>
          <p:nvPr/>
        </p:nvSpPr>
        <p:spPr>
          <a:xfrm>
            <a:off x="679680" y="502200"/>
            <a:ext cx="10626480" cy="49708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Сохранение АиР службы нецелесообразно: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Бабушкинская, пациенты маршрутизируются в Тотемскую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Вашкинская,  пациенты маршрутизируются в Белозерск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Вожегодская (?)пациенты маршрутизируются в Харовск, Сокол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Кадуйская, пациенты маршрутизируются в Череповец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Кирилловская, пациенты маршрутизируются в Белозерск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Междуреченская, пациенты маршрутизируются в Грязовец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Никольская (?)пациенты маршрутизируются в Тотьму, К-Городок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Сямженская, пациенты маршрутизируются в Верховажье, Сокол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Тарногская, пациенты маршрутизируются в Тотьму, Нюксеницу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Усть-Кубинская пациенты маршрутизируются в Сокол, Харовск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Чагодощенская пациенты маршрутизируются в Бабаево, Устюжну.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000" spc="-1" strike="noStrike">
              <a:latin typeface="Arial"/>
            </a:endParaRPr>
          </a:p>
        </p:txBody>
      </p:sp>
      <p:sp>
        <p:nvSpPr>
          <p:cNvPr id="173" name="Rectangle 19"/>
          <p:cNvSpPr/>
          <p:nvPr/>
        </p:nvSpPr>
        <p:spPr>
          <a:xfrm>
            <a:off x="0" y="457200"/>
            <a:ext cx="12191760" cy="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TextBox 21"/>
          <p:cNvSpPr/>
          <p:nvPr/>
        </p:nvSpPr>
        <p:spPr>
          <a:xfrm>
            <a:off x="3098880" y="593280"/>
            <a:ext cx="59814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план развития АиР службы области</a:t>
            </a:r>
            <a:endParaRPr b="0" lang="ru-RU" sz="28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"/>
          <p:cNvSpPr/>
          <p:nvPr/>
        </p:nvSpPr>
        <p:spPr>
          <a:xfrm>
            <a:off x="3611880" y="358200"/>
            <a:ext cx="40154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план развития АиР службы области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76" name="Рисунок 2" descr="C:\Users\Korovinaln\Desktop\ле\Vologda_map.jpg"/>
          <p:cNvPicPr/>
          <p:nvPr/>
        </p:nvPicPr>
        <p:blipFill>
          <a:blip r:embed="rId1"/>
          <a:stretch/>
        </p:blipFill>
        <p:spPr>
          <a:xfrm>
            <a:off x="939240" y="1013400"/>
            <a:ext cx="10292760" cy="5078160"/>
          </a:xfrm>
          <a:prstGeom prst="rect">
            <a:avLst/>
          </a:prstGeom>
          <a:ln w="9525">
            <a:noFill/>
          </a:ln>
        </p:spPr>
      </p:pic>
      <p:sp>
        <p:nvSpPr>
          <p:cNvPr id="177" name="AutoShape 2"/>
          <p:cNvSpPr/>
          <p:nvPr/>
        </p:nvSpPr>
        <p:spPr>
          <a:xfrm>
            <a:off x="2674080" y="2133360"/>
            <a:ext cx="406080" cy="387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AutoShape 3"/>
          <p:cNvSpPr/>
          <p:nvPr/>
        </p:nvSpPr>
        <p:spPr>
          <a:xfrm>
            <a:off x="5392440" y="4209480"/>
            <a:ext cx="406080" cy="387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AutoShape 4"/>
          <p:cNvSpPr/>
          <p:nvPr/>
        </p:nvSpPr>
        <p:spPr>
          <a:xfrm>
            <a:off x="2142720" y="5136120"/>
            <a:ext cx="406080" cy="387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AutoShape 5"/>
          <p:cNvSpPr/>
          <p:nvPr/>
        </p:nvSpPr>
        <p:spPr>
          <a:xfrm>
            <a:off x="7097760" y="3776760"/>
            <a:ext cx="406080" cy="387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AutoShape 6"/>
          <p:cNvSpPr/>
          <p:nvPr/>
        </p:nvSpPr>
        <p:spPr>
          <a:xfrm>
            <a:off x="9890640" y="2467080"/>
            <a:ext cx="406080" cy="387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AutoShape 7"/>
          <p:cNvSpPr/>
          <p:nvPr/>
        </p:nvSpPr>
        <p:spPr>
          <a:xfrm>
            <a:off x="2921400" y="3554280"/>
            <a:ext cx="406080" cy="387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Oval 18"/>
          <p:cNvSpPr/>
          <p:nvPr/>
        </p:nvSpPr>
        <p:spPr>
          <a:xfrm>
            <a:off x="1956600" y="4038840"/>
            <a:ext cx="328320" cy="347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Oval 19"/>
          <p:cNvSpPr/>
          <p:nvPr/>
        </p:nvSpPr>
        <p:spPr>
          <a:xfrm>
            <a:off x="5614200" y="5188320"/>
            <a:ext cx="328320" cy="347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Oval 20"/>
          <p:cNvSpPr/>
          <p:nvPr/>
        </p:nvSpPr>
        <p:spPr>
          <a:xfrm>
            <a:off x="3995640" y="4384800"/>
            <a:ext cx="328320" cy="347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Oval 21"/>
          <p:cNvSpPr/>
          <p:nvPr/>
        </p:nvSpPr>
        <p:spPr>
          <a:xfrm>
            <a:off x="5465880" y="3532320"/>
            <a:ext cx="328320" cy="347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Oval 22"/>
          <p:cNvSpPr/>
          <p:nvPr/>
        </p:nvSpPr>
        <p:spPr>
          <a:xfrm>
            <a:off x="10211040" y="3606480"/>
            <a:ext cx="328320" cy="347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Oval 23"/>
          <p:cNvSpPr/>
          <p:nvPr/>
        </p:nvSpPr>
        <p:spPr>
          <a:xfrm>
            <a:off x="8715960" y="2766240"/>
            <a:ext cx="328320" cy="347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Oval 24"/>
          <p:cNvSpPr/>
          <p:nvPr/>
        </p:nvSpPr>
        <p:spPr>
          <a:xfrm>
            <a:off x="6850080" y="2704320"/>
            <a:ext cx="328320" cy="347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Oval 25"/>
          <p:cNvSpPr/>
          <p:nvPr/>
        </p:nvSpPr>
        <p:spPr>
          <a:xfrm>
            <a:off x="1546200" y="4906800"/>
            <a:ext cx="328320" cy="34884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Oval 26"/>
          <p:cNvSpPr/>
          <p:nvPr/>
        </p:nvSpPr>
        <p:spPr>
          <a:xfrm>
            <a:off x="6501240" y="4375440"/>
            <a:ext cx="328320" cy="34884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Oval 27"/>
          <p:cNvSpPr/>
          <p:nvPr/>
        </p:nvSpPr>
        <p:spPr>
          <a:xfrm>
            <a:off x="2756880" y="4449600"/>
            <a:ext cx="328320" cy="34884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Oval 28"/>
          <p:cNvSpPr/>
          <p:nvPr/>
        </p:nvSpPr>
        <p:spPr>
          <a:xfrm>
            <a:off x="3486240" y="2830680"/>
            <a:ext cx="328320" cy="34884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Oval 29"/>
          <p:cNvSpPr/>
          <p:nvPr/>
        </p:nvSpPr>
        <p:spPr>
          <a:xfrm>
            <a:off x="4734000" y="2620800"/>
            <a:ext cx="328320" cy="34884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Oval 30"/>
          <p:cNvSpPr/>
          <p:nvPr/>
        </p:nvSpPr>
        <p:spPr>
          <a:xfrm>
            <a:off x="6241680" y="3115080"/>
            <a:ext cx="328320" cy="34884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Oval 31"/>
          <p:cNvSpPr/>
          <p:nvPr/>
        </p:nvSpPr>
        <p:spPr>
          <a:xfrm>
            <a:off x="8243280" y="4128120"/>
            <a:ext cx="328320" cy="34884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Oval 32"/>
          <p:cNvSpPr/>
          <p:nvPr/>
        </p:nvSpPr>
        <p:spPr>
          <a:xfrm>
            <a:off x="9182520" y="4325760"/>
            <a:ext cx="328320" cy="34884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Oval 33"/>
          <p:cNvSpPr/>
          <p:nvPr/>
        </p:nvSpPr>
        <p:spPr>
          <a:xfrm>
            <a:off x="8082720" y="2818440"/>
            <a:ext cx="328320" cy="34884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Oval 34"/>
          <p:cNvSpPr/>
          <p:nvPr/>
        </p:nvSpPr>
        <p:spPr>
          <a:xfrm>
            <a:off x="4561200" y="3263040"/>
            <a:ext cx="328320" cy="34884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Oval 35"/>
          <p:cNvSpPr/>
          <p:nvPr/>
        </p:nvSpPr>
        <p:spPr>
          <a:xfrm>
            <a:off x="4079160" y="3807000"/>
            <a:ext cx="328320" cy="34884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AutoShape 2"/>
          <p:cNvSpPr/>
          <p:nvPr/>
        </p:nvSpPr>
        <p:spPr>
          <a:xfrm>
            <a:off x="1294200" y="6227640"/>
            <a:ext cx="406080" cy="387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TextBox 39"/>
          <p:cNvSpPr/>
          <p:nvPr/>
        </p:nvSpPr>
        <p:spPr>
          <a:xfrm>
            <a:off x="1754640" y="6264720"/>
            <a:ext cx="27799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Отделение реанимации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3" name="Oval 20"/>
          <p:cNvSpPr/>
          <p:nvPr/>
        </p:nvSpPr>
        <p:spPr>
          <a:xfrm>
            <a:off x="4605120" y="6267240"/>
            <a:ext cx="328320" cy="347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TextBox 41"/>
          <p:cNvSpPr/>
          <p:nvPr/>
        </p:nvSpPr>
        <p:spPr>
          <a:xfrm>
            <a:off x="5033160" y="6306120"/>
            <a:ext cx="1589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Группа АиР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5" name="Oval 26"/>
          <p:cNvSpPr/>
          <p:nvPr/>
        </p:nvSpPr>
        <p:spPr>
          <a:xfrm>
            <a:off x="6801840" y="6270120"/>
            <a:ext cx="328320" cy="34884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TextBox 43"/>
          <p:cNvSpPr/>
          <p:nvPr/>
        </p:nvSpPr>
        <p:spPr>
          <a:xfrm>
            <a:off x="7245360" y="6256800"/>
            <a:ext cx="3888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Служба АиР отсутствует</a:t>
            </a:r>
            <a:endParaRPr b="0" lang="ru-RU" sz="18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1"/>
          <p:cNvSpPr/>
          <p:nvPr/>
        </p:nvSpPr>
        <p:spPr>
          <a:xfrm>
            <a:off x="3240000" y="720000"/>
            <a:ext cx="15984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News Gothic MT"/>
              </a:rPr>
              <a:t>ВЫВОДЫ: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08" name="TextBox 2"/>
          <p:cNvSpPr/>
          <p:nvPr/>
        </p:nvSpPr>
        <p:spPr>
          <a:xfrm>
            <a:off x="1136880" y="1149120"/>
            <a:ext cx="10546920" cy="639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News Gothic MT"/>
              </a:rPr>
              <a:t>Для развития анестезиолого-реанимационной службы области необходимо решить важнейшие проблемы:</a:t>
            </a:r>
            <a:endParaRPr b="0" lang="ru-R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Создать условия по привлечению кадров</a:t>
            </a:r>
            <a:endParaRPr b="0" lang="ru-R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Мотивировать главных врачей на развитие АиР службы</a:t>
            </a:r>
            <a:endParaRPr b="0" lang="ru-R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Мотивировать врачей анестезиологов:</a:t>
            </a:r>
            <a:endParaRPr b="0" lang="ru-R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      </a:t>
            </a:r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3.1 заработная плата</a:t>
            </a:r>
            <a:endParaRPr b="0" lang="ru-R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      </a:t>
            </a:r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3.2. наличие достаточного объема работы (наличие«тяжелых» пациентов)</a:t>
            </a:r>
            <a:endParaRPr b="0" lang="ru-R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      </a:t>
            </a:r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3.3 использование современных технологий</a:t>
            </a:r>
            <a:endParaRPr b="0" lang="ru-R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4.  Продолжить работу по введение тарифа на оказание медицинской помощи по профилю анестезиология-реаниматология</a:t>
            </a:r>
            <a:endParaRPr b="0" lang="ru-R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5.  Оптимизировать систему  эвакуации пациентов из МО 1 уровня с учетом временно-экономического анализа</a:t>
            </a:r>
            <a:endParaRPr b="0" lang="ru-R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6. Усилить контроль исполнения имеющейся маршрутизации </a:t>
            </a:r>
            <a:endParaRPr b="0" lang="ru-R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7. Разработать отсутствующую маршрутизацию  по всем профилям </a:t>
            </a:r>
            <a:endParaRPr b="0" lang="ru-R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8. Уточнить дефицит оборудования после перераспределения имеющегося неэффетиктивно используемого оборудования в МО 1 уровня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Box 1"/>
          <p:cNvSpPr/>
          <p:nvPr/>
        </p:nvSpPr>
        <p:spPr>
          <a:xfrm>
            <a:off x="1216440" y="753840"/>
            <a:ext cx="15984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News Gothic MT"/>
              </a:rPr>
              <a:t>ВЫВОДЫ: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10" name="TextBox 2"/>
          <p:cNvSpPr/>
          <p:nvPr/>
        </p:nvSpPr>
        <p:spPr>
          <a:xfrm>
            <a:off x="1136880" y="1149120"/>
            <a:ext cx="10546920" cy="447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News Gothic MT"/>
              </a:rPr>
              <a:t>Для развития анестезиолого-реанимационной службы </a:t>
            </a:r>
            <a:r>
              <a:rPr b="1" lang="ru-RU" sz="1800" spc="-1" strike="noStrike">
                <a:solidFill>
                  <a:srgbClr val="000000"/>
                </a:solidFill>
                <a:latin typeface="News Gothic MT"/>
                <a:ea typeface="Calibri"/>
              </a:rPr>
              <a:t>в МО </a:t>
            </a:r>
            <a:r>
              <a:rPr b="1" lang="en-US" sz="1800" spc="-1" strike="noStrike">
                <a:solidFill>
                  <a:srgbClr val="000000"/>
                </a:solidFill>
                <a:latin typeface="News Gothic MT"/>
                <a:ea typeface="Calibri"/>
              </a:rPr>
              <a:t>III </a:t>
            </a:r>
            <a:r>
              <a:rPr b="1" lang="ru-RU" sz="1800" spc="-1" strike="noStrike">
                <a:solidFill>
                  <a:srgbClr val="000000"/>
                </a:solidFill>
                <a:latin typeface="News Gothic MT"/>
                <a:ea typeface="Calibri"/>
              </a:rPr>
              <a:t>уровня области необходимо:</a:t>
            </a:r>
            <a:endParaRPr b="0" lang="ru-R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News Gothic MT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News Gothic MT"/>
                <a:ea typeface="Calibri"/>
              </a:rPr>
              <a:t>внедрение инвазивного мониторинга АД – без него невозможно лечение шока любого генеза</a:t>
            </a:r>
            <a:endParaRPr b="0" lang="ru-R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News Gothic MT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News Gothic MT"/>
                <a:ea typeface="Calibri"/>
              </a:rPr>
              <a:t>Мониторинг внесосудистой жидкости</a:t>
            </a:r>
            <a:endParaRPr b="0" lang="ru-R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News Gothic MT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News Gothic MT"/>
                <a:ea typeface="Calibri"/>
              </a:rPr>
              <a:t>В нейрохирургии – измерение внутричерепного давления</a:t>
            </a:r>
            <a:endParaRPr b="0" lang="ru-R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News Gothic MT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News Gothic MT"/>
                <a:ea typeface="Calibri"/>
              </a:rPr>
              <a:t>Внедрение методик эфферентной терапии – гемофильтрации, гемодиафильтрации, ультрафильтрации</a:t>
            </a:r>
            <a:endParaRPr b="0" lang="ru-R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News Gothic MT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News Gothic MT"/>
                <a:ea typeface="Calibri"/>
              </a:rPr>
              <a:t>УЗИ-контроль пункции сосудов и  блакад нервных сплетений</a:t>
            </a:r>
            <a:endParaRPr b="0" lang="ru-R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News Gothic MT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News Gothic MT"/>
                <a:ea typeface="Calibri"/>
              </a:rPr>
              <a:t>Основы АИК</a:t>
            </a:r>
            <a:endParaRPr b="0" lang="ru-R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News Gothic MT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News Gothic MT"/>
                <a:ea typeface="Calibri"/>
              </a:rPr>
              <a:t>Баллонная контрпульсация</a:t>
            </a:r>
            <a:endParaRPr b="0" lang="ru-R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News Gothic MT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News Gothic MT"/>
                <a:ea typeface="Calibri"/>
              </a:rPr>
              <a:t>Основы ЭКМО</a:t>
            </a:r>
            <a:endParaRPr b="0" lang="ru-RU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2" descr="G:\темп\-H9cdlw2Df0.jpg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846440" y="5919480"/>
            <a:ext cx="9600840" cy="577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b">
            <a:normAutofit fontScale="76000"/>
          </a:bodyPr>
          <a:p>
            <a:pPr algn="ctr">
              <a:lnSpc>
                <a:spcPct val="100000"/>
              </a:lnSpc>
              <a:buNone/>
            </a:pPr>
            <a:r>
              <a:rPr b="1" lang="ru-RU" sz="4000" spc="-1" strike="noStrike">
                <a:solidFill>
                  <a:srgbClr val="ffff00"/>
                </a:solidFill>
                <a:latin typeface="Times New Roman"/>
              </a:rPr>
              <a:t>БЛАГОДАРЮ ЗА ВНИМАНИЕ!</a:t>
            </a:r>
            <a:endParaRPr b="0" lang="ru-RU" sz="4000" spc="-1" strike="noStrike">
              <a:solidFill>
                <a:srgbClr val="000000"/>
              </a:solidFill>
              <a:latin typeface="News Gothic MT"/>
            </a:endParaRPr>
          </a:p>
        </p:txBody>
      </p:sp>
    </p:spTree>
  </p:cSld>
  <p:transition spd="slow">
    <p:push dir="u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71520" y="297000"/>
            <a:ext cx="10515240" cy="468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15200" rIns="115200" tIns="57600" bIns="57600" anchor="b">
            <a:normAutofit fontScale="96000"/>
          </a:bodyPr>
          <a:p>
            <a:endParaRPr b="0" lang="ru-RU" sz="1800" spc="-1" strike="noStrike">
              <a:solidFill>
                <a:srgbClr val="000000"/>
              </a:solidFill>
              <a:latin typeface="News Gothic MT"/>
            </a:endParaRPr>
          </a:p>
        </p:txBody>
      </p:sp>
      <p:pic>
        <p:nvPicPr>
          <p:cNvPr id="138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9112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6C79D29-45C4-4D3E-8CC6-8A435A8879A0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Таблица 3"/>
          <p:cNvGraphicFramePr/>
          <p:nvPr/>
        </p:nvGraphicFramePr>
        <p:xfrm>
          <a:off x="296640" y="580680"/>
          <a:ext cx="11615040" cy="5742000"/>
        </p:xfrm>
        <a:graphic>
          <a:graphicData uri="http://schemas.openxmlformats.org/drawingml/2006/table">
            <a:tbl>
              <a:tblPr/>
              <a:tblGrid>
                <a:gridCol w="1958040"/>
                <a:gridCol w="1106280"/>
                <a:gridCol w="2250000"/>
                <a:gridCol w="1718280"/>
                <a:gridCol w="1611720"/>
                <a:gridCol w="2970720"/>
              </a:tblGrid>
              <a:tr h="48168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latin typeface="News Gothic MT"/>
                        </a:rPr>
                        <a:t>Расстояние до РСЦ (км)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latin typeface="News Gothic MT"/>
                        </a:rPr>
                        <a:t>Наличие АРО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latin typeface="News Gothic MT"/>
                        </a:rPr>
                        <a:t>Врачи анестезиологи-реаниматологи (факт)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latin typeface="News Gothic MT"/>
                        </a:rPr>
                        <a:t>Оснащенность оборудованием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ffffff"/>
                          </a:solidFill>
                          <a:latin typeface="News Gothic MT"/>
                        </a:rPr>
                        <a:t>Перспектива службы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</a:tr>
              <a:tr h="384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Грязовецкая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40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есть, но соответствует анест. группе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достаточная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анестезиологическая группа с ПИТ на 3 койки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</a:tr>
              <a:tr h="3229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Бабушкинская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240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нет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избыточна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ff0000"/>
                          </a:solidFill>
                          <a:latin typeface="News Gothic MT"/>
                        </a:rPr>
                        <a:t>Развитие неперспективно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</a:tr>
              <a:tr h="384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Сямженская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117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нет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избыточная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000" spc="-1" strike="noStrike">
                          <a:solidFill>
                            <a:srgbClr val="ff0000"/>
                          </a:solidFill>
                          <a:latin typeface="News Gothic MT"/>
                        </a:rPr>
                        <a:t>Развитие неперспективно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</a:tr>
              <a:tr h="4122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У-Кубинская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80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нет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нет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избыточная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ff0000"/>
                          </a:solidFill>
                          <a:latin typeface="News Gothic MT"/>
                        </a:rPr>
                        <a:t>Развитие неперспективно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</a:tr>
              <a:tr h="3754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Харовская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100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ПИТ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достаточная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анестезиологическая группа с ПИТ на 3 койки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</a:tr>
              <a:tr h="381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Шекснинская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80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есть, но соответствует анест. группе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достаточная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 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анестезиологическая группа с ПИТ на 3 койки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</a:tr>
              <a:tr h="393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Междуреченская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100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нет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нет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нет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ff0000"/>
                          </a:solidFill>
                          <a:latin typeface="News Gothic MT"/>
                        </a:rPr>
                        <a:t>Развитие неперспективно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</a:tr>
              <a:tr h="4122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Белозерская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200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есть, но соответствует анест. группе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недостаточна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Возможно создание АРО. Необходимо доукомплектование кадрами и аппаратурой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</a:tr>
              <a:tr h="384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Вашкинская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170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нет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избыточна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ff0000"/>
                          </a:solidFill>
                          <a:latin typeface="News Gothic MT"/>
                        </a:rPr>
                        <a:t>Развитие неперспективно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</a:tr>
              <a:tr h="4122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Устюженская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220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есть, но соответствует анест. группе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недостаточна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На базе ЦРБ существует ПСО. Необходимо доукомплектование кадрами и аппаратурой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</a:tr>
              <a:tr h="384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Кадуйская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170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нет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нет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ff0000"/>
                          </a:solidFill>
                          <a:latin typeface="News Gothic MT"/>
                        </a:rPr>
                        <a:t>Развитие неперспективно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</a:tr>
              <a:tr h="384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Верховажская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200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ПИТ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1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достаточна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анестезиологическая группа с ПИТ на 3 койки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</a:tr>
              <a:tr h="384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Вожегодская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200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ПИТ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2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избыточна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ff0000"/>
                          </a:solidFill>
                          <a:latin typeface="News Gothic MT"/>
                        </a:rPr>
                        <a:t>Развитие неперспективно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</a:tr>
              <a:tr h="4122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Кирилловская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120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нет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нет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избыточна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000" spc="-1" strike="noStrike">
                          <a:solidFill>
                            <a:srgbClr val="ff0000"/>
                          </a:solidFill>
                          <a:latin typeface="News Gothic MT"/>
                        </a:rPr>
                        <a:t>Развитие неперспективно</a:t>
                      </a:r>
                      <a:endParaRPr b="0" lang="ru-RU" sz="1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</a:tr>
            </a:tbl>
          </a:graphicData>
        </a:graphic>
      </p:graphicFrame>
      <p:sp>
        <p:nvSpPr>
          <p:cNvPr id="140" name="TextBox 4"/>
          <p:cNvSpPr/>
          <p:nvPr/>
        </p:nvSpPr>
        <p:spPr>
          <a:xfrm>
            <a:off x="2913480" y="148320"/>
            <a:ext cx="65804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МО </a:t>
            </a:r>
            <a:r>
              <a:rPr b="0" lang="en-US" sz="1800" spc="-1" strike="noStrike">
                <a:solidFill>
                  <a:srgbClr val="000000"/>
                </a:solidFill>
                <a:latin typeface="News Gothic MT"/>
              </a:rPr>
              <a:t>I </a:t>
            </a:r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уровня, расположенные в пределах 200 км от Вологды</a:t>
            </a:r>
            <a:endParaRPr b="0" lang="ru-RU" sz="18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" name="Таблица 3"/>
          <p:cNvGraphicFramePr/>
          <p:nvPr/>
        </p:nvGraphicFramePr>
        <p:xfrm>
          <a:off x="296640" y="1065600"/>
          <a:ext cx="11615040" cy="3607920"/>
        </p:xfrm>
        <a:graphic>
          <a:graphicData uri="http://schemas.openxmlformats.org/drawingml/2006/table">
            <a:tbl>
              <a:tblPr/>
              <a:tblGrid>
                <a:gridCol w="1958040"/>
                <a:gridCol w="1371960"/>
                <a:gridCol w="1984680"/>
                <a:gridCol w="1718280"/>
                <a:gridCol w="1611720"/>
                <a:gridCol w="2970360"/>
              </a:tblGrid>
              <a:tr h="98748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News Gothic MT"/>
                        </a:rPr>
                        <a:t>Расстояние до РСЦ (км)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News Gothic MT"/>
                        </a:rPr>
                        <a:t>Наличие АРО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News Gothic MT"/>
                        </a:rPr>
                        <a:t>Врачи анестезиологи-реаниматологи (факт)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News Gothic MT"/>
                        </a:rPr>
                        <a:t>Оснащенность оборудованием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News Gothic MT"/>
                        </a:rPr>
                        <a:t>Перспектива службы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</a:tr>
              <a:tr h="515520"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News Gothic MT"/>
                          <a:ea typeface="Times New Roman"/>
                        </a:rPr>
                        <a:t>Тарногская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330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ПИТ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избыточна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ff0000"/>
                          </a:solidFill>
                          <a:latin typeface="News Gothic MT"/>
                        </a:rPr>
                        <a:t>Развитие неперспективно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</a:tr>
              <a:tr h="534600"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News Gothic MT"/>
                          <a:ea typeface="Times New Roman"/>
                        </a:rPr>
                        <a:t>Бабаевская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296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ПИТ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достаточна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анестезиологическая группа с ПИТ на 3 койки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</a:tr>
              <a:tr h="768960"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News Gothic MT"/>
                          <a:ea typeface="Times New Roman"/>
                        </a:rPr>
                        <a:t>Вытегорская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322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есть, но соответствует анест. группе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недостаточна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Возможно создание АРО. Необходимо доукомплектование кадрами и аппаратурой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</a:tr>
              <a:tr h="491400"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News Gothic MT"/>
                          <a:ea typeface="Times New Roman"/>
                        </a:rPr>
                        <a:t>Нюксеницкая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310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ПИТ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достаточна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анестезиологическая группа с ПИТ на 3 койки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</a:tr>
              <a:tr h="529920"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News Gothic MT"/>
                          <a:ea typeface="Times New Roman"/>
                        </a:rPr>
                        <a:t>Чагодощенская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320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нет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избыточна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ff0000"/>
                          </a:solidFill>
                          <a:latin typeface="News Gothic MT"/>
                        </a:rPr>
                        <a:t>Развитие неперспективно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</a:tr>
              <a:tr h="529920"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News Gothic MT"/>
                          <a:ea typeface="Times New Roman"/>
                        </a:rPr>
                        <a:t>Никольская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457200"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News Gothic MT"/>
                          <a:ea typeface="Times New Roman"/>
                        </a:rPr>
                        <a:t>310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ПИТ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</a:tr>
              <a:tr h="529920"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News Gothic MT"/>
                          <a:ea typeface="Times New Roman"/>
                        </a:rPr>
                        <a:t>К-Городецкая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457200"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News Gothic MT"/>
                          <a:ea typeface="Times New Roman"/>
                        </a:rPr>
                        <a:t>340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ПИТ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достаточна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анестезиологическая группа с ПИТ на 3 койки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</a:tr>
            </a:tbl>
          </a:graphicData>
        </a:graphic>
      </p:graphicFrame>
      <p:sp>
        <p:nvSpPr>
          <p:cNvPr id="142" name="Прямоугольник 4"/>
          <p:cNvSpPr/>
          <p:nvPr/>
        </p:nvSpPr>
        <p:spPr>
          <a:xfrm>
            <a:off x="3126240" y="352800"/>
            <a:ext cx="65804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МО </a:t>
            </a:r>
            <a:r>
              <a:rPr b="0" lang="en-US" sz="1800" spc="-1" strike="noStrike">
                <a:solidFill>
                  <a:srgbClr val="000000"/>
                </a:solidFill>
                <a:latin typeface="News Gothic MT"/>
              </a:rPr>
              <a:t>I </a:t>
            </a:r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уровня, расположенные в пределах 400 км от Вологды</a:t>
            </a:r>
            <a:endParaRPr b="0" lang="ru-RU" sz="18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" name="Таблица 3"/>
          <p:cNvGraphicFramePr/>
          <p:nvPr/>
        </p:nvGraphicFramePr>
        <p:xfrm>
          <a:off x="259560" y="855720"/>
          <a:ext cx="11689200" cy="2640240"/>
        </p:xfrm>
        <a:graphic>
          <a:graphicData uri="http://schemas.openxmlformats.org/drawingml/2006/table">
            <a:tbl>
              <a:tblPr/>
              <a:tblGrid>
                <a:gridCol w="1970280"/>
                <a:gridCol w="1380600"/>
                <a:gridCol w="1997280"/>
                <a:gridCol w="1729080"/>
                <a:gridCol w="1621800"/>
                <a:gridCol w="2990160"/>
              </a:tblGrid>
              <a:tr h="98748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News Gothic MT"/>
                        </a:rPr>
                        <a:t>Расстояние до РСЦ (км)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News Gothic MT"/>
                        </a:rPr>
                        <a:t>Наличие АРО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News Gothic MT"/>
                        </a:rPr>
                        <a:t>Врачи анестезиологи-реаниматологи (факт)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News Gothic MT"/>
                        </a:rPr>
                        <a:t>Оснащенность оборудованием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News Gothic MT"/>
                        </a:rPr>
                        <a:t>Перспектива службы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</a:tr>
              <a:tr h="8719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Тотемская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200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есть, но соответствует анест. группе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недостаточна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На базе ЦРБ существует ПСО. Необходимо доукомплектование кадрами и аппаратурой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</a:tr>
              <a:tr h="8719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Сокольская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20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есть, но соответствует анест. группе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недостаточная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На базе ЦРБ существует ПСО. Необходимо доукомплектование кадрами и аппаратурой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</a:tr>
            </a:tbl>
          </a:graphicData>
        </a:graphic>
      </p:graphicFrame>
      <p:sp>
        <p:nvSpPr>
          <p:cNvPr id="144" name="Прямоугольник 4"/>
          <p:cNvSpPr/>
          <p:nvPr/>
        </p:nvSpPr>
        <p:spPr>
          <a:xfrm>
            <a:off x="3094200" y="352800"/>
            <a:ext cx="66445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МО </a:t>
            </a:r>
            <a:r>
              <a:rPr b="0" lang="en-US" sz="1800" spc="-1" strike="noStrike">
                <a:solidFill>
                  <a:srgbClr val="000000"/>
                </a:solidFill>
                <a:latin typeface="News Gothic MT"/>
              </a:rPr>
              <a:t>II</a:t>
            </a:r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 уровня, расположенные в пределах 200 км от Вологды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5" name="Прямоугольник 5"/>
          <p:cNvSpPr/>
          <p:nvPr/>
        </p:nvSpPr>
        <p:spPr>
          <a:xfrm>
            <a:off x="2743560" y="3961080"/>
            <a:ext cx="66445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МО </a:t>
            </a:r>
            <a:r>
              <a:rPr b="0" lang="en-US" sz="1800" spc="-1" strike="noStrike">
                <a:solidFill>
                  <a:srgbClr val="000000"/>
                </a:solidFill>
                <a:latin typeface="News Gothic MT"/>
              </a:rPr>
              <a:t>II</a:t>
            </a:r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 уровня, расположенные в пределах 400 км от Вологды</a:t>
            </a: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146" name="Таблица 6"/>
          <p:cNvGraphicFramePr/>
          <p:nvPr/>
        </p:nvGraphicFramePr>
        <p:xfrm>
          <a:off x="185400" y="4636800"/>
          <a:ext cx="11615040" cy="741240"/>
        </p:xfrm>
        <a:graphic>
          <a:graphicData uri="http://schemas.openxmlformats.org/drawingml/2006/table">
            <a:tbl>
              <a:tblPr/>
              <a:tblGrid>
                <a:gridCol w="1958040"/>
                <a:gridCol w="1371960"/>
                <a:gridCol w="1984680"/>
                <a:gridCol w="1718280"/>
                <a:gridCol w="1611720"/>
                <a:gridCol w="2970360"/>
              </a:tblGrid>
              <a:tr h="37080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News Gothic MT"/>
                        </a:rPr>
                        <a:t>Расстояние до РСЦ (км)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News Gothic MT"/>
                        </a:rPr>
                        <a:t>Наличие АРО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News Gothic MT"/>
                        </a:rPr>
                        <a:t>Врачи анестезиологи-реаниматологи (факт)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News Gothic MT"/>
                        </a:rPr>
                        <a:t>Оснащенность оборудованием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News Gothic MT"/>
                        </a:rPr>
                        <a:t>Перспектива службы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</a:tr>
              <a:tr h="370800">
                <a:tc>
                  <a:txBody>
                    <a:bodyPr lIns="68400" rIns="68400" tIns="0" bIns="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News Gothic MT"/>
                          <a:ea typeface="Times New Roman"/>
                        </a:rPr>
                        <a:t>В-Устюгская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457200"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News Gothic MT"/>
                          <a:ea typeface="Times New Roman"/>
                        </a:rPr>
                        <a:t>390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6 коек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5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недостаточно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На базе ЦРБ существует ПСО. Необходимо доукомплектование кадрами и аппаратурой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</a:tr>
            </a:tbl>
          </a:graphicData>
        </a:graphic>
      </p:graphicFrame>
    </p:spTree>
  </p:cSld>
  <p:transition spd="slow">
    <p:push dir="u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Таблица 3"/>
          <p:cNvGraphicFramePr/>
          <p:nvPr/>
        </p:nvGraphicFramePr>
        <p:xfrm>
          <a:off x="259560" y="855720"/>
          <a:ext cx="10787040" cy="5043240"/>
        </p:xfrm>
        <a:graphic>
          <a:graphicData uri="http://schemas.openxmlformats.org/drawingml/2006/table">
            <a:tbl>
              <a:tblPr/>
              <a:tblGrid>
                <a:gridCol w="3994200"/>
                <a:gridCol w="3504960"/>
                <a:gridCol w="3287880"/>
              </a:tblGrid>
              <a:tr h="89640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News Gothic MT"/>
                        </a:rPr>
                        <a:t>Врачи анестезиологи-реаниматологи (факт)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News Gothic MT"/>
                        </a:rPr>
                        <a:t>Врачи анестезиологи-реаниматологи (сколько еще нужно)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</a:tr>
              <a:tr h="4716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Тотемская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</a:tr>
              <a:tr h="4694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Сокольская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</a:tr>
              <a:tr h="6584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News Gothic MT"/>
                          <a:ea typeface="Times New Roman"/>
                        </a:rPr>
                        <a:t>В-Устюгская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5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</a:tr>
              <a:tr h="4849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Белозерская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1 (она же главный врач)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</a:tr>
              <a:tr h="531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Устюженская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</a:tr>
              <a:tr h="8719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Вытегорская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</a:tr>
              <a:tr h="871920">
                <a:tc grid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ИТОГО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18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</a:tr>
            </a:tbl>
          </a:graphicData>
        </a:graphic>
      </p:graphicFrame>
      <p:sp>
        <p:nvSpPr>
          <p:cNvPr id="148" name="Прямоугольник 4"/>
          <p:cNvSpPr/>
          <p:nvPr/>
        </p:nvSpPr>
        <p:spPr>
          <a:xfrm>
            <a:off x="3111840" y="352800"/>
            <a:ext cx="40626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Потребность в кадрах для АРО ЦРБ</a:t>
            </a:r>
            <a:endParaRPr b="0" lang="ru-RU" sz="18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Таблица 3"/>
          <p:cNvGraphicFramePr/>
          <p:nvPr/>
        </p:nvGraphicFramePr>
        <p:xfrm>
          <a:off x="259560" y="855720"/>
          <a:ext cx="10787040" cy="4255920"/>
        </p:xfrm>
        <a:graphic>
          <a:graphicData uri="http://schemas.openxmlformats.org/drawingml/2006/table">
            <a:tbl>
              <a:tblPr/>
              <a:tblGrid>
                <a:gridCol w="3994200"/>
                <a:gridCol w="3504960"/>
                <a:gridCol w="3287880"/>
              </a:tblGrid>
              <a:tr h="89640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News Gothic MT"/>
                        </a:rPr>
                        <a:t>Врачи анестезиологи-реаниматологи (факт)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latin typeface="News Gothic MT"/>
                        </a:rPr>
                        <a:t>Врачи анестезиологи-реаниматологи (сколько еще нужно)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2c7c9f"/>
                    </a:solidFill>
                  </a:tcPr>
                </a:tc>
              </a:tr>
              <a:tr h="6685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Грязовецкая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</a:tr>
              <a:tr h="6685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Харовская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</a:tr>
              <a:tr h="6685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Шекснинская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</a:tr>
              <a:tr h="636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Верховажская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1 (он же хирург)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</a:tr>
              <a:tr h="6685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Бабаевская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</a:tr>
              <a:tr h="8719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Нюксенская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cef"/>
                    </a:solidFill>
                  </a:tcPr>
                </a:tc>
              </a:tr>
              <a:tr h="871920">
                <a:tc grid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ИТОГО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latin typeface="News Gothic MT"/>
                        </a:rPr>
                        <a:t>6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dd7df"/>
                    </a:solidFill>
                  </a:tcPr>
                </a:tc>
              </a:tr>
            </a:tbl>
          </a:graphicData>
        </a:graphic>
      </p:graphicFrame>
      <p:sp>
        <p:nvSpPr>
          <p:cNvPr id="150" name="Прямоугольник 4"/>
          <p:cNvSpPr/>
          <p:nvPr/>
        </p:nvSpPr>
        <p:spPr>
          <a:xfrm>
            <a:off x="3120480" y="352800"/>
            <a:ext cx="59328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News Gothic MT"/>
              </a:rPr>
              <a:t>Потребность в кадрах для анестезиологических групп</a:t>
            </a:r>
            <a:endParaRPr b="0" lang="ru-RU" sz="18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"/>
          <p:cNvSpPr/>
          <p:nvPr/>
        </p:nvSpPr>
        <p:spPr>
          <a:xfrm>
            <a:off x="778320" y="85320"/>
            <a:ext cx="10737720" cy="6250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marL="358920" indent="-35892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Проблемы службы в МО </a:t>
            </a:r>
            <a:r>
              <a:rPr b="1" lang="en-US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I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и </a:t>
            </a:r>
            <a:r>
              <a:rPr b="1" lang="en-US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II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уровня</a:t>
            </a:r>
            <a:endParaRPr b="0" lang="ru-RU" sz="1800" spc="-1" strike="noStrike">
              <a:latin typeface="Arial"/>
            </a:endParaRPr>
          </a:p>
          <a:p>
            <a:pPr marL="358920" indent="-3589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marL="358920" indent="-358920">
              <a:lnSpc>
                <a:spcPct val="100000"/>
              </a:lnSpc>
              <a:buClr>
                <a:srgbClr val="000000"/>
              </a:buClr>
              <a:buFont typeface="News Gothic MT"/>
              <a:buAutoNum type="arabicPeriod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Отсутствие мотивированности главных врачей в развитии анестезиолого-реанимационной службы</a:t>
            </a:r>
            <a:endParaRPr b="0" lang="ru-RU" sz="2000" spc="-1" strike="noStrike">
              <a:latin typeface="Arial"/>
            </a:endParaRPr>
          </a:p>
          <a:p>
            <a:pPr marL="358920" indent="-358920">
              <a:lnSpc>
                <a:spcPct val="100000"/>
              </a:lnSpc>
              <a:buClr>
                <a:srgbClr val="000000"/>
              </a:buClr>
              <a:buFont typeface="News Gothic MT"/>
              <a:buAutoNum type="arabicPeriod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Отсутствие тарифа в системе ОМС на оказание медицинской помощи по профилю «анестезиология и реаниматология»</a:t>
            </a:r>
            <a:endParaRPr b="0" lang="ru-RU" sz="2000" spc="-1" strike="noStrike">
              <a:latin typeface="Arial"/>
            </a:endParaRPr>
          </a:p>
          <a:p>
            <a:pPr marL="358920" indent="-358920">
              <a:lnSpc>
                <a:spcPct val="100000"/>
              </a:lnSpc>
              <a:buClr>
                <a:srgbClr val="000000"/>
              </a:buClr>
              <a:buFont typeface="News Gothic MT"/>
              <a:buAutoNum type="arabicPeriod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Низкая квалификация медицинского персонала</a:t>
            </a:r>
            <a:endParaRPr b="0" lang="ru-RU" sz="2000" spc="-1" strike="noStrike">
              <a:latin typeface="Arial"/>
            </a:endParaRPr>
          </a:p>
          <a:p>
            <a:pPr marL="358920" indent="-358920">
              <a:lnSpc>
                <a:spcPct val="100000"/>
              </a:lnSpc>
              <a:buClr>
                <a:srgbClr val="000000"/>
              </a:buClr>
              <a:buFont typeface="News Gothic MT"/>
              <a:buAutoNum type="arabicPeriod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Дефицит кадров:</a:t>
            </a:r>
            <a:endParaRPr b="0" lang="ru-RU" sz="2000" spc="-1" strike="noStrike">
              <a:latin typeface="Arial"/>
            </a:endParaRPr>
          </a:p>
          <a:p>
            <a:pPr marL="988920" indent="-35892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2.1 большинство врачей-анестезиологов в ЦРБ 1 уровня  пенсионного и предпенсионного возраста </a:t>
            </a:r>
            <a:endParaRPr b="0" lang="ru-RU" sz="2000" spc="-1" strike="noStrike">
              <a:latin typeface="Arial"/>
            </a:endParaRPr>
          </a:p>
          <a:p>
            <a:pPr marL="988920" indent="-35892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2.2  в МО 1 уровня ввиду отсутствия перспектив профессионального роста молодых  врачей-анестезиологов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4. Низкая или отсутствующая хирургическая активность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5. недостаточная оснащенность отделений реанимации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II 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уровня  и избыточная оснащенность в ЦРБ 1 уровня, где дорогостоящее оборудование эффективно не используется.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marL="358920" indent="-35892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marL="358920" indent="-35892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"/>
          <p:cNvSpPr/>
          <p:nvPr/>
        </p:nvSpPr>
        <p:spPr>
          <a:xfrm>
            <a:off x="778320" y="1594440"/>
            <a:ext cx="10737720" cy="3232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marL="358920" indent="-35892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Проблемы службы в МО </a:t>
            </a:r>
            <a:r>
              <a:rPr b="1" lang="en-US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III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уровня</a:t>
            </a:r>
            <a:endParaRPr b="0" lang="ru-RU" sz="1800" spc="-1" strike="noStrike">
              <a:latin typeface="Arial"/>
            </a:endParaRPr>
          </a:p>
          <a:p>
            <a:pPr marL="358920" indent="-35892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marL="358920" indent="-358920">
              <a:lnSpc>
                <a:spcPct val="100000"/>
              </a:lnSpc>
              <a:buClr>
                <a:srgbClr val="000000"/>
              </a:buClr>
              <a:buFont typeface="News Gothic MT"/>
              <a:buAutoNum type="arabicPeriod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Отсутствие тарифа в системе ОМС на оказание медицинской помощи по профилю «анестезиология и реаниматология»</a:t>
            </a:r>
            <a:endParaRPr b="0" lang="ru-RU" sz="2000" spc="-1" strike="noStrike">
              <a:latin typeface="Arial"/>
            </a:endParaRPr>
          </a:p>
          <a:p>
            <a:pPr marL="358920" indent="-358920">
              <a:lnSpc>
                <a:spcPct val="100000"/>
              </a:lnSpc>
              <a:buClr>
                <a:srgbClr val="000000"/>
              </a:buClr>
              <a:buFont typeface="News Gothic MT"/>
              <a:buAutoNum type="arabicPeriod"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Отсутствие современного мониторинга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Calibri"/>
              </a:rPr>
              <a:t>3. Отсутствие современных методик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  <a:p>
            <a:pPr marL="358920" indent="-358920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0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3901</TotalTime>
  <Application>LibreOffice/7.3.1.3$Windows_X86_64 LibreOffice_project/a69ca51ded25f3eefd52d7bf9a5fad8c90b87951</Application>
  <AppVersion>15.0000</AppVersion>
  <Words>2033</Words>
  <Paragraphs>406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2022-04-04T11:33:42Z</dcterms:created>
  <dc:creator>Кириченко Екатерина Александровна</dc:creator>
  <dc:description/>
  <dc:language>ru-RU</dc:language>
  <cp:lastModifiedBy/>
  <cp:lastPrinted>2022-12-07T05:13:28Z</cp:lastPrinted>
  <dcterms:modified xsi:type="dcterms:W3CDTF">2023-05-18T18:32:03Z</dcterms:modified>
  <cp:revision>596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17</vt:i4>
  </property>
  <property fmtid="{D5CDD505-2E9C-101B-9397-08002B2CF9AE}" pid="3" name="PresentationFormat">
    <vt:lpwstr>Произвольный</vt:lpwstr>
  </property>
  <property fmtid="{D5CDD505-2E9C-101B-9397-08002B2CF9AE}" pid="4" name="Slides">
    <vt:i4>18</vt:i4>
  </property>
</Properties>
</file>