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916" r:id="rId3"/>
    <p:sldId id="921" r:id="rId4"/>
    <p:sldId id="922" r:id="rId5"/>
    <p:sldId id="274" r:id="rId6"/>
    <p:sldId id="262" r:id="rId7"/>
    <p:sldId id="264" r:id="rId8"/>
    <p:sldId id="265" r:id="rId9"/>
    <p:sldId id="923" r:id="rId10"/>
    <p:sldId id="924" r:id="rId11"/>
    <p:sldId id="925" r:id="rId12"/>
    <p:sldId id="260" r:id="rId13"/>
    <p:sldId id="270" r:id="rId14"/>
    <p:sldId id="271" r:id="rId15"/>
    <p:sldId id="927" r:id="rId16"/>
    <p:sldId id="272" r:id="rId17"/>
    <p:sldId id="915" r:id="rId18"/>
    <p:sldId id="261" r:id="rId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7EA"/>
    <a:srgbClr val="B21616"/>
    <a:srgbClr val="E1B1AF"/>
    <a:srgbClr val="E4ACAC"/>
    <a:srgbClr val="E40E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14" d="100"/>
          <a:sy n="114" d="100"/>
        </p:scale>
        <p:origin x="30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327825792077826E-2"/>
          <c:y val="0.10276101507798836"/>
          <c:w val="0.97475420361936527"/>
          <c:h val="0.81453796820230617"/>
        </c:manualLayout>
      </c:layout>
      <c:barChart>
        <c:barDir val="col"/>
        <c:grouping val="clustered"/>
        <c:varyColors val="0"/>
        <c:ser>
          <c:idx val="0"/>
          <c:order val="0"/>
          <c:tx>
            <c:strRef>
              <c:f>Лист1!$B$1</c:f>
              <c:strCache>
                <c:ptCount val="1"/>
                <c:pt idx="0">
                  <c:v>Пациенты</c:v>
                </c:pt>
              </c:strCache>
            </c:strRef>
          </c:tx>
          <c:spPr>
            <a:pattFill prst="pct70">
              <a:fgClr>
                <a:srgbClr val="FF0000"/>
              </a:fgClr>
              <a:bgClr>
                <a:schemeClr val="bg1"/>
              </a:bgClr>
            </a:pattFill>
            <a:ln>
              <a:noFill/>
            </a:ln>
            <a:effectLst>
              <a:innerShdw blurRad="114300">
                <a:schemeClr val="accent1"/>
              </a:innerShdw>
            </a:effectLst>
          </c:spPr>
          <c:invertIfNegative val="0"/>
          <c:dLbls>
            <c:dLbl>
              <c:idx val="4"/>
              <c:tx>
                <c:rich>
                  <a:bodyPr/>
                  <a:lstStyle/>
                  <a:p>
                    <a:endParaRPr lang="en-US" dirty="0"/>
                  </a:p>
                  <a:p>
                    <a:r>
                      <a:rPr lang="en-US" dirty="0"/>
                      <a:t>987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3F-4D34-85EE-D8EC20FB7F5C}"/>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2018</c:v>
                </c:pt>
                <c:pt idx="1">
                  <c:v>2019</c:v>
                </c:pt>
                <c:pt idx="2">
                  <c:v>2020</c:v>
                </c:pt>
                <c:pt idx="3">
                  <c:v>2021</c:v>
                </c:pt>
                <c:pt idx="4">
                  <c:v>2022</c:v>
                </c:pt>
              </c:numCache>
            </c:numRef>
          </c:cat>
          <c:val>
            <c:numRef>
              <c:f>Лист1!$B$2:$B$6</c:f>
              <c:numCache>
                <c:formatCode>General</c:formatCode>
                <c:ptCount val="5"/>
                <c:pt idx="0">
                  <c:v>697</c:v>
                </c:pt>
                <c:pt idx="1">
                  <c:v>755</c:v>
                </c:pt>
                <c:pt idx="2">
                  <c:v>646</c:v>
                </c:pt>
                <c:pt idx="3">
                  <c:v>878</c:v>
                </c:pt>
                <c:pt idx="4">
                  <c:v>987</c:v>
                </c:pt>
              </c:numCache>
            </c:numRef>
          </c:val>
          <c:extLst>
            <c:ext xmlns:c16="http://schemas.microsoft.com/office/drawing/2014/chart" uri="{C3380CC4-5D6E-409C-BE32-E72D297353CC}">
              <c16:uniqueId val="{00000000-28FE-4689-83C9-49849D4DAF77}"/>
            </c:ext>
          </c:extLst>
        </c:ser>
        <c:dLbls>
          <c:showLegendKey val="0"/>
          <c:showVal val="1"/>
          <c:showCatName val="0"/>
          <c:showSerName val="0"/>
          <c:showPercent val="0"/>
          <c:showBubbleSize val="0"/>
        </c:dLbls>
        <c:gapWidth val="150"/>
        <c:overlap val="-25"/>
        <c:axId val="418934607"/>
        <c:axId val="418935439"/>
      </c:barChart>
      <c:catAx>
        <c:axId val="418934607"/>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crossAx val="418935439"/>
        <c:crosses val="autoZero"/>
        <c:auto val="1"/>
        <c:lblAlgn val="ctr"/>
        <c:lblOffset val="100"/>
        <c:noMultiLvlLbl val="0"/>
      </c:catAx>
      <c:valAx>
        <c:axId val="418935439"/>
        <c:scaling>
          <c:orientation val="minMax"/>
        </c:scaling>
        <c:delete val="1"/>
        <c:axPos val="l"/>
        <c:numFmt formatCode="General" sourceLinked="1"/>
        <c:majorTickMark val="none"/>
        <c:minorTickMark val="none"/>
        <c:tickLblPos val="nextTo"/>
        <c:crossAx val="41893460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Arial" panose="020B0604020202020204" pitchFamily="34" charset="0"/>
          <a:cs typeface="Arial" panose="020B0604020202020204" pitchFamily="34" charset="0"/>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none" spc="20" baseline="0">
                <a:solidFill>
                  <a:srgbClr val="C00000"/>
                </a:solidFill>
                <a:latin typeface="Arial Narrow" panose="020B0606020202030204" pitchFamily="34" charset="0"/>
                <a:ea typeface="+mn-ea"/>
                <a:cs typeface="Arial" panose="020B0604020202020204" pitchFamily="34" charset="0"/>
              </a:defRPr>
            </a:pPr>
            <a:r>
              <a:rPr lang="ru-RU" sz="2400" b="1" dirty="0">
                <a:solidFill>
                  <a:srgbClr val="C00000"/>
                </a:solidFill>
                <a:latin typeface="Arial Narrow" panose="020B0606020202030204" pitchFamily="34" charset="0"/>
              </a:rPr>
              <a:t>Количеств</a:t>
            </a:r>
            <a:r>
              <a:rPr lang="ru-RU" sz="2400" b="1" baseline="0" dirty="0">
                <a:solidFill>
                  <a:srgbClr val="C00000"/>
                </a:solidFill>
                <a:latin typeface="Arial Narrow" panose="020B0606020202030204" pitchFamily="34" charset="0"/>
              </a:rPr>
              <a:t>о имплантация / замен ЭКС по годам</a:t>
            </a:r>
            <a:endParaRPr lang="ru-RU" sz="2400" b="1" dirty="0">
              <a:solidFill>
                <a:srgbClr val="C00000"/>
              </a:solidFill>
              <a:latin typeface="Arial Narrow" panose="020B0606020202030204" pitchFamily="34" charset="0"/>
            </a:endParaRPr>
          </a:p>
        </c:rich>
      </c:tx>
      <c:layout>
        <c:manualLayout>
          <c:xMode val="edge"/>
          <c:yMode val="edge"/>
          <c:x val="0.1111654620029725"/>
          <c:y val="2.2503932872363009E-2"/>
        </c:manualLayout>
      </c:layout>
      <c:overlay val="0"/>
      <c:spPr>
        <a:noFill/>
        <a:ln>
          <a:noFill/>
        </a:ln>
        <a:effectLst/>
      </c:spPr>
      <c:txPr>
        <a:bodyPr rot="0" spcFirstLastPara="1" vertOverflow="ellipsis" vert="horz" wrap="square" anchor="ctr" anchorCtr="1"/>
        <a:lstStyle/>
        <a:p>
          <a:pPr>
            <a:defRPr sz="2400" b="1" i="0" u="none" strike="noStrike" kern="1200" cap="none" spc="20" baseline="0">
              <a:solidFill>
                <a:srgbClr val="C00000"/>
              </a:solidFill>
              <a:latin typeface="Arial Narrow" panose="020B0606020202030204" pitchFamily="34" charset="0"/>
              <a:ea typeface="+mn-ea"/>
              <a:cs typeface="Arial" panose="020B0604020202020204" pitchFamily="34" charset="0"/>
            </a:defRPr>
          </a:pPr>
          <a:endParaRPr lang="ru-RU"/>
        </a:p>
      </c:txPr>
    </c:title>
    <c:autoTitleDeleted val="0"/>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col"/>
        <c:grouping val="clustered"/>
        <c:varyColors val="0"/>
        <c:ser>
          <c:idx val="0"/>
          <c:order val="0"/>
          <c:tx>
            <c:strRef>
              <c:f>Лист1!$B$1</c:f>
              <c:strCache>
                <c:ptCount val="1"/>
                <c:pt idx="0">
                  <c:v>Количество ЭКС</c:v>
                </c:pt>
              </c:strCache>
            </c:strRef>
          </c:tx>
          <c:spPr>
            <a:pattFill prst="pct40">
              <a:fgClr>
                <a:srgbClr val="C00000"/>
              </a:fgClr>
              <a:bgClr>
                <a:schemeClr val="bg1"/>
              </a:bgClr>
            </a:pattFill>
            <a:ln w="9525" cap="flat" cmpd="sng" algn="ctr">
              <a:solidFill>
                <a:schemeClr val="accent1">
                  <a:shade val="95000"/>
                </a:schemeClr>
              </a:solidFill>
              <a:round/>
            </a:ln>
            <a:effectLst/>
            <a:sp3d contourW="9525">
              <a:contourClr>
                <a:schemeClr val="accent1">
                  <a:shade val="95000"/>
                </a:schemeClr>
              </a:contourClr>
            </a:sp3d>
          </c:spPr>
          <c:invertIfNegative val="0"/>
          <c:cat>
            <c:numRef>
              <c:f>Лист1!$A$2:$A$6</c:f>
              <c:numCache>
                <c:formatCode>General</c:formatCode>
                <c:ptCount val="5"/>
                <c:pt idx="0">
                  <c:v>2018</c:v>
                </c:pt>
                <c:pt idx="1">
                  <c:v>2019</c:v>
                </c:pt>
                <c:pt idx="2">
                  <c:v>2020</c:v>
                </c:pt>
                <c:pt idx="3">
                  <c:v>2021</c:v>
                </c:pt>
                <c:pt idx="4">
                  <c:v>2022</c:v>
                </c:pt>
              </c:numCache>
            </c:numRef>
          </c:cat>
          <c:val>
            <c:numRef>
              <c:f>Лист1!$B$2:$B$6</c:f>
              <c:numCache>
                <c:formatCode>General</c:formatCode>
                <c:ptCount val="5"/>
                <c:pt idx="0">
                  <c:v>313</c:v>
                </c:pt>
                <c:pt idx="1">
                  <c:v>345</c:v>
                </c:pt>
                <c:pt idx="2">
                  <c:v>292</c:v>
                </c:pt>
                <c:pt idx="3">
                  <c:v>334</c:v>
                </c:pt>
                <c:pt idx="4">
                  <c:v>363</c:v>
                </c:pt>
              </c:numCache>
            </c:numRef>
          </c:val>
          <c:extLst>
            <c:ext xmlns:c16="http://schemas.microsoft.com/office/drawing/2014/chart" uri="{C3380CC4-5D6E-409C-BE32-E72D297353CC}">
              <c16:uniqueId val="{00000000-A0CF-4705-A805-0D922AE1CDB1}"/>
            </c:ext>
          </c:extLst>
        </c:ser>
        <c:dLbls>
          <c:showLegendKey val="0"/>
          <c:showVal val="0"/>
          <c:showCatName val="0"/>
          <c:showSerName val="0"/>
          <c:showPercent val="0"/>
          <c:showBubbleSize val="0"/>
        </c:dLbls>
        <c:gapWidth val="150"/>
        <c:shape val="box"/>
        <c:axId val="1922221263"/>
        <c:axId val="1922196719"/>
        <c:axId val="0"/>
      </c:bar3DChart>
      <c:catAx>
        <c:axId val="192222126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ru-RU"/>
          </a:p>
        </c:txPr>
        <c:crossAx val="1922196719"/>
        <c:crosses val="autoZero"/>
        <c:auto val="1"/>
        <c:lblAlgn val="ctr"/>
        <c:lblOffset val="100"/>
        <c:noMultiLvlLbl val="0"/>
      </c:catAx>
      <c:valAx>
        <c:axId val="1922196719"/>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922221263"/>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ru-RU"/>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cap="none" spc="50" baseline="0">
                <a:ln w="9525" cmpd="sng">
                  <a:solidFill>
                    <a:srgbClr val="C00000"/>
                  </a:solidFill>
                  <a:prstDash val="solid"/>
                </a:ln>
                <a:solidFill>
                  <a:srgbClr val="70AD47">
                    <a:tint val="1000"/>
                  </a:srgbClr>
                </a:solidFill>
                <a:effectLst>
                  <a:glow rad="38100">
                    <a:srgbClr val="FF0000">
                      <a:alpha val="40000"/>
                    </a:srgbClr>
                  </a:glow>
                </a:effectLst>
                <a:latin typeface="Arial" panose="020B0604020202020204" pitchFamily="34" charset="0"/>
                <a:ea typeface="+mn-ea"/>
                <a:cs typeface="Arial" panose="020B0604020202020204" pitchFamily="34" charset="0"/>
              </a:defRPr>
            </a:pPr>
            <a:r>
              <a:rPr lang="ru-RU" sz="3600" b="1" cap="none" spc="50" dirty="0">
                <a:ln w="9525" cmpd="sng">
                  <a:solidFill>
                    <a:srgbClr val="C00000"/>
                  </a:solidFill>
                  <a:prstDash val="solid"/>
                </a:ln>
                <a:solidFill>
                  <a:srgbClr val="70AD47">
                    <a:tint val="1000"/>
                  </a:srgbClr>
                </a:solidFill>
                <a:effectLst>
                  <a:glow rad="38100">
                    <a:srgbClr val="FF0000">
                      <a:alpha val="40000"/>
                    </a:srgbClr>
                  </a:glow>
                </a:effectLst>
                <a:latin typeface="Arial" panose="020B0604020202020204" pitchFamily="34" charset="0"/>
                <a:cs typeface="Arial" panose="020B0604020202020204" pitchFamily="34" charset="0"/>
              </a:rPr>
              <a:t>Количество РЧА-процедур</a:t>
            </a:r>
          </a:p>
        </c:rich>
      </c:tx>
      <c:layout>
        <c:manualLayout>
          <c:xMode val="edge"/>
          <c:yMode val="edge"/>
          <c:x val="0.22699820162102585"/>
          <c:y val="0.17812498904250806"/>
        </c:manualLayout>
      </c:layout>
      <c:overlay val="0"/>
      <c:spPr>
        <a:noFill/>
        <a:ln>
          <a:noFill/>
        </a:ln>
        <a:effectLst/>
      </c:spPr>
      <c:txPr>
        <a:bodyPr rot="0" spcFirstLastPara="1" vertOverflow="ellipsis" vert="horz" wrap="square" anchor="ctr" anchorCtr="1"/>
        <a:lstStyle/>
        <a:p>
          <a:pPr>
            <a:defRPr sz="3600" b="1" i="0" u="none" strike="noStrike" kern="1200" cap="none" spc="50" baseline="0">
              <a:ln w="9525" cmpd="sng">
                <a:solidFill>
                  <a:srgbClr val="C00000"/>
                </a:solidFill>
                <a:prstDash val="solid"/>
              </a:ln>
              <a:solidFill>
                <a:srgbClr val="70AD47">
                  <a:tint val="1000"/>
                </a:srgbClr>
              </a:solidFill>
              <a:effectLst>
                <a:glow rad="38100">
                  <a:srgbClr val="FF0000">
                    <a:alpha val="40000"/>
                  </a:srgbClr>
                </a:glow>
              </a:effectLst>
              <a:latin typeface="Arial" panose="020B0604020202020204" pitchFamily="34" charset="0"/>
              <a:ea typeface="+mn-ea"/>
              <a:cs typeface="Arial" panose="020B0604020202020204" pitchFamily="34" charset="0"/>
            </a:defRPr>
          </a:pPr>
          <a:endParaRPr lang="ru-RU"/>
        </a:p>
      </c:txPr>
    </c:title>
    <c:autoTitleDeleted val="0"/>
    <c:plotArea>
      <c:layout/>
      <c:barChart>
        <c:barDir val="col"/>
        <c:grouping val="clustered"/>
        <c:varyColors val="0"/>
        <c:ser>
          <c:idx val="0"/>
          <c:order val="0"/>
          <c:tx>
            <c:strRef>
              <c:f>Лист1!$B$1</c:f>
              <c:strCache>
                <c:ptCount val="1"/>
                <c:pt idx="0">
                  <c:v>Количество РЧ-процедур</c:v>
                </c:pt>
              </c:strCache>
            </c:strRef>
          </c:tx>
          <c:spPr>
            <a:pattFill prst="pct75">
              <a:fgClr>
                <a:srgbClr val="C00000"/>
              </a:fgClr>
              <a:bgClr>
                <a:schemeClr val="bg1"/>
              </a:bgClr>
            </a:pattFill>
            <a:ln>
              <a:noFill/>
            </a:ln>
            <a:effectLst>
              <a:innerShdw blurRad="114300">
                <a:schemeClr val="accent1"/>
              </a:innerShdw>
            </a:effectLst>
          </c:spPr>
          <c:invertIfNegative val="0"/>
          <c:dLbls>
            <c:dLbl>
              <c:idx val="0"/>
              <c:tx>
                <c:rich>
                  <a:bodyPr/>
                  <a:lstStyle/>
                  <a:p>
                    <a:fld id="{C544CA36-E3FC-4198-879C-F8DE29E79626}" type="VALUE">
                      <a:rPr lang="en-US" baseline="0" smtClean="0"/>
                      <a:pPr/>
                      <a:t>[ЗНАЧЕНИЕ]</a:t>
                    </a:fld>
                    <a:endParaRPr lang="ru-RU"/>
                  </a:p>
                </c:rich>
              </c:tx>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F6F-4449-8560-F41DF04E8E93}"/>
                </c:ext>
              </c:extLst>
            </c:dLbl>
            <c:dLbl>
              <c:idx val="1"/>
              <c:tx>
                <c:rich>
                  <a:bodyPr/>
                  <a:lstStyle/>
                  <a:p>
                    <a:fld id="{56EEE9B8-B0C7-4BD3-B9D5-C86B3CCFA948}" type="VALUE">
                      <a:rPr lang="en-US" baseline="0" smtClean="0"/>
                      <a:pPr/>
                      <a:t>[ЗНАЧЕНИЕ]</a:t>
                    </a:fld>
                    <a:endParaRPr lang="ru-RU"/>
                  </a:p>
                </c:rich>
              </c:tx>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F6F-4449-8560-F41DF04E8E93}"/>
                </c:ext>
              </c:extLst>
            </c:dLbl>
            <c:dLbl>
              <c:idx val="2"/>
              <c:tx>
                <c:rich>
                  <a:bodyPr/>
                  <a:lstStyle/>
                  <a:p>
                    <a:fld id="{F8A9B71F-4E70-4BA5-AA84-ED8352AA33C2}" type="VALUE">
                      <a:rPr lang="en-US" baseline="0" smtClean="0"/>
                      <a:pPr/>
                      <a:t>[ЗНАЧЕНИЕ]</a:t>
                    </a:fld>
                    <a:endParaRPr lang="ru-RU"/>
                  </a:p>
                </c:rich>
              </c:tx>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F6F-4449-8560-F41DF04E8E93}"/>
                </c:ext>
              </c:extLst>
            </c:dLbl>
            <c:dLbl>
              <c:idx val="3"/>
              <c:tx>
                <c:rich>
                  <a:bodyPr/>
                  <a:lstStyle/>
                  <a:p>
                    <a:fld id="{EBF62FB3-9F91-47ED-9ED6-E12C02F57CF2}" type="VALUE">
                      <a:rPr lang="en-US" baseline="0" smtClean="0"/>
                      <a:pPr/>
                      <a:t>[ЗНАЧЕНИЕ]</a:t>
                    </a:fld>
                    <a:endParaRPr lang="ru-RU"/>
                  </a:p>
                </c:rich>
              </c:tx>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F6F-4449-8560-F41DF04E8E93}"/>
                </c:ext>
              </c:extLst>
            </c:dLbl>
            <c:dLbl>
              <c:idx val="4"/>
              <c:layout>
                <c:manualLayout>
                  <c:x val="-1.6830336494939746E-16"/>
                  <c:y val="-4.6874997116449595E-3"/>
                </c:manualLayout>
              </c:layout>
              <c:tx>
                <c:rich>
                  <a:bodyPr/>
                  <a:lstStyle/>
                  <a:p>
                    <a:r>
                      <a:rPr lang="en-US" dirty="0"/>
                      <a:t>142</a:t>
                    </a:r>
                  </a:p>
                </c:rich>
              </c:tx>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CDAC-42B7-9009-17AC4179757B}"/>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ru-RU"/>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2018</c:v>
                </c:pt>
                <c:pt idx="1">
                  <c:v>2019</c:v>
                </c:pt>
                <c:pt idx="2">
                  <c:v>2020</c:v>
                </c:pt>
                <c:pt idx="3">
                  <c:v>2021</c:v>
                </c:pt>
                <c:pt idx="4">
                  <c:v>2022</c:v>
                </c:pt>
              </c:numCache>
            </c:numRef>
          </c:cat>
          <c:val>
            <c:numRef>
              <c:f>Лист1!$B$2:$B$6</c:f>
              <c:numCache>
                <c:formatCode>General</c:formatCode>
                <c:ptCount val="5"/>
                <c:pt idx="0">
                  <c:v>21</c:v>
                </c:pt>
                <c:pt idx="1">
                  <c:v>35</c:v>
                </c:pt>
                <c:pt idx="2">
                  <c:v>34</c:v>
                </c:pt>
                <c:pt idx="3">
                  <c:v>67</c:v>
                </c:pt>
                <c:pt idx="4">
                  <c:v>149</c:v>
                </c:pt>
              </c:numCache>
            </c:numRef>
          </c:val>
          <c:extLst>
            <c:ext xmlns:c16="http://schemas.microsoft.com/office/drawing/2014/chart" uri="{C3380CC4-5D6E-409C-BE32-E72D297353CC}">
              <c16:uniqueId val="{00000000-D071-43EF-ACEC-3FA4BD6301B3}"/>
            </c:ext>
          </c:extLst>
        </c:ser>
        <c:dLbls>
          <c:showLegendKey val="0"/>
          <c:showVal val="1"/>
          <c:showCatName val="0"/>
          <c:showSerName val="0"/>
          <c:showPercent val="0"/>
          <c:showBubbleSize val="0"/>
        </c:dLbls>
        <c:gapWidth val="150"/>
        <c:overlap val="-25"/>
        <c:axId val="418934607"/>
        <c:axId val="418935439"/>
      </c:barChart>
      <c:catAx>
        <c:axId val="418934607"/>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RU"/>
          </a:p>
        </c:txPr>
        <c:crossAx val="418935439"/>
        <c:crosses val="autoZero"/>
        <c:auto val="1"/>
        <c:lblAlgn val="ctr"/>
        <c:lblOffset val="100"/>
        <c:noMultiLvlLbl val="0"/>
      </c:catAx>
      <c:valAx>
        <c:axId val="418935439"/>
        <c:scaling>
          <c:orientation val="minMax"/>
        </c:scaling>
        <c:delete val="1"/>
        <c:axPos val="l"/>
        <c:numFmt formatCode="General" sourceLinked="1"/>
        <c:majorTickMark val="none"/>
        <c:minorTickMark val="none"/>
        <c:tickLblPos val="nextTo"/>
        <c:crossAx val="4189346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Arial" panose="020B0604020202020204" pitchFamily="34" charset="0"/>
          <a:cs typeface="Arial" panose="020B0604020202020204" pitchFamily="34" charset="0"/>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D76A2-064D-4BDF-BA0E-B3AC62D15B4D}" type="datetimeFigureOut">
              <a:rPr lang="ru-RU" smtClean="0"/>
              <a:t>07.09.2023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72FA7E-F1DE-41F3-8E12-847E43558D10}" type="slidenum">
              <a:rPr lang="ru-RU" smtClean="0"/>
              <a:t>‹#›</a:t>
            </a:fld>
            <a:endParaRPr lang="ru-RU"/>
          </a:p>
        </p:txBody>
      </p:sp>
    </p:spTree>
    <p:extLst>
      <p:ext uri="{BB962C8B-B14F-4D97-AF65-F5344CB8AC3E}">
        <p14:creationId xmlns:p14="http://schemas.microsoft.com/office/powerpoint/2010/main" val="1202926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normAutofit/>
          </a:bodyPr>
          <a:lstStyle/>
          <a:p>
            <a:pPr marL="0" marR="0" indent="0" algn="l" defTabSz="1369314"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CB1AE569-EB94-4C35-BBD9-73C741CD5166}" type="slidenum">
              <a:rPr lang="ru-RU" smtClean="0"/>
              <a:pPr/>
              <a:t>17</a:t>
            </a:fld>
            <a:endParaRPr lang="ru-RU"/>
          </a:p>
        </p:txBody>
      </p:sp>
    </p:spTree>
    <p:extLst>
      <p:ext uri="{BB962C8B-B14F-4D97-AF65-F5344CB8AC3E}">
        <p14:creationId xmlns:p14="http://schemas.microsoft.com/office/powerpoint/2010/main" val="1046150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C13D3D-7C66-9FA9-0AC1-92F47831119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04905FA0-E6CE-337E-628B-768879B00A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87F0BB6A-20EF-97CB-7B31-22507C577AE6}"/>
              </a:ext>
            </a:extLst>
          </p:cNvPr>
          <p:cNvSpPr>
            <a:spLocks noGrp="1"/>
          </p:cNvSpPr>
          <p:nvPr>
            <p:ph type="dt" sz="half" idx="10"/>
          </p:nvPr>
        </p:nvSpPr>
        <p:spPr/>
        <p:txBody>
          <a:bodyPr/>
          <a:lstStyle/>
          <a:p>
            <a:fld id="{08745475-5137-436C-951C-E8FE76E79EB4}" type="datetimeFigureOut">
              <a:rPr lang="ru-RU" smtClean="0"/>
              <a:t>07.09.2023</a:t>
            </a:fld>
            <a:endParaRPr lang="ru-RU"/>
          </a:p>
        </p:txBody>
      </p:sp>
      <p:sp>
        <p:nvSpPr>
          <p:cNvPr id="5" name="Нижний колонтитул 4">
            <a:extLst>
              <a:ext uri="{FF2B5EF4-FFF2-40B4-BE49-F238E27FC236}">
                <a16:creationId xmlns:a16="http://schemas.microsoft.com/office/drawing/2014/main" id="{8BD410BE-3F84-874B-3D88-DE3480A017D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BEEA9B5-22C6-C741-E780-249BFB27EC57}"/>
              </a:ext>
            </a:extLst>
          </p:cNvPr>
          <p:cNvSpPr>
            <a:spLocks noGrp="1"/>
          </p:cNvSpPr>
          <p:nvPr>
            <p:ph type="sldNum" sz="quarter" idx="12"/>
          </p:nvPr>
        </p:nvSpPr>
        <p:spPr/>
        <p:txBody>
          <a:bodyPr/>
          <a:lstStyle/>
          <a:p>
            <a:fld id="{184E8EB1-EDE8-460B-AEE0-E41FC2594F9A}" type="slidenum">
              <a:rPr lang="ru-RU" smtClean="0"/>
              <a:t>‹#›</a:t>
            </a:fld>
            <a:endParaRPr lang="ru-RU"/>
          </a:p>
        </p:txBody>
      </p:sp>
    </p:spTree>
    <p:extLst>
      <p:ext uri="{BB962C8B-B14F-4D97-AF65-F5344CB8AC3E}">
        <p14:creationId xmlns:p14="http://schemas.microsoft.com/office/powerpoint/2010/main" val="644980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EDA3C4-3F4E-F3BF-4AC7-8E1E24AD35E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4C2394D9-3F33-42BE-ABAB-48818F35714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0D90630-6770-2F44-3BDB-F136C2CB066F}"/>
              </a:ext>
            </a:extLst>
          </p:cNvPr>
          <p:cNvSpPr>
            <a:spLocks noGrp="1"/>
          </p:cNvSpPr>
          <p:nvPr>
            <p:ph type="dt" sz="half" idx="10"/>
          </p:nvPr>
        </p:nvSpPr>
        <p:spPr/>
        <p:txBody>
          <a:bodyPr/>
          <a:lstStyle/>
          <a:p>
            <a:fld id="{08745475-5137-436C-951C-E8FE76E79EB4}" type="datetimeFigureOut">
              <a:rPr lang="ru-RU" smtClean="0"/>
              <a:t>07.09.2023</a:t>
            </a:fld>
            <a:endParaRPr lang="ru-RU"/>
          </a:p>
        </p:txBody>
      </p:sp>
      <p:sp>
        <p:nvSpPr>
          <p:cNvPr id="5" name="Нижний колонтитул 4">
            <a:extLst>
              <a:ext uri="{FF2B5EF4-FFF2-40B4-BE49-F238E27FC236}">
                <a16:creationId xmlns:a16="http://schemas.microsoft.com/office/drawing/2014/main" id="{27BBE52C-7E7C-2F1C-648A-6682B3031F2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4CC87F4-E414-B06E-ECFA-E43F588160F5}"/>
              </a:ext>
            </a:extLst>
          </p:cNvPr>
          <p:cNvSpPr>
            <a:spLocks noGrp="1"/>
          </p:cNvSpPr>
          <p:nvPr>
            <p:ph type="sldNum" sz="quarter" idx="12"/>
          </p:nvPr>
        </p:nvSpPr>
        <p:spPr/>
        <p:txBody>
          <a:bodyPr/>
          <a:lstStyle/>
          <a:p>
            <a:fld id="{184E8EB1-EDE8-460B-AEE0-E41FC2594F9A}" type="slidenum">
              <a:rPr lang="ru-RU" smtClean="0"/>
              <a:t>‹#›</a:t>
            </a:fld>
            <a:endParaRPr lang="ru-RU"/>
          </a:p>
        </p:txBody>
      </p:sp>
    </p:spTree>
    <p:extLst>
      <p:ext uri="{BB962C8B-B14F-4D97-AF65-F5344CB8AC3E}">
        <p14:creationId xmlns:p14="http://schemas.microsoft.com/office/powerpoint/2010/main" val="2660154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D1DC1FE7-BECB-6E99-88FE-953F7C58A491}"/>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4F2CCB5A-F84C-7042-A38C-418FB80D7F7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72D19DD-B030-21C7-7270-484B111493DA}"/>
              </a:ext>
            </a:extLst>
          </p:cNvPr>
          <p:cNvSpPr>
            <a:spLocks noGrp="1"/>
          </p:cNvSpPr>
          <p:nvPr>
            <p:ph type="dt" sz="half" idx="10"/>
          </p:nvPr>
        </p:nvSpPr>
        <p:spPr/>
        <p:txBody>
          <a:bodyPr/>
          <a:lstStyle/>
          <a:p>
            <a:fld id="{08745475-5137-436C-951C-E8FE76E79EB4}" type="datetimeFigureOut">
              <a:rPr lang="ru-RU" smtClean="0"/>
              <a:t>07.09.2023</a:t>
            </a:fld>
            <a:endParaRPr lang="ru-RU"/>
          </a:p>
        </p:txBody>
      </p:sp>
      <p:sp>
        <p:nvSpPr>
          <p:cNvPr id="5" name="Нижний колонтитул 4">
            <a:extLst>
              <a:ext uri="{FF2B5EF4-FFF2-40B4-BE49-F238E27FC236}">
                <a16:creationId xmlns:a16="http://schemas.microsoft.com/office/drawing/2014/main" id="{71CEF852-B6E2-7082-44A1-BE506A34BFD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7E36010-5F61-32FA-0B82-11B8E5126509}"/>
              </a:ext>
            </a:extLst>
          </p:cNvPr>
          <p:cNvSpPr>
            <a:spLocks noGrp="1"/>
          </p:cNvSpPr>
          <p:nvPr>
            <p:ph type="sldNum" sz="quarter" idx="12"/>
          </p:nvPr>
        </p:nvSpPr>
        <p:spPr/>
        <p:txBody>
          <a:bodyPr/>
          <a:lstStyle/>
          <a:p>
            <a:fld id="{184E8EB1-EDE8-460B-AEE0-E41FC2594F9A}" type="slidenum">
              <a:rPr lang="ru-RU" smtClean="0"/>
              <a:t>‹#›</a:t>
            </a:fld>
            <a:endParaRPr lang="ru-RU"/>
          </a:p>
        </p:txBody>
      </p:sp>
    </p:spTree>
    <p:extLst>
      <p:ext uri="{BB962C8B-B14F-4D97-AF65-F5344CB8AC3E}">
        <p14:creationId xmlns:p14="http://schemas.microsoft.com/office/powerpoint/2010/main" val="131598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950C17-DDAA-9C8C-38CC-4BEE9718DF1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D25A4E9-AA59-0CBB-802C-5A90CCC872B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8FC228A-7FE4-9A47-4122-1F6383ADEA17}"/>
              </a:ext>
            </a:extLst>
          </p:cNvPr>
          <p:cNvSpPr>
            <a:spLocks noGrp="1"/>
          </p:cNvSpPr>
          <p:nvPr>
            <p:ph type="dt" sz="half" idx="10"/>
          </p:nvPr>
        </p:nvSpPr>
        <p:spPr/>
        <p:txBody>
          <a:bodyPr/>
          <a:lstStyle/>
          <a:p>
            <a:fld id="{08745475-5137-436C-951C-E8FE76E79EB4}" type="datetimeFigureOut">
              <a:rPr lang="ru-RU" smtClean="0"/>
              <a:t>07.09.2023</a:t>
            </a:fld>
            <a:endParaRPr lang="ru-RU"/>
          </a:p>
        </p:txBody>
      </p:sp>
      <p:sp>
        <p:nvSpPr>
          <p:cNvPr id="5" name="Нижний колонтитул 4">
            <a:extLst>
              <a:ext uri="{FF2B5EF4-FFF2-40B4-BE49-F238E27FC236}">
                <a16:creationId xmlns:a16="http://schemas.microsoft.com/office/drawing/2014/main" id="{C0A9B4DA-C0C1-6621-1EBF-E9DAA1071B6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6307D22-B30E-4458-18D2-BEEF091D45C2}"/>
              </a:ext>
            </a:extLst>
          </p:cNvPr>
          <p:cNvSpPr>
            <a:spLocks noGrp="1"/>
          </p:cNvSpPr>
          <p:nvPr>
            <p:ph type="sldNum" sz="quarter" idx="12"/>
          </p:nvPr>
        </p:nvSpPr>
        <p:spPr/>
        <p:txBody>
          <a:bodyPr/>
          <a:lstStyle/>
          <a:p>
            <a:fld id="{184E8EB1-EDE8-460B-AEE0-E41FC2594F9A}" type="slidenum">
              <a:rPr lang="ru-RU" smtClean="0"/>
              <a:t>‹#›</a:t>
            </a:fld>
            <a:endParaRPr lang="ru-RU"/>
          </a:p>
        </p:txBody>
      </p:sp>
    </p:spTree>
    <p:extLst>
      <p:ext uri="{BB962C8B-B14F-4D97-AF65-F5344CB8AC3E}">
        <p14:creationId xmlns:p14="http://schemas.microsoft.com/office/powerpoint/2010/main" val="2717217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43236B-EFE1-9DB7-1767-9BFD0B34C42D}"/>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F22F3433-641F-5BF6-818A-52E3166BBA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D41F056C-D780-F1AE-76EF-1433158EAC63}"/>
              </a:ext>
            </a:extLst>
          </p:cNvPr>
          <p:cNvSpPr>
            <a:spLocks noGrp="1"/>
          </p:cNvSpPr>
          <p:nvPr>
            <p:ph type="dt" sz="half" idx="10"/>
          </p:nvPr>
        </p:nvSpPr>
        <p:spPr/>
        <p:txBody>
          <a:bodyPr/>
          <a:lstStyle/>
          <a:p>
            <a:fld id="{08745475-5137-436C-951C-E8FE76E79EB4}" type="datetimeFigureOut">
              <a:rPr lang="ru-RU" smtClean="0"/>
              <a:t>07.09.2023</a:t>
            </a:fld>
            <a:endParaRPr lang="ru-RU"/>
          </a:p>
        </p:txBody>
      </p:sp>
      <p:sp>
        <p:nvSpPr>
          <p:cNvPr id="5" name="Нижний колонтитул 4">
            <a:extLst>
              <a:ext uri="{FF2B5EF4-FFF2-40B4-BE49-F238E27FC236}">
                <a16:creationId xmlns:a16="http://schemas.microsoft.com/office/drawing/2014/main" id="{6EF8AC4A-3D14-F997-E2A4-E300FE52995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0088FA4-5406-20A0-745C-405973F41EF8}"/>
              </a:ext>
            </a:extLst>
          </p:cNvPr>
          <p:cNvSpPr>
            <a:spLocks noGrp="1"/>
          </p:cNvSpPr>
          <p:nvPr>
            <p:ph type="sldNum" sz="quarter" idx="12"/>
          </p:nvPr>
        </p:nvSpPr>
        <p:spPr/>
        <p:txBody>
          <a:bodyPr/>
          <a:lstStyle/>
          <a:p>
            <a:fld id="{184E8EB1-EDE8-460B-AEE0-E41FC2594F9A}" type="slidenum">
              <a:rPr lang="ru-RU" smtClean="0"/>
              <a:t>‹#›</a:t>
            </a:fld>
            <a:endParaRPr lang="ru-RU"/>
          </a:p>
        </p:txBody>
      </p:sp>
    </p:spTree>
    <p:extLst>
      <p:ext uri="{BB962C8B-B14F-4D97-AF65-F5344CB8AC3E}">
        <p14:creationId xmlns:p14="http://schemas.microsoft.com/office/powerpoint/2010/main" val="3131664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54F3C5-6C1B-6F33-2F28-00F3C1C4D1B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D69F2F0-E19C-76B2-ABAF-411520E66FE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378A7E38-E8A1-049C-D5AA-71310C3E05C3}"/>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785B9E5-8DC6-F8BC-3BAE-6B5E8B5264D7}"/>
              </a:ext>
            </a:extLst>
          </p:cNvPr>
          <p:cNvSpPr>
            <a:spLocks noGrp="1"/>
          </p:cNvSpPr>
          <p:nvPr>
            <p:ph type="dt" sz="half" idx="10"/>
          </p:nvPr>
        </p:nvSpPr>
        <p:spPr/>
        <p:txBody>
          <a:bodyPr/>
          <a:lstStyle/>
          <a:p>
            <a:fld id="{08745475-5137-436C-951C-E8FE76E79EB4}" type="datetimeFigureOut">
              <a:rPr lang="ru-RU" smtClean="0"/>
              <a:t>07.09.2023</a:t>
            </a:fld>
            <a:endParaRPr lang="ru-RU"/>
          </a:p>
        </p:txBody>
      </p:sp>
      <p:sp>
        <p:nvSpPr>
          <p:cNvPr id="6" name="Нижний колонтитул 5">
            <a:extLst>
              <a:ext uri="{FF2B5EF4-FFF2-40B4-BE49-F238E27FC236}">
                <a16:creationId xmlns:a16="http://schemas.microsoft.com/office/drawing/2014/main" id="{59223573-329B-A5F8-5EEA-D3110F478A9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9282361-B571-5FDB-9FEA-29B946B29A96}"/>
              </a:ext>
            </a:extLst>
          </p:cNvPr>
          <p:cNvSpPr>
            <a:spLocks noGrp="1"/>
          </p:cNvSpPr>
          <p:nvPr>
            <p:ph type="sldNum" sz="quarter" idx="12"/>
          </p:nvPr>
        </p:nvSpPr>
        <p:spPr/>
        <p:txBody>
          <a:bodyPr/>
          <a:lstStyle/>
          <a:p>
            <a:fld id="{184E8EB1-EDE8-460B-AEE0-E41FC2594F9A}" type="slidenum">
              <a:rPr lang="ru-RU" smtClean="0"/>
              <a:t>‹#›</a:t>
            </a:fld>
            <a:endParaRPr lang="ru-RU"/>
          </a:p>
        </p:txBody>
      </p:sp>
    </p:spTree>
    <p:extLst>
      <p:ext uri="{BB962C8B-B14F-4D97-AF65-F5344CB8AC3E}">
        <p14:creationId xmlns:p14="http://schemas.microsoft.com/office/powerpoint/2010/main" val="3094844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0CA384-8413-8836-D339-29C42A36700A}"/>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33F3F270-ADA9-5E50-440B-8E2C58D1D8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AAE13870-D00B-C5CD-5BBC-E2C462B154AA}"/>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F019B6C7-7764-FCB2-537A-C2130BBD5C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BF304AB9-6D87-68C2-6FCF-F9A6076570CF}"/>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B979C5AB-0B67-1C6A-EF7F-335E15B2253D}"/>
              </a:ext>
            </a:extLst>
          </p:cNvPr>
          <p:cNvSpPr>
            <a:spLocks noGrp="1"/>
          </p:cNvSpPr>
          <p:nvPr>
            <p:ph type="dt" sz="half" idx="10"/>
          </p:nvPr>
        </p:nvSpPr>
        <p:spPr/>
        <p:txBody>
          <a:bodyPr/>
          <a:lstStyle/>
          <a:p>
            <a:fld id="{08745475-5137-436C-951C-E8FE76E79EB4}" type="datetimeFigureOut">
              <a:rPr lang="ru-RU" smtClean="0"/>
              <a:t>07.09.2023</a:t>
            </a:fld>
            <a:endParaRPr lang="ru-RU"/>
          </a:p>
        </p:txBody>
      </p:sp>
      <p:sp>
        <p:nvSpPr>
          <p:cNvPr id="8" name="Нижний колонтитул 7">
            <a:extLst>
              <a:ext uri="{FF2B5EF4-FFF2-40B4-BE49-F238E27FC236}">
                <a16:creationId xmlns:a16="http://schemas.microsoft.com/office/drawing/2014/main" id="{FC6973FA-4B3D-7CD6-FFF2-F3F98A415B50}"/>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50A3A2B2-EF2F-6C60-B73C-04F27470A3CC}"/>
              </a:ext>
            </a:extLst>
          </p:cNvPr>
          <p:cNvSpPr>
            <a:spLocks noGrp="1"/>
          </p:cNvSpPr>
          <p:nvPr>
            <p:ph type="sldNum" sz="quarter" idx="12"/>
          </p:nvPr>
        </p:nvSpPr>
        <p:spPr/>
        <p:txBody>
          <a:bodyPr/>
          <a:lstStyle/>
          <a:p>
            <a:fld id="{184E8EB1-EDE8-460B-AEE0-E41FC2594F9A}" type="slidenum">
              <a:rPr lang="ru-RU" smtClean="0"/>
              <a:t>‹#›</a:t>
            </a:fld>
            <a:endParaRPr lang="ru-RU"/>
          </a:p>
        </p:txBody>
      </p:sp>
    </p:spTree>
    <p:extLst>
      <p:ext uri="{BB962C8B-B14F-4D97-AF65-F5344CB8AC3E}">
        <p14:creationId xmlns:p14="http://schemas.microsoft.com/office/powerpoint/2010/main" val="4051891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61E731-8799-C7B4-1E0A-D05089DEAF4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928CC4AA-65D0-43C1-4FD3-8A86B893E07E}"/>
              </a:ext>
            </a:extLst>
          </p:cNvPr>
          <p:cNvSpPr>
            <a:spLocks noGrp="1"/>
          </p:cNvSpPr>
          <p:nvPr>
            <p:ph type="dt" sz="half" idx="10"/>
          </p:nvPr>
        </p:nvSpPr>
        <p:spPr/>
        <p:txBody>
          <a:bodyPr/>
          <a:lstStyle/>
          <a:p>
            <a:fld id="{08745475-5137-436C-951C-E8FE76E79EB4}" type="datetimeFigureOut">
              <a:rPr lang="ru-RU" smtClean="0"/>
              <a:t>07.09.2023</a:t>
            </a:fld>
            <a:endParaRPr lang="ru-RU"/>
          </a:p>
        </p:txBody>
      </p:sp>
      <p:sp>
        <p:nvSpPr>
          <p:cNvPr id="4" name="Нижний колонтитул 3">
            <a:extLst>
              <a:ext uri="{FF2B5EF4-FFF2-40B4-BE49-F238E27FC236}">
                <a16:creationId xmlns:a16="http://schemas.microsoft.com/office/drawing/2014/main" id="{A73F4A93-258B-644F-6918-E73DF7F7D714}"/>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E6A066AA-147C-D51E-E795-8955B352D149}"/>
              </a:ext>
            </a:extLst>
          </p:cNvPr>
          <p:cNvSpPr>
            <a:spLocks noGrp="1"/>
          </p:cNvSpPr>
          <p:nvPr>
            <p:ph type="sldNum" sz="quarter" idx="12"/>
          </p:nvPr>
        </p:nvSpPr>
        <p:spPr/>
        <p:txBody>
          <a:bodyPr/>
          <a:lstStyle/>
          <a:p>
            <a:fld id="{184E8EB1-EDE8-460B-AEE0-E41FC2594F9A}" type="slidenum">
              <a:rPr lang="ru-RU" smtClean="0"/>
              <a:t>‹#›</a:t>
            </a:fld>
            <a:endParaRPr lang="ru-RU"/>
          </a:p>
        </p:txBody>
      </p:sp>
    </p:spTree>
    <p:extLst>
      <p:ext uri="{BB962C8B-B14F-4D97-AF65-F5344CB8AC3E}">
        <p14:creationId xmlns:p14="http://schemas.microsoft.com/office/powerpoint/2010/main" val="3561108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7A8431AE-FA0F-A0B7-CD2F-67752557CCDB}"/>
              </a:ext>
            </a:extLst>
          </p:cNvPr>
          <p:cNvSpPr>
            <a:spLocks noGrp="1"/>
          </p:cNvSpPr>
          <p:nvPr>
            <p:ph type="dt" sz="half" idx="10"/>
          </p:nvPr>
        </p:nvSpPr>
        <p:spPr/>
        <p:txBody>
          <a:bodyPr/>
          <a:lstStyle/>
          <a:p>
            <a:fld id="{08745475-5137-436C-951C-E8FE76E79EB4}" type="datetimeFigureOut">
              <a:rPr lang="ru-RU" smtClean="0"/>
              <a:t>07.09.2023</a:t>
            </a:fld>
            <a:endParaRPr lang="ru-RU"/>
          </a:p>
        </p:txBody>
      </p:sp>
      <p:sp>
        <p:nvSpPr>
          <p:cNvPr id="3" name="Нижний колонтитул 2">
            <a:extLst>
              <a:ext uri="{FF2B5EF4-FFF2-40B4-BE49-F238E27FC236}">
                <a16:creationId xmlns:a16="http://schemas.microsoft.com/office/drawing/2014/main" id="{0B59E6C9-CA13-D25B-5182-F02B9C7B0736}"/>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8CC501F2-DAC7-3DFB-B815-8C2DACB6716E}"/>
              </a:ext>
            </a:extLst>
          </p:cNvPr>
          <p:cNvSpPr>
            <a:spLocks noGrp="1"/>
          </p:cNvSpPr>
          <p:nvPr>
            <p:ph type="sldNum" sz="quarter" idx="12"/>
          </p:nvPr>
        </p:nvSpPr>
        <p:spPr/>
        <p:txBody>
          <a:bodyPr/>
          <a:lstStyle/>
          <a:p>
            <a:fld id="{184E8EB1-EDE8-460B-AEE0-E41FC2594F9A}" type="slidenum">
              <a:rPr lang="ru-RU" smtClean="0"/>
              <a:t>‹#›</a:t>
            </a:fld>
            <a:endParaRPr lang="ru-RU"/>
          </a:p>
        </p:txBody>
      </p:sp>
    </p:spTree>
    <p:extLst>
      <p:ext uri="{BB962C8B-B14F-4D97-AF65-F5344CB8AC3E}">
        <p14:creationId xmlns:p14="http://schemas.microsoft.com/office/powerpoint/2010/main" val="2936901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214BF8-6435-D22B-7195-B20C1B6A0BD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E177E7EA-DED0-EDEA-F5B2-22DB54F09E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7622BE42-A37A-1063-7C8E-8E3FAD2543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1D2E1CF-002C-A0DD-69CC-522128489F95}"/>
              </a:ext>
            </a:extLst>
          </p:cNvPr>
          <p:cNvSpPr>
            <a:spLocks noGrp="1"/>
          </p:cNvSpPr>
          <p:nvPr>
            <p:ph type="dt" sz="half" idx="10"/>
          </p:nvPr>
        </p:nvSpPr>
        <p:spPr/>
        <p:txBody>
          <a:bodyPr/>
          <a:lstStyle/>
          <a:p>
            <a:fld id="{08745475-5137-436C-951C-E8FE76E79EB4}" type="datetimeFigureOut">
              <a:rPr lang="ru-RU" smtClean="0"/>
              <a:t>07.09.2023</a:t>
            </a:fld>
            <a:endParaRPr lang="ru-RU"/>
          </a:p>
        </p:txBody>
      </p:sp>
      <p:sp>
        <p:nvSpPr>
          <p:cNvPr id="6" name="Нижний колонтитул 5">
            <a:extLst>
              <a:ext uri="{FF2B5EF4-FFF2-40B4-BE49-F238E27FC236}">
                <a16:creationId xmlns:a16="http://schemas.microsoft.com/office/drawing/2014/main" id="{42AC932F-EC9A-A90E-2EC0-CA8A8CEF448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6847CAE-E2EA-A7B0-CF26-C7727BB69470}"/>
              </a:ext>
            </a:extLst>
          </p:cNvPr>
          <p:cNvSpPr>
            <a:spLocks noGrp="1"/>
          </p:cNvSpPr>
          <p:nvPr>
            <p:ph type="sldNum" sz="quarter" idx="12"/>
          </p:nvPr>
        </p:nvSpPr>
        <p:spPr/>
        <p:txBody>
          <a:bodyPr/>
          <a:lstStyle/>
          <a:p>
            <a:fld id="{184E8EB1-EDE8-460B-AEE0-E41FC2594F9A}" type="slidenum">
              <a:rPr lang="ru-RU" smtClean="0"/>
              <a:t>‹#›</a:t>
            </a:fld>
            <a:endParaRPr lang="ru-RU"/>
          </a:p>
        </p:txBody>
      </p:sp>
    </p:spTree>
    <p:extLst>
      <p:ext uri="{BB962C8B-B14F-4D97-AF65-F5344CB8AC3E}">
        <p14:creationId xmlns:p14="http://schemas.microsoft.com/office/powerpoint/2010/main" val="45803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EFB6F0-28AA-6C5C-58F5-37C422E1403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8E27F392-1AC7-20CE-C886-0EAF9349EA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90C218D3-6337-BE17-1DBE-683555BC91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EA22126-E06A-4D5B-DEE9-4EFA822BE4D3}"/>
              </a:ext>
            </a:extLst>
          </p:cNvPr>
          <p:cNvSpPr>
            <a:spLocks noGrp="1"/>
          </p:cNvSpPr>
          <p:nvPr>
            <p:ph type="dt" sz="half" idx="10"/>
          </p:nvPr>
        </p:nvSpPr>
        <p:spPr/>
        <p:txBody>
          <a:bodyPr/>
          <a:lstStyle/>
          <a:p>
            <a:fld id="{08745475-5137-436C-951C-E8FE76E79EB4}" type="datetimeFigureOut">
              <a:rPr lang="ru-RU" smtClean="0"/>
              <a:t>07.09.2023</a:t>
            </a:fld>
            <a:endParaRPr lang="ru-RU"/>
          </a:p>
        </p:txBody>
      </p:sp>
      <p:sp>
        <p:nvSpPr>
          <p:cNvPr id="6" name="Нижний колонтитул 5">
            <a:extLst>
              <a:ext uri="{FF2B5EF4-FFF2-40B4-BE49-F238E27FC236}">
                <a16:creationId xmlns:a16="http://schemas.microsoft.com/office/drawing/2014/main" id="{3425BE7F-C238-31C6-C7C1-1155CC32088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EE9EB4E-A875-8B4A-4063-FCDB96EC892A}"/>
              </a:ext>
            </a:extLst>
          </p:cNvPr>
          <p:cNvSpPr>
            <a:spLocks noGrp="1"/>
          </p:cNvSpPr>
          <p:nvPr>
            <p:ph type="sldNum" sz="quarter" idx="12"/>
          </p:nvPr>
        </p:nvSpPr>
        <p:spPr/>
        <p:txBody>
          <a:bodyPr/>
          <a:lstStyle/>
          <a:p>
            <a:fld id="{184E8EB1-EDE8-460B-AEE0-E41FC2594F9A}" type="slidenum">
              <a:rPr lang="ru-RU" smtClean="0"/>
              <a:t>‹#›</a:t>
            </a:fld>
            <a:endParaRPr lang="ru-RU"/>
          </a:p>
        </p:txBody>
      </p:sp>
    </p:spTree>
    <p:extLst>
      <p:ext uri="{BB962C8B-B14F-4D97-AF65-F5344CB8AC3E}">
        <p14:creationId xmlns:p14="http://schemas.microsoft.com/office/powerpoint/2010/main" val="204858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A53A91-BB21-BE93-BFFA-D667D74A61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4C02D4B5-BB81-8D7F-5077-7BA512EB89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B672974-5B9C-6CAA-9952-13C5A866B1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745475-5137-436C-951C-E8FE76E79EB4}" type="datetimeFigureOut">
              <a:rPr lang="ru-RU" smtClean="0"/>
              <a:t>07.09.2023</a:t>
            </a:fld>
            <a:endParaRPr lang="ru-RU"/>
          </a:p>
        </p:txBody>
      </p:sp>
      <p:sp>
        <p:nvSpPr>
          <p:cNvPr id="5" name="Нижний колонтитул 4">
            <a:extLst>
              <a:ext uri="{FF2B5EF4-FFF2-40B4-BE49-F238E27FC236}">
                <a16:creationId xmlns:a16="http://schemas.microsoft.com/office/drawing/2014/main" id="{1173C756-5DB8-CE14-F800-F33F087BFF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7695DD8A-7B74-D65D-008C-C0B11FB0DE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E8EB1-EDE8-460B-AEE0-E41FC2594F9A}" type="slidenum">
              <a:rPr lang="ru-RU" smtClean="0"/>
              <a:t>‹#›</a:t>
            </a:fld>
            <a:endParaRPr lang="ru-RU"/>
          </a:p>
        </p:txBody>
      </p:sp>
    </p:spTree>
    <p:extLst>
      <p:ext uri="{BB962C8B-B14F-4D97-AF65-F5344CB8AC3E}">
        <p14:creationId xmlns:p14="http://schemas.microsoft.com/office/powerpoint/2010/main" val="351194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sv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4.sv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microsoft.com/office/2017/06/relationships/model3d" Target="../media/model3d1.glb"/><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sv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6.gif"/><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93F8E703-ABD2-4773-B8C0-B9A759649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Рисунок 4">
            <a:extLst>
              <a:ext uri="{FF2B5EF4-FFF2-40B4-BE49-F238E27FC236}">
                <a16:creationId xmlns:a16="http://schemas.microsoft.com/office/drawing/2014/main" id="{77E60601-B1D5-7B57-619B-AAD004B43C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06589" y="6012840"/>
            <a:ext cx="3369092" cy="770547"/>
          </a:xfrm>
          <a:prstGeom prst="rect">
            <a:avLst/>
          </a:prstGeom>
        </p:spPr>
      </p:pic>
      <p:sp>
        <p:nvSpPr>
          <p:cNvPr id="3" name="Прямоугольник 2">
            <a:extLst>
              <a:ext uri="{FF2B5EF4-FFF2-40B4-BE49-F238E27FC236}">
                <a16:creationId xmlns:a16="http://schemas.microsoft.com/office/drawing/2014/main" id="{B18BD977-1E78-5C76-0AD7-48253FA3682B}"/>
              </a:ext>
            </a:extLst>
          </p:cNvPr>
          <p:cNvSpPr/>
          <p:nvPr/>
        </p:nvSpPr>
        <p:spPr>
          <a:xfrm>
            <a:off x="0" y="3106045"/>
            <a:ext cx="12192000" cy="2123658"/>
          </a:xfrm>
          <a:prstGeom prst="rect">
            <a:avLst/>
          </a:prstGeom>
          <a:noFill/>
        </p:spPr>
        <p:txBody>
          <a:bodyPr wrap="square" lIns="91440" tIns="45720" rIns="91440" bIns="45720">
            <a:spAutoFit/>
          </a:bodyPr>
          <a:lstStyle/>
          <a:p>
            <a:pPr algn="ctr"/>
            <a:r>
              <a:rPr lang="ru-RU" sz="4400" b="1" dirty="0">
                <a:ln w="22225">
                  <a:noFill/>
                  <a:prstDash val="solid"/>
                </a:ln>
                <a:solidFill>
                  <a:srgbClr val="B21616"/>
                </a:solidFill>
                <a:latin typeface="Calibri" panose="020F0502020204030204" pitchFamily="34" charset="0"/>
                <a:ea typeface="Calibri" panose="020F0502020204030204" pitchFamily="34" charset="0"/>
              </a:rPr>
              <a:t>ПЛАН РАЗВИТИЯ АРИТМОЛОГИЧЕСКОЙ И</a:t>
            </a:r>
            <a:r>
              <a:rPr lang="en-US" sz="4400" b="1" dirty="0">
                <a:ln w="22225">
                  <a:noFill/>
                  <a:prstDash val="solid"/>
                </a:ln>
                <a:solidFill>
                  <a:srgbClr val="B21616"/>
                </a:solidFill>
                <a:latin typeface="Calibri" panose="020F0502020204030204" pitchFamily="34" charset="0"/>
                <a:ea typeface="Calibri" panose="020F0502020204030204" pitchFamily="34" charset="0"/>
              </a:rPr>
              <a:t> </a:t>
            </a:r>
            <a:r>
              <a:rPr lang="ru-RU" sz="4400" b="1" dirty="0">
                <a:ln w="22225">
                  <a:noFill/>
                  <a:prstDash val="solid"/>
                </a:ln>
                <a:solidFill>
                  <a:srgbClr val="B21616"/>
                </a:solidFill>
                <a:latin typeface="Calibri" panose="020F0502020204030204" pitchFamily="34" charset="0"/>
                <a:ea typeface="Calibri" panose="020F0502020204030204" pitchFamily="34" charset="0"/>
              </a:rPr>
              <a:t>КАРДИОХИРУРГИЧЕСКОЙ </a:t>
            </a:r>
          </a:p>
          <a:p>
            <a:pPr algn="ctr"/>
            <a:r>
              <a:rPr lang="ru-RU" sz="4400" b="1" dirty="0">
                <a:ln w="22225">
                  <a:noFill/>
                  <a:prstDash val="solid"/>
                </a:ln>
                <a:solidFill>
                  <a:srgbClr val="B21616"/>
                </a:solidFill>
                <a:latin typeface="Calibri" panose="020F0502020204030204" pitchFamily="34" charset="0"/>
                <a:ea typeface="Calibri" panose="020F0502020204030204" pitchFamily="34" charset="0"/>
              </a:rPr>
              <a:t>СЛУЖБ ВОЛОГОДСКОЙ ОБЛАСТИ </a:t>
            </a:r>
          </a:p>
        </p:txBody>
      </p:sp>
      <p:pic>
        <p:nvPicPr>
          <p:cNvPr id="8" name="Рисунок 7" descr="Изображение выглядит как текст, снимок экрана&#10;&#10;Автоматически созданное описание">
            <a:extLst>
              <a:ext uri="{FF2B5EF4-FFF2-40B4-BE49-F238E27FC236}">
                <a16:creationId xmlns:a16="http://schemas.microsoft.com/office/drawing/2014/main" id="{2C305DED-4DFE-92F2-64E6-19656A8242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0293" y="14400"/>
            <a:ext cx="4951413" cy="3342339"/>
          </a:xfrm>
          <a:prstGeom prst="rect">
            <a:avLst/>
          </a:prstGeom>
        </p:spPr>
      </p:pic>
    </p:spTree>
    <p:extLst>
      <p:ext uri="{BB962C8B-B14F-4D97-AF65-F5344CB8AC3E}">
        <p14:creationId xmlns:p14="http://schemas.microsoft.com/office/powerpoint/2010/main" val="1915533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93F8E703-ABD2-4773-B8C0-B9A759649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3" name="Диаграмма 2">
            <a:extLst>
              <a:ext uri="{FF2B5EF4-FFF2-40B4-BE49-F238E27FC236}">
                <a16:creationId xmlns:a16="http://schemas.microsoft.com/office/drawing/2014/main" id="{ED4A2FC5-8FE8-BE96-91FA-6DB5C0C5A64C}"/>
              </a:ext>
            </a:extLst>
          </p:cNvPr>
          <p:cNvGraphicFramePr/>
          <p:nvPr>
            <p:extLst/>
          </p:nvPr>
        </p:nvGraphicFramePr>
        <p:xfrm>
          <a:off x="-1" y="1311118"/>
          <a:ext cx="11936897" cy="5306464"/>
        </p:xfrm>
        <a:graphic>
          <a:graphicData uri="http://schemas.openxmlformats.org/drawingml/2006/chart">
            <c:chart xmlns:c="http://schemas.openxmlformats.org/drawingml/2006/chart" xmlns:r="http://schemas.openxmlformats.org/officeDocument/2006/relationships" r:id="rId3"/>
          </a:graphicData>
        </a:graphic>
      </p:graphicFrame>
      <p:sp>
        <p:nvSpPr>
          <p:cNvPr id="6" name="Прямоугольник 5">
            <a:extLst>
              <a:ext uri="{FF2B5EF4-FFF2-40B4-BE49-F238E27FC236}">
                <a16:creationId xmlns:a16="http://schemas.microsoft.com/office/drawing/2014/main" id="{E0CB9BA1-E660-326A-C91E-82C33EA6D695}"/>
              </a:ext>
            </a:extLst>
          </p:cNvPr>
          <p:cNvSpPr/>
          <p:nvPr/>
        </p:nvSpPr>
        <p:spPr>
          <a:xfrm>
            <a:off x="1" y="116950"/>
            <a:ext cx="12192000" cy="1077218"/>
          </a:xfrm>
          <a:prstGeom prst="rect">
            <a:avLst/>
          </a:prstGeom>
          <a:noFill/>
        </p:spPr>
        <p:txBody>
          <a:bodyPr wrap="square" lIns="91440" tIns="45720" rIns="91440" bIns="45720">
            <a:spAutoFit/>
          </a:bodyPr>
          <a:lstStyle/>
          <a:p>
            <a:pPr algn="ctr"/>
            <a:r>
              <a:rPr lang="ru-RU" sz="3200" b="1" i="1" dirty="0">
                <a:solidFill>
                  <a:srgbClr val="B21616"/>
                </a:solidFill>
                <a:effectLst/>
                <a:latin typeface="Arial Narrow" panose="020B0606020202030204" pitchFamily="34" charset="0"/>
                <a:ea typeface="Times New Roman" panose="02020603050405020304" pitchFamily="18" charset="0"/>
              </a:rPr>
              <a:t>Объемы и виды медицинской помощи оказываемые в </a:t>
            </a:r>
            <a:r>
              <a:rPr lang="ru-RU" sz="3200" b="1" i="1" dirty="0" err="1">
                <a:solidFill>
                  <a:srgbClr val="B21616"/>
                </a:solidFill>
                <a:effectLst/>
                <a:latin typeface="Arial Narrow" panose="020B0606020202030204" pitchFamily="34" charset="0"/>
                <a:ea typeface="Times New Roman" panose="02020603050405020304" pitchFamily="18" charset="0"/>
              </a:rPr>
              <a:t>ОХЛСНРСиЭ</a:t>
            </a:r>
            <a:r>
              <a:rPr lang="ru-RU" sz="3200" b="1" i="1" dirty="0">
                <a:solidFill>
                  <a:srgbClr val="B21616"/>
                </a:solidFill>
                <a:effectLst/>
                <a:latin typeface="Arial Narrow" panose="020B0606020202030204" pitchFamily="34" charset="0"/>
                <a:ea typeface="Times New Roman" panose="02020603050405020304" pitchFamily="18" charset="0"/>
              </a:rPr>
              <a:t> и их динамика</a:t>
            </a:r>
            <a:endParaRPr lang="ru-RU" sz="8000" b="1" i="1" cap="none" spc="0" dirty="0">
              <a:ln w="0"/>
              <a:solidFill>
                <a:srgbClr val="B21616"/>
              </a:solidFill>
              <a:effectLst>
                <a:reflection blurRad="6350" stA="53000" endA="300" endPos="35500" dir="5400000" sy="-90000" algn="bl" rotWithShape="0"/>
              </a:effectLst>
              <a:latin typeface="Arial Narrow" panose="020B0606020202030204" pitchFamily="34" charset="0"/>
            </a:endParaRPr>
          </a:p>
        </p:txBody>
      </p:sp>
    </p:spTree>
    <p:extLst>
      <p:ext uri="{BB962C8B-B14F-4D97-AF65-F5344CB8AC3E}">
        <p14:creationId xmlns:p14="http://schemas.microsoft.com/office/powerpoint/2010/main" val="155676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93F8E703-ABD2-4773-B8C0-B9A759649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Рисунок 1" descr="Изображение выглядит как внутренний, потолок, несколько&#10;&#10;Автоматически созданное описание">
            <a:extLst>
              <a:ext uri="{FF2B5EF4-FFF2-40B4-BE49-F238E27FC236}">
                <a16:creationId xmlns:a16="http://schemas.microsoft.com/office/drawing/2014/main" id="{D4899F44-4948-4D70-D805-05F0AE7B836F}"/>
              </a:ext>
            </a:extLst>
          </p:cNvPr>
          <p:cNvPicPr>
            <a:picLocks noChangeAspect="1"/>
          </p:cNvPicPr>
          <p:nvPr/>
        </p:nvPicPr>
        <p:blipFill rotWithShape="1">
          <a:blip r:embed="rId3" cstate="print">
            <a:duotone>
              <a:prstClr val="black"/>
              <a:srgbClr val="D9C3A5">
                <a:tint val="50000"/>
                <a:satMod val="180000"/>
              </a:srgbClr>
            </a:duotone>
            <a:alphaModFix amt="35000"/>
            <a:extLst>
              <a:ext uri="{28A0092B-C50C-407E-A947-70E740481C1C}">
                <a14:useLocalDpi xmlns:a14="http://schemas.microsoft.com/office/drawing/2010/main" val="0"/>
              </a:ext>
            </a:extLst>
          </a:blip>
          <a:srcRect t="10708" b="9612"/>
          <a:stretch/>
        </p:blipFill>
        <p:spPr>
          <a:xfrm>
            <a:off x="0" y="0"/>
            <a:ext cx="12192000" cy="6858000"/>
          </a:xfrm>
          <a:prstGeom prst="rect">
            <a:avLst/>
          </a:prstGeom>
        </p:spPr>
      </p:pic>
      <p:sp>
        <p:nvSpPr>
          <p:cNvPr id="6" name="Прямоугольник 5">
            <a:extLst>
              <a:ext uri="{FF2B5EF4-FFF2-40B4-BE49-F238E27FC236}">
                <a16:creationId xmlns:a16="http://schemas.microsoft.com/office/drawing/2014/main" id="{E0CB9BA1-E660-326A-C91E-82C33EA6D695}"/>
              </a:ext>
            </a:extLst>
          </p:cNvPr>
          <p:cNvSpPr/>
          <p:nvPr/>
        </p:nvSpPr>
        <p:spPr>
          <a:xfrm>
            <a:off x="1" y="116950"/>
            <a:ext cx="12192000" cy="1077218"/>
          </a:xfrm>
          <a:prstGeom prst="rect">
            <a:avLst/>
          </a:prstGeom>
          <a:noFill/>
        </p:spPr>
        <p:txBody>
          <a:bodyPr wrap="square" lIns="91440" tIns="45720" rIns="91440" bIns="45720">
            <a:spAutoFit/>
          </a:bodyPr>
          <a:lstStyle/>
          <a:p>
            <a:pPr algn="ctr"/>
            <a:r>
              <a:rPr lang="ru-RU" sz="3200" b="1" i="1" dirty="0">
                <a:solidFill>
                  <a:srgbClr val="B21616"/>
                </a:solidFill>
                <a:effectLst/>
                <a:latin typeface="Arial Narrow" panose="020B0606020202030204" pitchFamily="34" charset="0"/>
                <a:ea typeface="Times New Roman" panose="02020603050405020304" pitchFamily="18" charset="0"/>
              </a:rPr>
              <a:t>Объемы и виды медицинской помощи оказываемые в </a:t>
            </a:r>
            <a:r>
              <a:rPr lang="ru-RU" sz="3200" b="1" i="1" dirty="0" err="1">
                <a:solidFill>
                  <a:srgbClr val="B21616"/>
                </a:solidFill>
                <a:effectLst/>
                <a:latin typeface="Arial Narrow" panose="020B0606020202030204" pitchFamily="34" charset="0"/>
                <a:ea typeface="Times New Roman" panose="02020603050405020304" pitchFamily="18" charset="0"/>
              </a:rPr>
              <a:t>ОХЛСНРСиЭ</a:t>
            </a:r>
            <a:r>
              <a:rPr lang="ru-RU" sz="3200" b="1" i="1" dirty="0">
                <a:solidFill>
                  <a:srgbClr val="B21616"/>
                </a:solidFill>
                <a:effectLst/>
                <a:latin typeface="Arial Narrow" panose="020B0606020202030204" pitchFamily="34" charset="0"/>
                <a:ea typeface="Times New Roman" panose="02020603050405020304" pitchFamily="18" charset="0"/>
              </a:rPr>
              <a:t> </a:t>
            </a:r>
          </a:p>
          <a:p>
            <a:pPr algn="ctr"/>
            <a:r>
              <a:rPr lang="ru-RU" sz="3200" b="1" i="1" dirty="0">
                <a:solidFill>
                  <a:srgbClr val="B21616"/>
                </a:solidFill>
                <a:effectLst/>
                <a:latin typeface="Arial Narrow" panose="020B0606020202030204" pitchFamily="34" charset="0"/>
                <a:ea typeface="Times New Roman" panose="02020603050405020304" pitchFamily="18" charset="0"/>
              </a:rPr>
              <a:t>и их динамика</a:t>
            </a:r>
            <a:endParaRPr lang="ru-RU" sz="8000" b="1" i="1" cap="none" spc="0" dirty="0">
              <a:ln w="0"/>
              <a:solidFill>
                <a:srgbClr val="B21616"/>
              </a:solidFill>
              <a:effectLst>
                <a:reflection blurRad="6350" stA="53000" endA="300" endPos="35500" dir="5400000" sy="-90000" algn="bl" rotWithShape="0"/>
              </a:effectLst>
              <a:latin typeface="Arial Narrow" panose="020B0606020202030204" pitchFamily="34" charset="0"/>
            </a:endParaRPr>
          </a:p>
        </p:txBody>
      </p:sp>
      <p:graphicFrame>
        <p:nvGraphicFramePr>
          <p:cNvPr id="4" name="Диаграмма 3">
            <a:extLst>
              <a:ext uri="{FF2B5EF4-FFF2-40B4-BE49-F238E27FC236}">
                <a16:creationId xmlns:a16="http://schemas.microsoft.com/office/drawing/2014/main" id="{E2733137-32D7-C068-094B-67782A39A3DA}"/>
              </a:ext>
            </a:extLst>
          </p:cNvPr>
          <p:cNvGraphicFramePr/>
          <p:nvPr>
            <p:extLst/>
          </p:nvPr>
        </p:nvGraphicFramePr>
        <p:xfrm>
          <a:off x="562405" y="721318"/>
          <a:ext cx="11067189" cy="5418667"/>
        </p:xfrm>
        <a:graphic>
          <a:graphicData uri="http://schemas.openxmlformats.org/drawingml/2006/chart">
            <c:chart xmlns:c="http://schemas.openxmlformats.org/drawingml/2006/chart" xmlns:r="http://schemas.openxmlformats.org/officeDocument/2006/relationships" r:id="rId4"/>
          </a:graphicData>
        </a:graphic>
      </p:graphicFrame>
      <p:pic>
        <p:nvPicPr>
          <p:cNvPr id="7" name="Рисунок 6">
            <a:extLst>
              <a:ext uri="{FF2B5EF4-FFF2-40B4-BE49-F238E27FC236}">
                <a16:creationId xmlns:a16="http://schemas.microsoft.com/office/drawing/2014/main" id="{2D0F48D3-5299-4D10-8932-0B533CF4AE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06589" y="6012840"/>
            <a:ext cx="3369092" cy="770547"/>
          </a:xfrm>
          <a:prstGeom prst="rect">
            <a:avLst/>
          </a:prstGeom>
        </p:spPr>
      </p:pic>
    </p:spTree>
    <p:extLst>
      <p:ext uri="{BB962C8B-B14F-4D97-AF65-F5344CB8AC3E}">
        <p14:creationId xmlns:p14="http://schemas.microsoft.com/office/powerpoint/2010/main" val="164789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93F8E703-ABD2-4773-B8C0-B9A759649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Рисунок 4">
            <a:extLst>
              <a:ext uri="{FF2B5EF4-FFF2-40B4-BE49-F238E27FC236}">
                <a16:creationId xmlns:a16="http://schemas.microsoft.com/office/drawing/2014/main" id="{77E60601-B1D5-7B57-619B-AAD004B43C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06589" y="6012840"/>
            <a:ext cx="3369092" cy="770547"/>
          </a:xfrm>
          <a:prstGeom prst="rect">
            <a:avLst/>
          </a:prstGeom>
        </p:spPr>
      </p:pic>
      <p:sp>
        <p:nvSpPr>
          <p:cNvPr id="2" name="Прямоугольник 1">
            <a:extLst>
              <a:ext uri="{FF2B5EF4-FFF2-40B4-BE49-F238E27FC236}">
                <a16:creationId xmlns:a16="http://schemas.microsoft.com/office/drawing/2014/main" id="{51FE0870-3F31-F6AA-3AB8-92A84E54D8DC}"/>
              </a:ext>
            </a:extLst>
          </p:cNvPr>
          <p:cNvSpPr/>
          <p:nvPr/>
        </p:nvSpPr>
        <p:spPr>
          <a:xfrm>
            <a:off x="1" y="116950"/>
            <a:ext cx="12192000" cy="1077218"/>
          </a:xfrm>
          <a:prstGeom prst="rect">
            <a:avLst/>
          </a:prstGeom>
          <a:noFill/>
        </p:spPr>
        <p:txBody>
          <a:bodyPr wrap="square" lIns="91440" tIns="45720" rIns="91440" bIns="45720">
            <a:spAutoFit/>
          </a:bodyPr>
          <a:lstStyle/>
          <a:p>
            <a:pPr algn="ctr"/>
            <a:r>
              <a:rPr lang="ru-RU" sz="3200" b="1" i="1" dirty="0">
                <a:solidFill>
                  <a:srgbClr val="B21616"/>
                </a:solidFill>
                <a:effectLst/>
                <a:latin typeface="Arial Narrow" panose="020B0606020202030204" pitchFamily="34" charset="0"/>
                <a:ea typeface="Times New Roman" panose="02020603050405020304" pitchFamily="18" charset="0"/>
              </a:rPr>
              <a:t>ПЛАН РАЗВИТИЯ АРИТМОЛОГИЧЕСКОЙ СЛУЖБЫ ВО </a:t>
            </a:r>
          </a:p>
          <a:p>
            <a:pPr algn="ctr"/>
            <a:r>
              <a:rPr lang="ru-RU" sz="3200" b="1" i="1" dirty="0">
                <a:solidFill>
                  <a:srgbClr val="B21616"/>
                </a:solidFill>
                <a:effectLst/>
                <a:latin typeface="Arial Narrow" panose="020B0606020202030204" pitchFamily="34" charset="0"/>
                <a:ea typeface="Times New Roman" panose="02020603050405020304" pitchFamily="18" charset="0"/>
              </a:rPr>
              <a:t>Краткосрочные сроки планирования (1-2 года)</a:t>
            </a:r>
          </a:p>
        </p:txBody>
      </p:sp>
      <p:sp>
        <p:nvSpPr>
          <p:cNvPr id="3" name="TextBox 2">
            <a:extLst>
              <a:ext uri="{FF2B5EF4-FFF2-40B4-BE49-F238E27FC236}">
                <a16:creationId xmlns:a16="http://schemas.microsoft.com/office/drawing/2014/main" id="{5229D916-E144-2BA5-FF1E-DF0DBDF32D6C}"/>
              </a:ext>
            </a:extLst>
          </p:cNvPr>
          <p:cNvSpPr txBox="1"/>
          <p:nvPr/>
        </p:nvSpPr>
        <p:spPr>
          <a:xfrm>
            <a:off x="158055" y="1211758"/>
            <a:ext cx="11817626" cy="5887830"/>
          </a:xfrm>
          <a:prstGeom prst="rect">
            <a:avLst/>
          </a:prstGeom>
          <a:noFill/>
        </p:spPr>
        <p:txBody>
          <a:bodyPr wrap="square" rtlCol="0">
            <a:spAutoFit/>
          </a:bodyPr>
          <a:lstStyle/>
          <a:p>
            <a:pPr lvl="0">
              <a:lnSpc>
                <a:spcPct val="107000"/>
              </a:lnSpc>
              <a:spcBef>
                <a:spcPts val="600"/>
              </a:spcBef>
            </a:pPr>
            <a:r>
              <a:rPr lang="ru-RU" b="1" dirty="0">
                <a:effectLst/>
                <a:latin typeface="Arial Narrow" panose="020B0606020202030204" pitchFamily="34" charset="0"/>
                <a:ea typeface="Times New Roman" panose="02020603050405020304" pitchFamily="18" charset="0"/>
                <a:cs typeface="Symbol" panose="05050102010706020507" pitchFamily="18" charset="2"/>
              </a:rPr>
              <a:t>I</a:t>
            </a:r>
            <a:r>
              <a:rPr lang="ru-RU" sz="2400" b="1" dirty="0">
                <a:effectLst/>
                <a:latin typeface="Arial Narrow" panose="020B0606020202030204" pitchFamily="34" charset="0"/>
                <a:ea typeface="Times New Roman" panose="02020603050405020304" pitchFamily="18" charset="0"/>
                <a:cs typeface="Symbol" panose="05050102010706020507" pitchFamily="18" charset="2"/>
              </a:rPr>
              <a:t>. Предложение по совершенствованию амбулаторной </a:t>
            </a:r>
            <a:r>
              <a:rPr lang="ru-RU" sz="2400" b="1" dirty="0" err="1">
                <a:effectLst/>
                <a:latin typeface="Arial Narrow" panose="020B0606020202030204" pitchFamily="34" charset="0"/>
                <a:ea typeface="Times New Roman" panose="02020603050405020304" pitchFamily="18" charset="0"/>
                <a:cs typeface="Symbol" panose="05050102010706020507" pitchFamily="18" charset="2"/>
              </a:rPr>
              <a:t>аритмологической</a:t>
            </a:r>
            <a:r>
              <a:rPr lang="ru-RU" sz="2400" b="1" dirty="0">
                <a:effectLst/>
                <a:latin typeface="Arial Narrow" panose="020B0606020202030204" pitchFamily="34" charset="0"/>
                <a:ea typeface="Times New Roman" panose="02020603050405020304" pitchFamily="18" charset="0"/>
                <a:cs typeface="Symbol" panose="05050102010706020507" pitchFamily="18" charset="2"/>
              </a:rPr>
              <a:t> службы</a:t>
            </a:r>
          </a:p>
          <a:p>
            <a:pPr marL="342900" lvl="0" indent="-342900">
              <a:lnSpc>
                <a:spcPct val="107000"/>
              </a:lnSpc>
              <a:spcBef>
                <a:spcPts val="600"/>
              </a:spcBef>
              <a:buBlip>
                <a:blip r:embed="rId5">
                  <a:extLst>
                    <a:ext uri="{96DAC541-7B7A-43D3-8B79-37D633B846F1}">
                      <asvg:svgBlip xmlns:asvg="http://schemas.microsoft.com/office/drawing/2016/SVG/main" r:embed="rId6"/>
                    </a:ext>
                  </a:extLst>
                </a:blip>
              </a:buBlip>
            </a:pPr>
            <a:r>
              <a:rPr lang="ru-RU" dirty="0">
                <a:effectLst/>
                <a:latin typeface="Arial Narrow" panose="020B0606020202030204" pitchFamily="34" charset="0"/>
                <a:ea typeface="Times New Roman" panose="02020603050405020304" pitchFamily="18" charset="0"/>
                <a:cs typeface="Symbol" panose="05050102010706020507" pitchFamily="18" charset="2"/>
              </a:rPr>
              <a:t>С целью улучшения выявляемости, увеличении охвата </a:t>
            </a:r>
            <a:r>
              <a:rPr lang="ru-RU" dirty="0" err="1">
                <a:effectLst/>
                <a:latin typeface="Arial Narrow" panose="020B0606020202030204" pitchFamily="34" charset="0"/>
                <a:ea typeface="Times New Roman" panose="02020603050405020304" pitchFamily="18" charset="0"/>
                <a:cs typeface="Symbol" panose="05050102010706020507" pitchFamily="18" charset="2"/>
              </a:rPr>
              <a:t>аритмологической</a:t>
            </a:r>
            <a:r>
              <a:rPr lang="ru-RU" dirty="0">
                <a:effectLst/>
                <a:latin typeface="Arial Narrow" panose="020B0606020202030204" pitchFamily="34" charset="0"/>
                <a:ea typeface="Times New Roman" panose="02020603050405020304" pitchFamily="18" charset="0"/>
                <a:cs typeface="Symbol" panose="05050102010706020507" pitchFamily="18" charset="2"/>
              </a:rPr>
              <a:t> помощи пациентов, целесообразно введение дополнительной ставки кардиолога-</a:t>
            </a:r>
            <a:r>
              <a:rPr lang="ru-RU" dirty="0" err="1">
                <a:effectLst/>
                <a:latin typeface="Arial Narrow" panose="020B0606020202030204" pitchFamily="34" charset="0"/>
                <a:ea typeface="Times New Roman" panose="02020603050405020304" pitchFamily="18" charset="0"/>
                <a:cs typeface="Symbol" panose="05050102010706020507" pitchFamily="18" charset="2"/>
              </a:rPr>
              <a:t>аритмолога</a:t>
            </a:r>
            <a:r>
              <a:rPr lang="ru-RU" dirty="0">
                <a:effectLst/>
                <a:latin typeface="Arial Narrow" panose="020B0606020202030204" pitchFamily="34" charset="0"/>
                <a:ea typeface="Times New Roman" panose="02020603050405020304" pitchFamily="18" charset="0"/>
                <a:cs typeface="Symbol" panose="05050102010706020507" pitchFamily="18" charset="2"/>
              </a:rPr>
              <a:t> в БУЗ ВО ВОКБ, к уже имеющимся ставкам (имеется 0,5 ставки ССХ(кардиохирурга) и 0,25 ставки кардиолога-</a:t>
            </a:r>
            <a:r>
              <a:rPr lang="ru-RU" dirty="0" err="1">
                <a:effectLst/>
                <a:latin typeface="Arial Narrow" panose="020B0606020202030204" pitchFamily="34" charset="0"/>
                <a:ea typeface="Times New Roman" panose="02020603050405020304" pitchFamily="18" charset="0"/>
                <a:cs typeface="Symbol" panose="05050102010706020507" pitchFamily="18" charset="2"/>
              </a:rPr>
              <a:t>аритмолога</a:t>
            </a:r>
            <a:r>
              <a:rPr lang="ru-RU" dirty="0">
                <a:effectLst/>
                <a:latin typeface="Arial Narrow" panose="020B0606020202030204" pitchFamily="34" charset="0"/>
                <a:ea typeface="Times New Roman" panose="02020603050405020304" pitchFamily="18" charset="0"/>
                <a:cs typeface="Symbol" panose="05050102010706020507" pitchFamily="18" charset="2"/>
              </a:rPr>
              <a:t>).</a:t>
            </a:r>
          </a:p>
          <a:p>
            <a:pPr marL="342900" lvl="0" indent="-342900">
              <a:lnSpc>
                <a:spcPct val="107000"/>
              </a:lnSpc>
              <a:spcBef>
                <a:spcPts val="600"/>
              </a:spcBef>
              <a:buBlip>
                <a:blip r:embed="rId5">
                  <a:extLst>
                    <a:ext uri="{96DAC541-7B7A-43D3-8B79-37D633B846F1}">
                      <asvg:svgBlip xmlns:asvg="http://schemas.microsoft.com/office/drawing/2016/SVG/main" r:embed="rId6"/>
                    </a:ext>
                  </a:extLst>
                </a:blip>
              </a:buBlip>
            </a:pPr>
            <a:r>
              <a:rPr lang="ru-RU" dirty="0">
                <a:effectLst/>
                <a:latin typeface="Arial Narrow" panose="020B0606020202030204" pitchFamily="34" charset="0"/>
                <a:ea typeface="Times New Roman" panose="02020603050405020304" pitchFamily="18" charset="0"/>
                <a:cs typeface="Symbol" panose="05050102010706020507" pitchFamily="18" charset="2"/>
              </a:rPr>
              <a:t>Выделение тарифа  для телемедицинских консультаций </a:t>
            </a:r>
            <a:r>
              <a:rPr lang="ru-RU" dirty="0" err="1">
                <a:effectLst/>
                <a:latin typeface="Arial Narrow" panose="020B0606020202030204" pitchFamily="34" charset="0"/>
                <a:ea typeface="Times New Roman" panose="02020603050405020304" pitchFamily="18" charset="0"/>
                <a:cs typeface="Symbol" panose="05050102010706020507" pitchFamily="18" charset="2"/>
              </a:rPr>
              <a:t>аритмологических</a:t>
            </a:r>
            <a:r>
              <a:rPr lang="ru-RU" dirty="0">
                <a:effectLst/>
                <a:latin typeface="Arial Narrow" panose="020B0606020202030204" pitchFamily="34" charset="0"/>
                <a:ea typeface="Times New Roman" panose="02020603050405020304" pitchFamily="18" charset="0"/>
                <a:cs typeface="Symbol" panose="05050102010706020507" pitchFamily="18" charset="2"/>
              </a:rPr>
              <a:t> пациентов.</a:t>
            </a:r>
          </a:p>
          <a:p>
            <a:pPr marL="342900" lvl="0" indent="-342900">
              <a:lnSpc>
                <a:spcPct val="107000"/>
              </a:lnSpc>
              <a:spcBef>
                <a:spcPts val="600"/>
              </a:spcBef>
              <a:buBlip>
                <a:blip r:embed="rId5">
                  <a:extLst>
                    <a:ext uri="{96DAC541-7B7A-43D3-8B79-37D633B846F1}">
                      <asvg:svgBlip xmlns:asvg="http://schemas.microsoft.com/office/drawing/2016/SVG/main" r:embed="rId6"/>
                    </a:ext>
                  </a:extLst>
                </a:blip>
              </a:buBlip>
            </a:pPr>
            <a:r>
              <a:rPr lang="ru-RU" dirty="0">
                <a:effectLst/>
                <a:latin typeface="Arial Narrow" panose="020B0606020202030204" pitchFamily="34" charset="0"/>
                <a:ea typeface="Times New Roman" panose="02020603050405020304" pitchFamily="18" charset="0"/>
                <a:cs typeface="Symbol" panose="05050102010706020507" pitchFamily="18" charset="2"/>
              </a:rPr>
              <a:t>Выделение тарифа телеметрического контроля ЭКС, выделение тарифа телеметрического контроля сложных СИЭУ (ИКД, СРТ) в территориальной программе ОМС ВО. В настоящий момент тариф на данный вид медицинской помощи сформирован в отделе платных услуг ВОКБ: телеметрический контроль отечественного ЭКС- 1225 </a:t>
            </a:r>
            <a:r>
              <a:rPr lang="ru-RU" dirty="0" err="1">
                <a:effectLst/>
                <a:latin typeface="Arial Narrow" panose="020B0606020202030204" pitchFamily="34" charset="0"/>
                <a:ea typeface="Times New Roman" panose="02020603050405020304" pitchFamily="18" charset="0"/>
                <a:cs typeface="Symbol" panose="05050102010706020507" pitchFamily="18" charset="2"/>
              </a:rPr>
              <a:t>руб</a:t>
            </a:r>
            <a:r>
              <a:rPr lang="ru-RU" dirty="0">
                <a:effectLst/>
                <a:latin typeface="Arial Narrow" panose="020B0606020202030204" pitchFamily="34" charset="0"/>
                <a:ea typeface="Times New Roman" panose="02020603050405020304" pitchFamily="18" charset="0"/>
                <a:cs typeface="Symbol" panose="05050102010706020507" pitchFamily="18" charset="2"/>
              </a:rPr>
              <a:t>, телеметрический контроль ЭКС импортного производства 1995 </a:t>
            </a:r>
            <a:r>
              <a:rPr lang="ru-RU" dirty="0" err="1">
                <a:effectLst/>
                <a:latin typeface="Arial Narrow" panose="020B0606020202030204" pitchFamily="34" charset="0"/>
                <a:ea typeface="Times New Roman" panose="02020603050405020304" pitchFamily="18" charset="0"/>
                <a:cs typeface="Symbol" panose="05050102010706020507" pitchFamily="18" charset="2"/>
              </a:rPr>
              <a:t>руб</a:t>
            </a:r>
            <a:r>
              <a:rPr lang="ru-RU" dirty="0">
                <a:effectLst/>
                <a:latin typeface="Arial Narrow" panose="020B0606020202030204" pitchFamily="34" charset="0"/>
                <a:ea typeface="Times New Roman" panose="02020603050405020304" pitchFamily="18" charset="0"/>
                <a:cs typeface="Symbol" panose="05050102010706020507" pitchFamily="18" charset="2"/>
              </a:rPr>
              <a:t> (для примера в Ярославской области тариф единый на телеметрический контроль антиаритмических устройств и составляет 2400 р.) В настоящий момент тестирование антиаритмических устройств в ВО приравнено к консультации кардиохирурга/кардиолога и составляет менее 700 р за случай.</a:t>
            </a:r>
          </a:p>
          <a:p>
            <a:pPr marL="342900" lvl="0" indent="-342900">
              <a:lnSpc>
                <a:spcPct val="107000"/>
              </a:lnSpc>
              <a:spcBef>
                <a:spcPts val="600"/>
              </a:spcBef>
              <a:buBlip>
                <a:blip r:embed="rId5">
                  <a:extLst>
                    <a:ext uri="{96DAC541-7B7A-43D3-8B79-37D633B846F1}">
                      <asvg:svgBlip xmlns:asvg="http://schemas.microsoft.com/office/drawing/2016/SVG/main" r:embed="rId6"/>
                    </a:ext>
                  </a:extLst>
                </a:blip>
              </a:buBlip>
            </a:pPr>
            <a:r>
              <a:rPr lang="ru-RU" dirty="0">
                <a:effectLst/>
                <a:latin typeface="Arial Narrow" panose="020B0606020202030204" pitchFamily="34" charset="0"/>
                <a:ea typeface="Times New Roman" panose="02020603050405020304" pitchFamily="18" charset="0"/>
                <a:cs typeface="Symbol" panose="05050102010706020507" pitchFamily="18" charset="2"/>
              </a:rPr>
              <a:t>Проведение регулярных  выездных приемов в районах области </a:t>
            </a:r>
            <a:r>
              <a:rPr lang="ru-RU" dirty="0">
                <a:latin typeface="Arial Narrow" panose="020B0606020202030204" pitchFamily="34" charset="0"/>
                <a:ea typeface="Times New Roman" panose="02020603050405020304" pitchFamily="18" charset="0"/>
                <a:cs typeface="Symbol" panose="05050102010706020507" pitchFamily="18" charset="2"/>
              </a:rPr>
              <a:t>врача кардиолога-</a:t>
            </a:r>
            <a:r>
              <a:rPr lang="ru-RU" dirty="0" err="1">
                <a:latin typeface="Arial Narrow" panose="020B0606020202030204" pitchFamily="34" charset="0"/>
                <a:ea typeface="Times New Roman" panose="02020603050405020304" pitchFamily="18" charset="0"/>
                <a:cs typeface="Symbol" panose="05050102010706020507" pitchFamily="18" charset="2"/>
              </a:rPr>
              <a:t>аритмолога</a:t>
            </a:r>
            <a:r>
              <a:rPr lang="ru-RU" dirty="0">
                <a:latin typeface="Arial Narrow" panose="020B0606020202030204" pitchFamily="34" charset="0"/>
                <a:ea typeface="Times New Roman" panose="02020603050405020304" pitchFamily="18" charset="0"/>
                <a:cs typeface="Symbol" panose="05050102010706020507" pitchFamily="18" charset="2"/>
              </a:rPr>
              <a:t>, кардиохирурга БУЗ ВОКБ и кардиолога-</a:t>
            </a:r>
            <a:r>
              <a:rPr lang="ru-RU" dirty="0" err="1">
                <a:latin typeface="Arial Narrow" panose="020B0606020202030204" pitchFamily="34" charset="0"/>
                <a:ea typeface="Times New Roman" panose="02020603050405020304" pitchFamily="18" charset="0"/>
                <a:cs typeface="Symbol" panose="05050102010706020507" pitchFamily="18" charset="2"/>
              </a:rPr>
              <a:t>аритмолога</a:t>
            </a:r>
            <a:r>
              <a:rPr lang="ru-RU" dirty="0">
                <a:latin typeface="Arial Narrow" panose="020B0606020202030204" pitchFamily="34" charset="0"/>
                <a:ea typeface="Times New Roman" panose="02020603050405020304" pitchFamily="18" charset="0"/>
                <a:cs typeface="Symbol" panose="05050102010706020507" pitchFamily="18" charset="2"/>
              </a:rPr>
              <a:t> БУЗ ВО ВОКБ № 2 </a:t>
            </a:r>
            <a:r>
              <a:rPr lang="ru-RU" dirty="0">
                <a:effectLst/>
                <a:latin typeface="Arial Narrow" panose="020B0606020202030204" pitchFamily="34" charset="0"/>
                <a:ea typeface="Times New Roman" panose="02020603050405020304" pitchFamily="18" charset="0"/>
                <a:cs typeface="Symbol" panose="05050102010706020507" pitchFamily="18" charset="2"/>
              </a:rPr>
              <a:t>(выделение отдельного тарифа на телеметрический контроль антиаритмических устройств в рамках выездной работы, учитывающий все понесенные затраты). </a:t>
            </a:r>
          </a:p>
          <a:p>
            <a:pPr marL="342900" lvl="0" indent="-342900">
              <a:lnSpc>
                <a:spcPct val="107000"/>
              </a:lnSpc>
              <a:spcBef>
                <a:spcPts val="600"/>
              </a:spcBef>
              <a:buBlip>
                <a:blip r:embed="rId5">
                  <a:extLst>
                    <a:ext uri="{96DAC541-7B7A-43D3-8B79-37D633B846F1}">
                      <asvg:svgBlip xmlns:asvg="http://schemas.microsoft.com/office/drawing/2016/SVG/main" r:embed="rId6"/>
                    </a:ext>
                  </a:extLst>
                </a:blip>
              </a:buBlip>
            </a:pPr>
            <a:r>
              <a:rPr lang="ru-RU" dirty="0">
                <a:effectLst/>
                <a:latin typeface="Arial Narrow" panose="020B0606020202030204" pitchFamily="34" charset="0"/>
                <a:ea typeface="Times New Roman" panose="02020603050405020304" pitchFamily="18" charset="0"/>
                <a:cs typeface="Symbol" panose="05050102010706020507" pitchFamily="18" charset="2"/>
              </a:rPr>
              <a:t>Введение данных мер приведет к повышению доступности амбулаторной </a:t>
            </a:r>
            <a:r>
              <a:rPr lang="ru-RU" dirty="0" err="1">
                <a:effectLst/>
                <a:latin typeface="Arial Narrow" panose="020B0606020202030204" pitchFamily="34" charset="0"/>
                <a:ea typeface="Times New Roman" panose="02020603050405020304" pitchFamily="18" charset="0"/>
                <a:cs typeface="Symbol" panose="05050102010706020507" pitchFamily="18" charset="2"/>
              </a:rPr>
              <a:t>аритмологической</a:t>
            </a:r>
            <a:r>
              <a:rPr lang="ru-RU" dirty="0">
                <a:effectLst/>
                <a:latin typeface="Arial Narrow" panose="020B0606020202030204" pitchFamily="34" charset="0"/>
                <a:ea typeface="Times New Roman" panose="02020603050405020304" pitchFamily="18" charset="0"/>
                <a:cs typeface="Symbol" panose="05050102010706020507" pitchFamily="18" charset="2"/>
              </a:rPr>
              <a:t> помощи населению, ее финансовой обеспеченности, повышению качества отбора пациентов для хирургических видов лечения и как следствие увеличению количества имплантируемых кардиостимуляторов, выполняемых РЧА аритмий,  </a:t>
            </a:r>
            <a:br>
              <a:rPr lang="ru-RU" dirty="0">
                <a:effectLst/>
                <a:latin typeface="Arial Narrow" panose="020B0606020202030204" pitchFamily="34" charset="0"/>
                <a:ea typeface="Times New Roman" panose="02020603050405020304" pitchFamily="18" charset="0"/>
                <a:cs typeface="Symbol" panose="05050102010706020507" pitchFamily="18" charset="2"/>
              </a:rPr>
            </a:br>
            <a:r>
              <a:rPr lang="ru-RU" dirty="0">
                <a:effectLst/>
                <a:latin typeface="Arial Narrow" panose="020B0606020202030204" pitchFamily="34" charset="0"/>
                <a:ea typeface="Times New Roman" panose="02020603050405020304" pitchFamily="18" charset="0"/>
                <a:cs typeface="Symbol" panose="05050102010706020507" pitchFamily="18" charset="2"/>
              </a:rPr>
              <a:t>повышению финансовой стабильности медицинского учреждения.</a:t>
            </a:r>
            <a:endParaRPr lang="ru-RU" dirty="0">
              <a:latin typeface="Arial Narrow" panose="020B0606020202030204" pitchFamily="34" charset="0"/>
            </a:endParaRPr>
          </a:p>
        </p:txBody>
      </p:sp>
    </p:spTree>
    <p:extLst>
      <p:ext uri="{BB962C8B-B14F-4D97-AF65-F5344CB8AC3E}">
        <p14:creationId xmlns:p14="http://schemas.microsoft.com/office/powerpoint/2010/main" val="159425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93F8E703-ABD2-4773-B8C0-B9A759649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Рисунок 4">
            <a:extLst>
              <a:ext uri="{FF2B5EF4-FFF2-40B4-BE49-F238E27FC236}">
                <a16:creationId xmlns:a16="http://schemas.microsoft.com/office/drawing/2014/main" id="{77E60601-B1D5-7B57-619B-AAD004B43C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06589" y="6012840"/>
            <a:ext cx="3369092" cy="770547"/>
          </a:xfrm>
          <a:prstGeom prst="rect">
            <a:avLst/>
          </a:prstGeom>
        </p:spPr>
      </p:pic>
      <p:sp>
        <p:nvSpPr>
          <p:cNvPr id="2" name="Прямоугольник 1">
            <a:extLst>
              <a:ext uri="{FF2B5EF4-FFF2-40B4-BE49-F238E27FC236}">
                <a16:creationId xmlns:a16="http://schemas.microsoft.com/office/drawing/2014/main" id="{51FE0870-3F31-F6AA-3AB8-92A84E54D8DC}"/>
              </a:ext>
            </a:extLst>
          </p:cNvPr>
          <p:cNvSpPr/>
          <p:nvPr/>
        </p:nvSpPr>
        <p:spPr>
          <a:xfrm>
            <a:off x="1" y="-2796"/>
            <a:ext cx="12192000" cy="1077218"/>
          </a:xfrm>
          <a:prstGeom prst="rect">
            <a:avLst/>
          </a:prstGeom>
          <a:noFill/>
        </p:spPr>
        <p:txBody>
          <a:bodyPr wrap="square" lIns="91440" tIns="45720" rIns="91440" bIns="45720">
            <a:spAutoFit/>
          </a:bodyPr>
          <a:lstStyle/>
          <a:p>
            <a:pPr algn="ctr"/>
            <a:r>
              <a:rPr lang="ru-RU" sz="3200" b="1" i="1" dirty="0">
                <a:solidFill>
                  <a:srgbClr val="B21616"/>
                </a:solidFill>
                <a:effectLst/>
                <a:latin typeface="Arial Narrow" panose="020B0606020202030204" pitchFamily="34" charset="0"/>
                <a:ea typeface="Times New Roman" panose="02020603050405020304" pitchFamily="18" charset="0"/>
              </a:rPr>
              <a:t>ПЛАН РАЗВИТИЯ АРИТМОЛОГИЧЕСКОЙ СЛУЖБЫ ВО </a:t>
            </a:r>
          </a:p>
          <a:p>
            <a:pPr algn="ctr"/>
            <a:r>
              <a:rPr lang="ru-RU" sz="3200" b="1" i="1" dirty="0">
                <a:solidFill>
                  <a:srgbClr val="B21616"/>
                </a:solidFill>
                <a:effectLst/>
                <a:latin typeface="Arial Narrow" panose="020B0606020202030204" pitchFamily="34" charset="0"/>
                <a:ea typeface="Times New Roman" panose="02020603050405020304" pitchFamily="18" charset="0"/>
              </a:rPr>
              <a:t>Краткосрочные сроки планирования (1-2 года)</a:t>
            </a:r>
          </a:p>
        </p:txBody>
      </p:sp>
      <p:sp>
        <p:nvSpPr>
          <p:cNvPr id="3" name="TextBox 2">
            <a:extLst>
              <a:ext uri="{FF2B5EF4-FFF2-40B4-BE49-F238E27FC236}">
                <a16:creationId xmlns:a16="http://schemas.microsoft.com/office/drawing/2014/main" id="{5229D916-E144-2BA5-FF1E-DF0DBDF32D6C}"/>
              </a:ext>
            </a:extLst>
          </p:cNvPr>
          <p:cNvSpPr txBox="1"/>
          <p:nvPr/>
        </p:nvSpPr>
        <p:spPr>
          <a:xfrm>
            <a:off x="2793999" y="961386"/>
            <a:ext cx="9181681" cy="5897255"/>
          </a:xfrm>
          <a:prstGeom prst="rect">
            <a:avLst/>
          </a:prstGeom>
          <a:noFill/>
        </p:spPr>
        <p:txBody>
          <a:bodyPr wrap="square" rtlCol="0">
            <a:spAutoFit/>
          </a:bodyPr>
          <a:lstStyle/>
          <a:p>
            <a:pPr lvl="0">
              <a:lnSpc>
                <a:spcPct val="107000"/>
              </a:lnSpc>
              <a:spcBef>
                <a:spcPts val="600"/>
              </a:spcBef>
            </a:pPr>
            <a:r>
              <a:rPr lang="ru-RU" sz="2800" b="1" dirty="0">
                <a:effectLst/>
                <a:latin typeface="Arial Narrow" panose="020B0606020202030204" pitchFamily="34" charset="0"/>
                <a:ea typeface="Times New Roman" panose="02020603050405020304" pitchFamily="18" charset="0"/>
                <a:cs typeface="Symbol" panose="05050102010706020507" pitchFamily="18" charset="2"/>
              </a:rPr>
              <a:t>I</a:t>
            </a:r>
            <a:r>
              <a:rPr lang="en-US" sz="2800" b="1" dirty="0">
                <a:effectLst/>
                <a:latin typeface="Arial Narrow" panose="020B0606020202030204" pitchFamily="34" charset="0"/>
                <a:ea typeface="Times New Roman" panose="02020603050405020304" pitchFamily="18" charset="0"/>
                <a:cs typeface="Symbol" panose="05050102010706020507" pitchFamily="18" charset="2"/>
              </a:rPr>
              <a:t>I</a:t>
            </a:r>
            <a:r>
              <a:rPr lang="ru-RU" sz="2800" b="1" dirty="0">
                <a:effectLst/>
                <a:latin typeface="Arial Narrow" panose="020B0606020202030204" pitchFamily="34" charset="0"/>
                <a:ea typeface="Times New Roman" panose="02020603050405020304" pitchFamily="18" charset="0"/>
                <a:cs typeface="Symbol" panose="05050102010706020507" pitchFamily="18" charset="2"/>
              </a:rPr>
              <a:t>. Предложение по совершенствованию стационарной </a:t>
            </a:r>
            <a:r>
              <a:rPr lang="ru-RU" sz="2800" b="1" dirty="0" err="1">
                <a:effectLst/>
                <a:latin typeface="Arial Narrow" panose="020B0606020202030204" pitchFamily="34" charset="0"/>
                <a:ea typeface="Times New Roman" panose="02020603050405020304" pitchFamily="18" charset="0"/>
                <a:cs typeface="Symbol" panose="05050102010706020507" pitchFamily="18" charset="2"/>
              </a:rPr>
              <a:t>аритмологической</a:t>
            </a:r>
            <a:r>
              <a:rPr lang="ru-RU" sz="2800" b="1" dirty="0">
                <a:effectLst/>
                <a:latin typeface="Arial Narrow" panose="020B0606020202030204" pitchFamily="34" charset="0"/>
                <a:ea typeface="Times New Roman" panose="02020603050405020304" pitchFamily="18" charset="0"/>
                <a:cs typeface="Symbol" panose="05050102010706020507" pitchFamily="18" charset="2"/>
              </a:rPr>
              <a:t> помощи ( БУЗ ВО ВОКБ </a:t>
            </a:r>
            <a:r>
              <a:rPr lang="ru-RU" sz="2800" b="1" dirty="0" err="1">
                <a:effectLst/>
                <a:latin typeface="Arial Narrow" panose="020B0606020202030204" pitchFamily="34" charset="0"/>
                <a:ea typeface="Times New Roman" panose="02020603050405020304" pitchFamily="18" charset="0"/>
                <a:cs typeface="Symbol" panose="05050102010706020507" pitchFamily="18" charset="2"/>
              </a:rPr>
              <a:t>ОХЛСНРСиЭ</a:t>
            </a:r>
            <a:r>
              <a:rPr lang="ru-RU" sz="2800" b="1" dirty="0">
                <a:effectLst/>
                <a:latin typeface="Arial Narrow" panose="020B0606020202030204" pitchFamily="34" charset="0"/>
                <a:ea typeface="Times New Roman" panose="02020603050405020304" pitchFamily="18" charset="0"/>
                <a:cs typeface="Symbol" panose="05050102010706020507" pitchFamily="18" charset="2"/>
              </a:rPr>
              <a:t>)</a:t>
            </a:r>
          </a:p>
          <a:p>
            <a:pPr marL="342900" lvl="0" indent="-342900">
              <a:lnSpc>
                <a:spcPct val="107000"/>
              </a:lnSpc>
              <a:spcBef>
                <a:spcPts val="600"/>
              </a:spcBef>
              <a:buBlip>
                <a:blip r:embed="rId5">
                  <a:extLst>
                    <a:ext uri="{96DAC541-7B7A-43D3-8B79-37D633B846F1}">
                      <asvg:svgBlip xmlns:asvg="http://schemas.microsoft.com/office/drawing/2016/SVG/main" r:embed="rId6"/>
                    </a:ext>
                  </a:extLst>
                </a:blip>
              </a:buBlip>
            </a:pPr>
            <a:r>
              <a:rPr lang="ru-RU" sz="2800" b="1" dirty="0">
                <a:effectLst/>
                <a:latin typeface="Arial Narrow" panose="020B0606020202030204" pitchFamily="34" charset="0"/>
                <a:ea typeface="Times New Roman" panose="02020603050405020304" pitchFamily="18" charset="0"/>
                <a:cs typeface="Symbol" panose="05050102010706020507" pitchFamily="18" charset="2"/>
              </a:rPr>
              <a:t>Увеличение количества случаев имплантации/замены ЭКС (ВМП 1) до 380 в год</a:t>
            </a:r>
            <a:r>
              <a:rPr lang="ru-RU" sz="2800" dirty="0">
                <a:effectLst/>
                <a:latin typeface="Arial Narrow" panose="020B0606020202030204" pitchFamily="34" charset="0"/>
                <a:ea typeface="Times New Roman" panose="02020603050405020304" pitchFamily="18" charset="0"/>
                <a:cs typeface="Symbol" panose="05050102010706020507" pitchFamily="18" charset="2"/>
              </a:rPr>
              <a:t>. Тариф</a:t>
            </a:r>
            <a:r>
              <a:rPr lang="en-US" sz="2800" dirty="0">
                <a:effectLst/>
                <a:latin typeface="Arial Narrow" panose="020B0606020202030204" pitchFamily="34" charset="0"/>
                <a:ea typeface="Times New Roman" panose="02020603050405020304" pitchFamily="18" charset="0"/>
                <a:cs typeface="Symbol" panose="05050102010706020507" pitchFamily="18" charset="2"/>
              </a:rPr>
              <a:t>:</a:t>
            </a:r>
            <a:r>
              <a:rPr lang="ru-RU" sz="2800" dirty="0">
                <a:effectLst/>
                <a:latin typeface="Arial Narrow" panose="020B0606020202030204" pitchFamily="34" charset="0"/>
                <a:ea typeface="Times New Roman" panose="02020603050405020304" pitchFamily="18" charset="0"/>
                <a:cs typeface="Symbol" panose="05050102010706020507" pitchFamily="18" charset="2"/>
              </a:rPr>
              <a:t> однокамерный ЭКС-  162 000 </a:t>
            </a:r>
            <a:r>
              <a:rPr lang="ru-RU" sz="2800" dirty="0" err="1">
                <a:effectLst/>
                <a:latin typeface="Arial Narrow" panose="020B0606020202030204" pitchFamily="34" charset="0"/>
                <a:ea typeface="Times New Roman" panose="02020603050405020304" pitchFamily="18" charset="0"/>
                <a:cs typeface="Symbol" panose="05050102010706020507" pitchFamily="18" charset="2"/>
              </a:rPr>
              <a:t>руб</a:t>
            </a:r>
            <a:r>
              <a:rPr lang="en-US" sz="2800" dirty="0">
                <a:effectLst/>
                <a:latin typeface="Arial Narrow" panose="020B0606020202030204" pitchFamily="34" charset="0"/>
                <a:ea typeface="Times New Roman" panose="02020603050405020304" pitchFamily="18" charset="0"/>
                <a:cs typeface="Symbol" panose="05050102010706020507" pitchFamily="18" charset="2"/>
              </a:rPr>
              <a:t>/</a:t>
            </a:r>
            <a:r>
              <a:rPr lang="ru-RU" sz="2800" dirty="0">
                <a:effectLst/>
                <a:latin typeface="Arial Narrow" panose="020B0606020202030204" pitchFamily="34" charset="0"/>
                <a:ea typeface="Times New Roman" panose="02020603050405020304" pitchFamily="18" charset="0"/>
                <a:cs typeface="Symbol" panose="05050102010706020507" pitchFamily="18" charset="2"/>
              </a:rPr>
              <a:t>случай</a:t>
            </a:r>
            <a:r>
              <a:rPr lang="en-US" sz="2800" dirty="0">
                <a:effectLst/>
                <a:latin typeface="Arial Narrow" panose="020B0606020202030204" pitchFamily="34" charset="0"/>
                <a:ea typeface="Times New Roman" panose="02020603050405020304" pitchFamily="18" charset="0"/>
                <a:cs typeface="Symbol" panose="05050102010706020507" pitchFamily="18" charset="2"/>
              </a:rPr>
              <a:t>;</a:t>
            </a:r>
            <a:r>
              <a:rPr lang="ru-RU" sz="2800" dirty="0">
                <a:effectLst/>
                <a:latin typeface="Arial Narrow" panose="020B0606020202030204" pitchFamily="34" charset="0"/>
                <a:ea typeface="Times New Roman" panose="02020603050405020304" pitchFamily="18" charset="0"/>
                <a:cs typeface="Symbol" panose="05050102010706020507" pitchFamily="18" charset="2"/>
              </a:rPr>
              <a:t> двухкамерный ЭКС – 240 000 </a:t>
            </a:r>
            <a:r>
              <a:rPr lang="ru-RU" sz="2800" dirty="0" err="1">
                <a:effectLst/>
                <a:latin typeface="Arial Narrow" panose="020B0606020202030204" pitchFamily="34" charset="0"/>
                <a:ea typeface="Times New Roman" panose="02020603050405020304" pitchFamily="18" charset="0"/>
                <a:cs typeface="Symbol" panose="05050102010706020507" pitchFamily="18" charset="2"/>
              </a:rPr>
              <a:t>руб</a:t>
            </a:r>
            <a:r>
              <a:rPr lang="en-US" sz="2800" dirty="0">
                <a:effectLst/>
                <a:latin typeface="Arial Narrow" panose="020B0606020202030204" pitchFamily="34" charset="0"/>
                <a:ea typeface="Times New Roman" panose="02020603050405020304" pitchFamily="18" charset="0"/>
                <a:cs typeface="Symbol" panose="05050102010706020507" pitchFamily="18" charset="2"/>
              </a:rPr>
              <a:t>/</a:t>
            </a:r>
            <a:r>
              <a:rPr lang="ru-RU" sz="2800" dirty="0">
                <a:effectLst/>
                <a:latin typeface="Arial Narrow" panose="020B0606020202030204" pitchFamily="34" charset="0"/>
                <a:ea typeface="Times New Roman" panose="02020603050405020304" pitchFamily="18" charset="0"/>
                <a:cs typeface="Symbol" panose="05050102010706020507" pitchFamily="18" charset="2"/>
              </a:rPr>
              <a:t>случай.</a:t>
            </a:r>
            <a:endParaRPr lang="en-US" sz="2800" dirty="0">
              <a:effectLst/>
              <a:latin typeface="Arial Narrow" panose="020B0606020202030204" pitchFamily="34" charset="0"/>
              <a:ea typeface="Times New Roman" panose="02020603050405020304" pitchFamily="18" charset="0"/>
              <a:cs typeface="Symbol" panose="05050102010706020507" pitchFamily="18" charset="2"/>
            </a:endParaRPr>
          </a:p>
          <a:p>
            <a:pPr marL="342900" lvl="0" indent="-342900">
              <a:lnSpc>
                <a:spcPct val="107000"/>
              </a:lnSpc>
              <a:spcBef>
                <a:spcPts val="600"/>
              </a:spcBef>
              <a:buBlip>
                <a:blip r:embed="rId5">
                  <a:extLst>
                    <a:ext uri="{96DAC541-7B7A-43D3-8B79-37D633B846F1}">
                      <asvg:svgBlip xmlns:asvg="http://schemas.microsoft.com/office/drawing/2016/SVG/main" r:embed="rId6"/>
                    </a:ext>
                  </a:extLst>
                </a:blip>
              </a:buBlip>
            </a:pPr>
            <a:r>
              <a:rPr lang="ru-RU" sz="2800" b="1" dirty="0">
                <a:effectLst/>
                <a:latin typeface="Arial Narrow" panose="020B0606020202030204" pitchFamily="34" charset="0"/>
                <a:ea typeface="Times New Roman" panose="02020603050405020304" pitchFamily="18" charset="0"/>
                <a:cs typeface="Symbol" panose="05050102010706020507" pitchFamily="18" charset="2"/>
              </a:rPr>
              <a:t>Выделения объемов имплантации ИКД 25 случаев в год (ВМП 2 — группа 60). </a:t>
            </a:r>
            <a:r>
              <a:rPr lang="ru-RU" sz="2800" dirty="0">
                <a:effectLst/>
                <a:latin typeface="Arial Narrow" panose="020B0606020202030204" pitchFamily="34" charset="0"/>
                <a:ea typeface="Times New Roman" panose="02020603050405020304" pitchFamily="18" charset="0"/>
                <a:cs typeface="Symbol" panose="05050102010706020507" pitchFamily="18" charset="2"/>
              </a:rPr>
              <a:t>Тариф</a:t>
            </a:r>
            <a:r>
              <a:rPr lang="en-US" sz="2800" dirty="0">
                <a:effectLst/>
                <a:latin typeface="Arial Narrow" panose="020B0606020202030204" pitchFamily="34" charset="0"/>
                <a:ea typeface="Times New Roman" panose="02020603050405020304" pitchFamily="18" charset="0"/>
                <a:cs typeface="Symbol" panose="05050102010706020507" pitchFamily="18" charset="2"/>
              </a:rPr>
              <a:t>:</a:t>
            </a:r>
            <a:r>
              <a:rPr lang="ru-RU" sz="2800" dirty="0">
                <a:effectLst/>
                <a:latin typeface="Arial Narrow" panose="020B0606020202030204" pitchFamily="34" charset="0"/>
                <a:ea typeface="Times New Roman" panose="02020603050405020304" pitchFamily="18" charset="0"/>
                <a:cs typeface="Symbol" panose="05050102010706020507" pitchFamily="18" charset="2"/>
              </a:rPr>
              <a:t>   1 180 000 </a:t>
            </a:r>
            <a:r>
              <a:rPr lang="ru-RU" sz="2800" dirty="0" err="1">
                <a:effectLst/>
                <a:latin typeface="Arial Narrow" panose="020B0606020202030204" pitchFamily="34" charset="0"/>
                <a:ea typeface="Times New Roman" panose="02020603050405020304" pitchFamily="18" charset="0"/>
                <a:cs typeface="Symbol" panose="05050102010706020507" pitchFamily="18" charset="2"/>
              </a:rPr>
              <a:t>руб</a:t>
            </a:r>
            <a:r>
              <a:rPr lang="en-US" sz="2800" dirty="0">
                <a:effectLst/>
                <a:latin typeface="Arial Narrow" panose="020B0606020202030204" pitchFamily="34" charset="0"/>
                <a:ea typeface="Times New Roman" panose="02020603050405020304" pitchFamily="18" charset="0"/>
                <a:cs typeface="Symbol" panose="05050102010706020507" pitchFamily="18" charset="2"/>
              </a:rPr>
              <a:t>/</a:t>
            </a:r>
            <a:r>
              <a:rPr lang="ru-RU" sz="2800" dirty="0">
                <a:effectLst/>
                <a:latin typeface="Arial Narrow" panose="020B0606020202030204" pitchFamily="34" charset="0"/>
                <a:ea typeface="Times New Roman" panose="02020603050405020304" pitchFamily="18" charset="0"/>
                <a:cs typeface="Symbol" panose="05050102010706020507" pitchFamily="18" charset="2"/>
              </a:rPr>
              <a:t>случай.</a:t>
            </a:r>
            <a:endParaRPr lang="en-US" sz="2800" dirty="0">
              <a:effectLst/>
              <a:latin typeface="Arial Narrow" panose="020B0606020202030204" pitchFamily="34" charset="0"/>
              <a:ea typeface="Times New Roman" panose="02020603050405020304" pitchFamily="18" charset="0"/>
              <a:cs typeface="Symbol" panose="05050102010706020507" pitchFamily="18" charset="2"/>
            </a:endParaRPr>
          </a:p>
          <a:p>
            <a:pPr marL="342900" lvl="0" indent="-342900">
              <a:lnSpc>
                <a:spcPct val="107000"/>
              </a:lnSpc>
              <a:spcBef>
                <a:spcPts val="600"/>
              </a:spcBef>
              <a:buBlip>
                <a:blip r:embed="rId5">
                  <a:extLst>
                    <a:ext uri="{96DAC541-7B7A-43D3-8B79-37D633B846F1}">
                      <asvg:svgBlip xmlns:asvg="http://schemas.microsoft.com/office/drawing/2016/SVG/main" r:embed="rId6"/>
                    </a:ext>
                  </a:extLst>
                </a:blip>
              </a:buBlip>
            </a:pPr>
            <a:r>
              <a:rPr lang="ru-RU" sz="2800" b="1" dirty="0">
                <a:effectLst/>
                <a:latin typeface="Arial Narrow" panose="020B0606020202030204" pitchFamily="34" charset="0"/>
                <a:ea typeface="Times New Roman" panose="02020603050405020304" pitchFamily="18" charset="0"/>
                <a:cs typeface="Symbol" panose="05050102010706020507" pitchFamily="18" charset="2"/>
              </a:rPr>
              <a:t>Увеличение объема РЧА аритмий сердца (ВМП 2 раздела группа 55) до 180 случаев в год</a:t>
            </a:r>
            <a:r>
              <a:rPr lang="ru-RU" sz="2800" dirty="0">
                <a:effectLst/>
                <a:latin typeface="Arial Narrow" panose="020B0606020202030204" pitchFamily="34" charset="0"/>
                <a:ea typeface="Times New Roman" panose="02020603050405020304" pitchFamily="18" charset="0"/>
                <a:cs typeface="Symbol" panose="05050102010706020507" pitchFamily="18" charset="2"/>
              </a:rPr>
              <a:t>. Тариф</a:t>
            </a:r>
            <a:r>
              <a:rPr lang="en-US" sz="2800" dirty="0">
                <a:effectLst/>
                <a:latin typeface="Arial Narrow" panose="020B0606020202030204" pitchFamily="34" charset="0"/>
                <a:ea typeface="Times New Roman" panose="02020603050405020304" pitchFamily="18" charset="0"/>
                <a:cs typeface="Symbol" panose="05050102010706020507" pitchFamily="18" charset="2"/>
              </a:rPr>
              <a:t>:</a:t>
            </a:r>
            <a:r>
              <a:rPr lang="ru-RU" sz="2800" dirty="0">
                <a:effectLst/>
                <a:latin typeface="Arial Narrow" panose="020B0606020202030204" pitchFamily="34" charset="0"/>
                <a:ea typeface="Times New Roman" panose="02020603050405020304" pitchFamily="18" charset="0"/>
                <a:cs typeface="Symbol" panose="05050102010706020507" pitchFamily="18" charset="2"/>
              </a:rPr>
              <a:t> 363 000 </a:t>
            </a:r>
            <a:r>
              <a:rPr lang="ru-RU" sz="2800" dirty="0" err="1">
                <a:effectLst/>
                <a:latin typeface="Arial Narrow" panose="020B0606020202030204" pitchFamily="34" charset="0"/>
                <a:ea typeface="Times New Roman" panose="02020603050405020304" pitchFamily="18" charset="0"/>
                <a:cs typeface="Symbol" panose="05050102010706020507" pitchFamily="18" charset="2"/>
              </a:rPr>
              <a:t>руб</a:t>
            </a:r>
            <a:r>
              <a:rPr lang="en-US" sz="2800" dirty="0">
                <a:effectLst/>
                <a:latin typeface="Arial Narrow" panose="020B0606020202030204" pitchFamily="34" charset="0"/>
                <a:ea typeface="Times New Roman" panose="02020603050405020304" pitchFamily="18" charset="0"/>
                <a:cs typeface="Symbol" panose="05050102010706020507" pitchFamily="18" charset="2"/>
              </a:rPr>
              <a:t>/</a:t>
            </a:r>
            <a:r>
              <a:rPr lang="ru-RU" sz="2800" dirty="0">
                <a:effectLst/>
                <a:latin typeface="Arial Narrow" panose="020B0606020202030204" pitchFamily="34" charset="0"/>
                <a:ea typeface="Times New Roman" panose="02020603050405020304" pitchFamily="18" charset="0"/>
                <a:cs typeface="Symbol" panose="05050102010706020507" pitchFamily="18" charset="2"/>
              </a:rPr>
              <a:t>случай</a:t>
            </a:r>
            <a:endParaRPr lang="en-US" sz="2800" dirty="0">
              <a:effectLst/>
              <a:latin typeface="Arial Narrow" panose="020B0606020202030204" pitchFamily="34" charset="0"/>
              <a:ea typeface="Times New Roman" panose="02020603050405020304" pitchFamily="18" charset="0"/>
              <a:cs typeface="Symbol" panose="05050102010706020507" pitchFamily="18" charset="2"/>
            </a:endParaRPr>
          </a:p>
          <a:p>
            <a:pPr marL="342900" lvl="0" indent="-342900">
              <a:lnSpc>
                <a:spcPct val="107000"/>
              </a:lnSpc>
              <a:spcBef>
                <a:spcPts val="600"/>
              </a:spcBef>
              <a:buBlip>
                <a:blip r:embed="rId5">
                  <a:extLst>
                    <a:ext uri="{96DAC541-7B7A-43D3-8B79-37D633B846F1}">
                      <asvg:svgBlip xmlns:asvg="http://schemas.microsoft.com/office/drawing/2016/SVG/main" r:embed="rId6"/>
                    </a:ext>
                  </a:extLst>
                </a:blip>
              </a:buBlip>
            </a:pPr>
            <a:r>
              <a:rPr lang="ru-RU" sz="2800" dirty="0">
                <a:effectLst/>
                <a:latin typeface="Arial Narrow" panose="020B0606020202030204" pitchFamily="34" charset="0"/>
                <a:ea typeface="Times New Roman" panose="02020603050405020304" pitchFamily="18" charset="0"/>
                <a:cs typeface="Symbol" panose="05050102010706020507" pitchFamily="18" charset="2"/>
              </a:rPr>
              <a:t>Материально-техническая база и укомплектованность кадрами отделения не требуют изменения для </a:t>
            </a:r>
            <a:br>
              <a:rPr lang="ru-RU" sz="2800" dirty="0">
                <a:effectLst/>
                <a:latin typeface="Arial Narrow" panose="020B0606020202030204" pitchFamily="34" charset="0"/>
                <a:ea typeface="Times New Roman" panose="02020603050405020304" pitchFamily="18" charset="0"/>
                <a:cs typeface="Symbol" panose="05050102010706020507" pitchFamily="18" charset="2"/>
              </a:rPr>
            </a:br>
            <a:r>
              <a:rPr lang="ru-RU" sz="2800" dirty="0">
                <a:effectLst/>
                <a:latin typeface="Arial Narrow" panose="020B0606020202030204" pitchFamily="34" charset="0"/>
                <a:ea typeface="Times New Roman" panose="02020603050405020304" pitchFamily="18" charset="0"/>
                <a:cs typeface="Symbol" panose="05050102010706020507" pitchFamily="18" charset="2"/>
              </a:rPr>
              <a:t>выполнения вышеуказанных объемов.</a:t>
            </a:r>
            <a:endParaRPr lang="ru-RU" sz="2800" dirty="0">
              <a:latin typeface="Arial Narrow" panose="020B0606020202030204" pitchFamily="34" charset="0"/>
            </a:endParaRPr>
          </a:p>
        </p:txBody>
      </p:sp>
      <p:pic>
        <p:nvPicPr>
          <p:cNvPr id="6" name="Рисунок 5" descr="Изображение выглядит как текст, дизайн&#10;&#10;Автоматически созданное описание">
            <a:extLst>
              <a:ext uri="{FF2B5EF4-FFF2-40B4-BE49-F238E27FC236}">
                <a16:creationId xmlns:a16="http://schemas.microsoft.com/office/drawing/2014/main" id="{D8F1AA1A-7C60-478F-A254-A3DEAD805A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507" y="1964968"/>
            <a:ext cx="3606800" cy="3606800"/>
          </a:xfrm>
          <a:prstGeom prst="rect">
            <a:avLst/>
          </a:prstGeom>
        </p:spPr>
      </p:pic>
    </p:spTree>
    <p:extLst>
      <p:ext uri="{BB962C8B-B14F-4D97-AF65-F5344CB8AC3E}">
        <p14:creationId xmlns:p14="http://schemas.microsoft.com/office/powerpoint/2010/main" val="258875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93F8E703-ABD2-4773-B8C0-B9A759649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Рисунок 9" descr="Изображение выглядит как мультфильм">
            <a:extLst>
              <a:ext uri="{FF2B5EF4-FFF2-40B4-BE49-F238E27FC236}">
                <a16:creationId xmlns:a16="http://schemas.microsoft.com/office/drawing/2014/main" id="{6565509A-A5AE-34B5-AF4F-62B97AC4D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9997" y="3563649"/>
            <a:ext cx="3032004" cy="2274003"/>
          </a:xfrm>
          <a:prstGeom prst="rect">
            <a:avLst/>
          </a:prstGeom>
        </p:spPr>
      </p:pic>
      <p:pic>
        <p:nvPicPr>
          <p:cNvPr id="5" name="Рисунок 4">
            <a:extLst>
              <a:ext uri="{FF2B5EF4-FFF2-40B4-BE49-F238E27FC236}">
                <a16:creationId xmlns:a16="http://schemas.microsoft.com/office/drawing/2014/main" id="{77E60601-B1D5-7B57-619B-AAD004B43C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06589" y="6012840"/>
            <a:ext cx="3369092" cy="770547"/>
          </a:xfrm>
          <a:prstGeom prst="rect">
            <a:avLst/>
          </a:prstGeom>
        </p:spPr>
      </p:pic>
      <p:sp>
        <p:nvSpPr>
          <p:cNvPr id="2" name="Прямоугольник 1">
            <a:extLst>
              <a:ext uri="{FF2B5EF4-FFF2-40B4-BE49-F238E27FC236}">
                <a16:creationId xmlns:a16="http://schemas.microsoft.com/office/drawing/2014/main" id="{51FE0870-3F31-F6AA-3AB8-92A84E54D8DC}"/>
              </a:ext>
            </a:extLst>
          </p:cNvPr>
          <p:cNvSpPr/>
          <p:nvPr/>
        </p:nvSpPr>
        <p:spPr>
          <a:xfrm>
            <a:off x="1" y="116950"/>
            <a:ext cx="12192000" cy="1077218"/>
          </a:xfrm>
          <a:prstGeom prst="rect">
            <a:avLst/>
          </a:prstGeom>
          <a:noFill/>
        </p:spPr>
        <p:txBody>
          <a:bodyPr wrap="square" lIns="91440" tIns="45720" rIns="91440" bIns="45720">
            <a:spAutoFit/>
          </a:bodyPr>
          <a:lstStyle/>
          <a:p>
            <a:pPr algn="ctr"/>
            <a:r>
              <a:rPr lang="ru-RU" sz="3200" b="1" i="1" dirty="0">
                <a:solidFill>
                  <a:srgbClr val="B21616"/>
                </a:solidFill>
                <a:effectLst/>
                <a:latin typeface="Arial Narrow" panose="020B0606020202030204" pitchFamily="34" charset="0"/>
                <a:ea typeface="Times New Roman" panose="02020603050405020304" pitchFamily="18" charset="0"/>
              </a:rPr>
              <a:t>ПЛАН РАЗВИТИЯ АРИТМОЛОГИЧЕСКОЙ СЛУЖБЫ ВО </a:t>
            </a:r>
          </a:p>
          <a:p>
            <a:pPr algn="ctr"/>
            <a:r>
              <a:rPr lang="ru-RU" sz="3200" b="1" i="1" dirty="0">
                <a:solidFill>
                  <a:srgbClr val="B21616"/>
                </a:solidFill>
                <a:latin typeface="Arial Narrow" panose="020B0606020202030204" pitchFamily="34" charset="0"/>
                <a:ea typeface="Times New Roman" panose="02020603050405020304" pitchFamily="18" charset="0"/>
              </a:rPr>
              <a:t>Средне</a:t>
            </a:r>
            <a:r>
              <a:rPr lang="ru-RU" sz="3200" b="1" i="1" dirty="0">
                <a:solidFill>
                  <a:srgbClr val="B21616"/>
                </a:solidFill>
                <a:effectLst/>
                <a:latin typeface="Arial Narrow" panose="020B0606020202030204" pitchFamily="34" charset="0"/>
                <a:ea typeface="Times New Roman" panose="02020603050405020304" pitchFamily="18" charset="0"/>
              </a:rPr>
              <a:t>срочные сроки планирования (2-3года)</a:t>
            </a:r>
          </a:p>
        </p:txBody>
      </p:sp>
      <p:sp>
        <p:nvSpPr>
          <p:cNvPr id="3" name="TextBox 2">
            <a:extLst>
              <a:ext uri="{FF2B5EF4-FFF2-40B4-BE49-F238E27FC236}">
                <a16:creationId xmlns:a16="http://schemas.microsoft.com/office/drawing/2014/main" id="{5229D916-E144-2BA5-FF1E-DF0DBDF32D6C}"/>
              </a:ext>
            </a:extLst>
          </p:cNvPr>
          <p:cNvSpPr txBox="1"/>
          <p:nvPr/>
        </p:nvSpPr>
        <p:spPr>
          <a:xfrm>
            <a:off x="158055" y="1211758"/>
            <a:ext cx="11183045" cy="5235985"/>
          </a:xfrm>
          <a:prstGeom prst="rect">
            <a:avLst/>
          </a:prstGeom>
          <a:noFill/>
        </p:spPr>
        <p:txBody>
          <a:bodyPr wrap="square" rtlCol="0">
            <a:spAutoFit/>
          </a:bodyPr>
          <a:lstStyle/>
          <a:p>
            <a:pPr marL="342900" lvl="0" indent="-342900">
              <a:lnSpc>
                <a:spcPct val="107000"/>
              </a:lnSpc>
              <a:spcBef>
                <a:spcPts val="600"/>
              </a:spcBef>
              <a:buBlip>
                <a:blip r:embed="rId6">
                  <a:extLst>
                    <a:ext uri="{96DAC541-7B7A-43D3-8B79-37D633B846F1}">
                      <asvg:svgBlip xmlns:asvg="http://schemas.microsoft.com/office/drawing/2016/SVG/main" r:embed="rId7"/>
                    </a:ext>
                  </a:extLst>
                </a:blip>
              </a:buBlip>
            </a:pPr>
            <a:r>
              <a:rPr lang="ru-RU" sz="2200" dirty="0">
                <a:effectLst/>
                <a:latin typeface="Arial Narrow" panose="020B0606020202030204" pitchFamily="34" charset="0"/>
                <a:ea typeface="Times New Roman" panose="02020603050405020304" pitchFamily="18" charset="0"/>
                <a:cs typeface="Symbol" panose="05050102010706020507" pitchFamily="18" charset="2"/>
              </a:rPr>
              <a:t>Фибрилляция предсердий самая распространенная аритмия сердца. </a:t>
            </a:r>
          </a:p>
          <a:p>
            <a:pPr marL="342900" lvl="0" indent="-342900">
              <a:lnSpc>
                <a:spcPct val="107000"/>
              </a:lnSpc>
              <a:spcBef>
                <a:spcPts val="600"/>
              </a:spcBef>
              <a:buBlip>
                <a:blip r:embed="rId6">
                  <a:extLst>
                    <a:ext uri="{96DAC541-7B7A-43D3-8B79-37D633B846F1}">
                      <asvg:svgBlip xmlns:asvg="http://schemas.microsoft.com/office/drawing/2016/SVG/main" r:embed="rId7"/>
                    </a:ext>
                  </a:extLst>
                </a:blip>
              </a:buBlip>
            </a:pPr>
            <a:r>
              <a:rPr lang="ru-RU" sz="2200" dirty="0">
                <a:effectLst/>
                <a:latin typeface="Arial Narrow" panose="020B0606020202030204" pitchFamily="34" charset="0"/>
                <a:ea typeface="Times New Roman" panose="02020603050405020304" pitchFamily="18" charset="0"/>
                <a:cs typeface="Symbol" panose="05050102010706020507" pitchFamily="18" charset="2"/>
              </a:rPr>
              <a:t>На сегодняшний день в ВО не выполняются операции по интервенционному лечению ФП, ежегодно в ФЦ направляется от 200 до 280 пациентов для получения данного вида помощи и среднее ожидание вызова составляет 8-10 месяцев. </a:t>
            </a:r>
          </a:p>
          <a:p>
            <a:pPr marL="342900" lvl="0" indent="-342900">
              <a:lnSpc>
                <a:spcPct val="107000"/>
              </a:lnSpc>
              <a:spcBef>
                <a:spcPts val="600"/>
              </a:spcBef>
              <a:buBlip>
                <a:blip r:embed="rId6">
                  <a:extLst>
                    <a:ext uri="{96DAC541-7B7A-43D3-8B79-37D633B846F1}">
                      <asvg:svgBlip xmlns:asvg="http://schemas.microsoft.com/office/drawing/2016/SVG/main" r:embed="rId7"/>
                    </a:ext>
                  </a:extLst>
                </a:blip>
              </a:buBlip>
            </a:pPr>
            <a:r>
              <a:rPr lang="ru-RU" sz="2200" dirty="0">
                <a:effectLst/>
                <a:latin typeface="Arial Narrow" panose="020B0606020202030204" pitchFamily="34" charset="0"/>
                <a:ea typeface="Times New Roman" panose="02020603050405020304" pitchFamily="18" charset="0"/>
                <a:cs typeface="Symbol" panose="05050102010706020507" pitchFamily="18" charset="2"/>
              </a:rPr>
              <a:t>Коллектив отделения готов начать выполнять операции РЧ </a:t>
            </a:r>
            <a:r>
              <a:rPr lang="ru-RU" sz="2200" dirty="0" err="1">
                <a:effectLst/>
                <a:latin typeface="Arial Narrow" panose="020B0606020202030204" pitchFamily="34" charset="0"/>
                <a:ea typeface="Times New Roman" panose="02020603050405020304" pitchFamily="18" charset="0"/>
                <a:cs typeface="Symbol" panose="05050102010706020507" pitchFamily="18" charset="2"/>
              </a:rPr>
              <a:t>аблации</a:t>
            </a:r>
            <a:r>
              <a:rPr lang="ru-RU" sz="2200" dirty="0">
                <a:effectLst/>
                <a:latin typeface="Arial Narrow" panose="020B0606020202030204" pitchFamily="34" charset="0"/>
                <a:ea typeface="Times New Roman" panose="02020603050405020304" pitchFamily="18" charset="0"/>
                <a:cs typeface="Symbol" panose="05050102010706020507" pitchFamily="18" charset="2"/>
              </a:rPr>
              <a:t> при ФП в количестве более 100 операций в год (с последующим увеличением количества).</a:t>
            </a:r>
          </a:p>
          <a:p>
            <a:pPr lvl="0">
              <a:lnSpc>
                <a:spcPct val="107000"/>
              </a:lnSpc>
              <a:spcBef>
                <a:spcPts val="600"/>
              </a:spcBef>
            </a:pPr>
            <a:r>
              <a:rPr lang="ru-RU" sz="2200" b="1" dirty="0">
                <a:latin typeface="Arial Narrow" panose="020B0606020202030204" pitchFamily="34" charset="0"/>
              </a:rPr>
              <a:t>Необходимые мероприятия для внедрения методики РЧА ФП в  </a:t>
            </a:r>
            <a:r>
              <a:rPr lang="ru-RU" sz="2200" b="1" dirty="0" err="1">
                <a:latin typeface="Arial Narrow" panose="020B0606020202030204" pitchFamily="34" charset="0"/>
              </a:rPr>
              <a:t>ОХЛСНРСиЭ</a:t>
            </a:r>
            <a:r>
              <a:rPr lang="ru-RU" sz="2200" b="1" dirty="0">
                <a:latin typeface="Arial Narrow" panose="020B0606020202030204" pitchFamily="34" charset="0"/>
              </a:rPr>
              <a:t> ВОКБ</a:t>
            </a:r>
            <a:r>
              <a:rPr lang="ru-RU" sz="2200" dirty="0">
                <a:latin typeface="Arial Narrow" panose="020B0606020202030204" pitchFamily="34" charset="0"/>
              </a:rPr>
              <a:t>: </a:t>
            </a:r>
          </a:p>
          <a:p>
            <a:pPr marL="342900" lvl="0" indent="-342900">
              <a:lnSpc>
                <a:spcPct val="107000"/>
              </a:lnSpc>
              <a:spcBef>
                <a:spcPts val="600"/>
              </a:spcBef>
              <a:buBlip>
                <a:blip r:embed="rId6">
                  <a:extLst>
                    <a:ext uri="{96DAC541-7B7A-43D3-8B79-37D633B846F1}">
                      <asvg:svgBlip xmlns:asvg="http://schemas.microsoft.com/office/drawing/2016/SVG/main" r:embed="rId7"/>
                    </a:ext>
                  </a:extLst>
                </a:blip>
              </a:buBlip>
            </a:pPr>
            <a:r>
              <a:rPr lang="ru-RU" sz="2200" dirty="0">
                <a:latin typeface="Arial Narrow" panose="020B0606020202030204" pitchFamily="34" charset="0"/>
              </a:rPr>
              <a:t>Выделение дополнительных объемов РЧА аритмий сердца (ВМП 2 раздела </a:t>
            </a:r>
            <a:br>
              <a:rPr lang="ru-RU" sz="2200" dirty="0">
                <a:latin typeface="Arial Narrow" panose="020B0606020202030204" pitchFamily="34" charset="0"/>
              </a:rPr>
            </a:br>
            <a:r>
              <a:rPr lang="ru-RU" sz="2200" dirty="0">
                <a:latin typeface="Arial Narrow" panose="020B0606020202030204" pitchFamily="34" charset="0"/>
              </a:rPr>
              <a:t>группа 55) свыше 180 случаев в год.</a:t>
            </a:r>
          </a:p>
          <a:p>
            <a:pPr marL="342900" lvl="0" indent="-342900">
              <a:lnSpc>
                <a:spcPct val="107000"/>
              </a:lnSpc>
              <a:spcBef>
                <a:spcPts val="600"/>
              </a:spcBef>
              <a:buBlip>
                <a:blip r:embed="rId6">
                  <a:extLst>
                    <a:ext uri="{96DAC541-7B7A-43D3-8B79-37D633B846F1}">
                      <asvg:svgBlip xmlns:asvg="http://schemas.microsoft.com/office/drawing/2016/SVG/main" r:embed="rId7"/>
                    </a:ext>
                  </a:extLst>
                </a:blip>
              </a:buBlip>
            </a:pPr>
            <a:r>
              <a:rPr lang="ru-RU" sz="2200" dirty="0">
                <a:latin typeface="Arial Narrow" panose="020B0606020202030204" pitchFamily="34" charset="0"/>
              </a:rPr>
              <a:t>Закупка аппарата УЗИ с возможностью внутрисердечного и </a:t>
            </a:r>
            <a:r>
              <a:rPr lang="ru-RU" sz="2200" dirty="0" err="1">
                <a:latin typeface="Arial Narrow" panose="020B0606020202030204" pitchFamily="34" charset="0"/>
              </a:rPr>
              <a:t>чреспищеводного</a:t>
            </a:r>
            <a:r>
              <a:rPr lang="ru-RU" sz="2200" dirty="0">
                <a:latin typeface="Arial Narrow" panose="020B0606020202030204" pitchFamily="34" charset="0"/>
              </a:rPr>
              <a:t> УЗИ </a:t>
            </a:r>
            <a:br>
              <a:rPr lang="ru-RU" sz="2200" dirty="0">
                <a:latin typeface="Arial Narrow" panose="020B0606020202030204" pitchFamily="34" charset="0"/>
              </a:rPr>
            </a:br>
            <a:r>
              <a:rPr lang="ru-RU" sz="2200" dirty="0">
                <a:latin typeface="Arial Narrow" panose="020B0606020202030204" pitchFamily="34" charset="0"/>
              </a:rPr>
              <a:t>для снижения количества осложнений.</a:t>
            </a:r>
          </a:p>
          <a:p>
            <a:pPr marL="342900" lvl="0" indent="-342900">
              <a:lnSpc>
                <a:spcPct val="107000"/>
              </a:lnSpc>
              <a:spcBef>
                <a:spcPts val="600"/>
              </a:spcBef>
              <a:buBlip>
                <a:blip r:embed="rId6">
                  <a:extLst>
                    <a:ext uri="{96DAC541-7B7A-43D3-8B79-37D633B846F1}">
                      <asvg:svgBlip xmlns:asvg="http://schemas.microsoft.com/office/drawing/2016/SVG/main" r:embed="rId7"/>
                    </a:ext>
                  </a:extLst>
                </a:blip>
              </a:buBlip>
            </a:pPr>
            <a:r>
              <a:rPr lang="ru-RU" sz="2200" dirty="0">
                <a:latin typeface="Arial Narrow" panose="020B0606020202030204" pitchFamily="34" charset="0"/>
              </a:rPr>
              <a:t>Открытие на базе  БУЗ ВО ВОКБ кардиохирургического отделения и операционной </a:t>
            </a:r>
            <a:br>
              <a:rPr lang="ru-RU" sz="2200" dirty="0">
                <a:latin typeface="Arial Narrow" panose="020B0606020202030204" pitchFamily="34" charset="0"/>
              </a:rPr>
            </a:br>
            <a:r>
              <a:rPr lang="ru-RU" sz="2200" dirty="0">
                <a:latin typeface="Arial Narrow" panose="020B0606020202030204" pitchFamily="34" charset="0"/>
              </a:rPr>
              <a:t>оснащенной АИК.</a:t>
            </a:r>
          </a:p>
        </p:txBody>
      </p:sp>
    </p:spTree>
    <p:extLst>
      <p:ext uri="{BB962C8B-B14F-4D97-AF65-F5344CB8AC3E}">
        <p14:creationId xmlns:p14="http://schemas.microsoft.com/office/powerpoint/2010/main" val="182804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741E4A6-1A89-F45F-2587-320598F61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260"/>
            <a:ext cx="12192000" cy="6858000"/>
          </a:xfrm>
          <a:prstGeom prst="rect">
            <a:avLst/>
          </a:prstGeom>
        </p:spPr>
      </p:pic>
      <p:sp>
        <p:nvSpPr>
          <p:cNvPr id="6" name="Прямоугольник 5">
            <a:extLst>
              <a:ext uri="{FF2B5EF4-FFF2-40B4-BE49-F238E27FC236}">
                <a16:creationId xmlns:a16="http://schemas.microsoft.com/office/drawing/2014/main" id="{E8058640-1B8F-3891-1389-7551E6BB8B1B}"/>
              </a:ext>
            </a:extLst>
          </p:cNvPr>
          <p:cNvSpPr/>
          <p:nvPr/>
        </p:nvSpPr>
        <p:spPr>
          <a:xfrm>
            <a:off x="4350287" y="618296"/>
            <a:ext cx="3491426" cy="5601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b="1" dirty="0">
                <a:latin typeface="Arial Narrow" panose="020B0606020202030204" pitchFamily="34" charset="0"/>
              </a:rPr>
              <a:t>Медицинские организации</a:t>
            </a:r>
          </a:p>
        </p:txBody>
      </p:sp>
      <p:sp>
        <p:nvSpPr>
          <p:cNvPr id="7" name="Прямоугольник 6">
            <a:extLst>
              <a:ext uri="{FF2B5EF4-FFF2-40B4-BE49-F238E27FC236}">
                <a16:creationId xmlns:a16="http://schemas.microsoft.com/office/drawing/2014/main" id="{53DE778E-6969-FE24-DAD0-0746DA392A0F}"/>
              </a:ext>
            </a:extLst>
          </p:cNvPr>
          <p:cNvSpPr/>
          <p:nvPr/>
        </p:nvSpPr>
        <p:spPr>
          <a:xfrm>
            <a:off x="109025" y="618296"/>
            <a:ext cx="3491426" cy="5601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b="1" dirty="0">
                <a:latin typeface="Arial Narrow" panose="020B0606020202030204" pitchFamily="34" charset="0"/>
              </a:rPr>
              <a:t>Уровень и виды </a:t>
            </a:r>
          </a:p>
          <a:p>
            <a:pPr algn="ctr"/>
            <a:r>
              <a:rPr lang="ru-RU" b="1" dirty="0">
                <a:latin typeface="Arial Narrow" panose="020B0606020202030204" pitchFamily="34" charset="0"/>
              </a:rPr>
              <a:t>оказания помощи</a:t>
            </a:r>
          </a:p>
        </p:txBody>
      </p:sp>
      <p:sp>
        <p:nvSpPr>
          <p:cNvPr id="8" name="Прямоугольник 7">
            <a:extLst>
              <a:ext uri="{FF2B5EF4-FFF2-40B4-BE49-F238E27FC236}">
                <a16:creationId xmlns:a16="http://schemas.microsoft.com/office/drawing/2014/main" id="{AE19F054-2718-46A0-7322-A46D8F30007F}"/>
              </a:ext>
            </a:extLst>
          </p:cNvPr>
          <p:cNvSpPr/>
          <p:nvPr/>
        </p:nvSpPr>
        <p:spPr>
          <a:xfrm>
            <a:off x="8591550" y="618296"/>
            <a:ext cx="3491425" cy="5601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b="1" dirty="0">
                <a:latin typeface="Arial Narrow" panose="020B0606020202030204" pitchFamily="34" charset="0"/>
              </a:rPr>
              <a:t>Условия оказания </a:t>
            </a:r>
          </a:p>
          <a:p>
            <a:pPr algn="ctr"/>
            <a:r>
              <a:rPr lang="ru-RU" b="1" dirty="0">
                <a:latin typeface="Arial Narrow" panose="020B0606020202030204" pitchFamily="34" charset="0"/>
              </a:rPr>
              <a:t>медицинской помощи</a:t>
            </a:r>
          </a:p>
        </p:txBody>
      </p:sp>
      <p:sp>
        <p:nvSpPr>
          <p:cNvPr id="12" name="Прямоугольник 11">
            <a:extLst>
              <a:ext uri="{FF2B5EF4-FFF2-40B4-BE49-F238E27FC236}">
                <a16:creationId xmlns:a16="http://schemas.microsoft.com/office/drawing/2014/main" id="{DE7B9E50-A4DD-EC3A-64BB-DFB2660FDFF9}"/>
              </a:ext>
            </a:extLst>
          </p:cNvPr>
          <p:cNvSpPr/>
          <p:nvPr/>
        </p:nvSpPr>
        <p:spPr>
          <a:xfrm>
            <a:off x="4350287" y="1488246"/>
            <a:ext cx="3491426" cy="93110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800" b="1" dirty="0">
                <a:latin typeface="Arial Narrow" panose="020B0606020202030204" pitchFamily="34" charset="0"/>
              </a:rPr>
              <a:t> </a:t>
            </a:r>
            <a:r>
              <a:rPr lang="ru-RU" sz="3200" b="1" dirty="0">
                <a:latin typeface="Arial Narrow" panose="020B0606020202030204" pitchFamily="34" charset="0"/>
              </a:rPr>
              <a:t>ФЦ ССХ</a:t>
            </a:r>
            <a:endParaRPr lang="ru-RU" sz="800" b="1" dirty="0">
              <a:latin typeface="Arial Narrow" panose="020B0606020202030204" pitchFamily="34" charset="0"/>
            </a:endParaRPr>
          </a:p>
        </p:txBody>
      </p:sp>
      <p:sp>
        <p:nvSpPr>
          <p:cNvPr id="13" name="Прямоугольник 12">
            <a:extLst>
              <a:ext uri="{FF2B5EF4-FFF2-40B4-BE49-F238E27FC236}">
                <a16:creationId xmlns:a16="http://schemas.microsoft.com/office/drawing/2014/main" id="{A864AA1B-C05F-EDD8-BE3C-69225B7F26D1}"/>
              </a:ext>
            </a:extLst>
          </p:cNvPr>
          <p:cNvSpPr/>
          <p:nvPr/>
        </p:nvSpPr>
        <p:spPr>
          <a:xfrm>
            <a:off x="109025" y="1488246"/>
            <a:ext cx="3491426" cy="93110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400" b="1" dirty="0">
                <a:latin typeface="Arial Narrow" panose="020B0606020202030204" pitchFamily="34" charset="0"/>
              </a:rPr>
              <a:t>III уровень </a:t>
            </a:r>
          </a:p>
          <a:p>
            <a:pPr algn="ctr"/>
            <a:r>
              <a:rPr lang="ru-RU" b="1" dirty="0">
                <a:latin typeface="Arial Narrow" panose="020B0606020202030204" pitchFamily="34" charset="0"/>
              </a:rPr>
              <a:t>Специализированная, в т.ч. высокотехнологичная, помощь</a:t>
            </a:r>
          </a:p>
        </p:txBody>
      </p:sp>
      <p:sp>
        <p:nvSpPr>
          <p:cNvPr id="14" name="Прямоугольник 13">
            <a:extLst>
              <a:ext uri="{FF2B5EF4-FFF2-40B4-BE49-F238E27FC236}">
                <a16:creationId xmlns:a16="http://schemas.microsoft.com/office/drawing/2014/main" id="{51A592C1-37AB-B508-51FC-9EDD7DFCDE84}"/>
              </a:ext>
            </a:extLst>
          </p:cNvPr>
          <p:cNvSpPr/>
          <p:nvPr/>
        </p:nvSpPr>
        <p:spPr>
          <a:xfrm>
            <a:off x="8591550" y="1488246"/>
            <a:ext cx="3491425" cy="93110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b="1" dirty="0">
                <a:latin typeface="Arial Narrow" panose="020B0606020202030204" pitchFamily="34" charset="0"/>
              </a:rPr>
              <a:t> Стационарная помощь</a:t>
            </a:r>
          </a:p>
        </p:txBody>
      </p:sp>
      <p:sp>
        <p:nvSpPr>
          <p:cNvPr id="15" name="Прямоугольник 14">
            <a:extLst>
              <a:ext uri="{FF2B5EF4-FFF2-40B4-BE49-F238E27FC236}">
                <a16:creationId xmlns:a16="http://schemas.microsoft.com/office/drawing/2014/main" id="{25D8B2CE-FED0-12FE-E3B7-5FA4F05DC523}"/>
              </a:ext>
            </a:extLst>
          </p:cNvPr>
          <p:cNvSpPr/>
          <p:nvPr/>
        </p:nvSpPr>
        <p:spPr>
          <a:xfrm>
            <a:off x="4350287" y="2729150"/>
            <a:ext cx="3491426" cy="93110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400" b="1" dirty="0">
                <a:latin typeface="Arial Narrow" panose="020B0606020202030204" pitchFamily="34" charset="0"/>
              </a:rPr>
              <a:t> </a:t>
            </a:r>
            <a:r>
              <a:rPr lang="ru-RU" sz="1600" b="1" dirty="0">
                <a:latin typeface="Arial Narrow" panose="020B0606020202030204" pitchFamily="34" charset="0"/>
              </a:rPr>
              <a:t>Консультативная поликлиника БУЗ ВО ВОКБ (Вологда)</a:t>
            </a:r>
          </a:p>
        </p:txBody>
      </p:sp>
      <p:sp>
        <p:nvSpPr>
          <p:cNvPr id="16" name="Прямоугольник 15">
            <a:extLst>
              <a:ext uri="{FF2B5EF4-FFF2-40B4-BE49-F238E27FC236}">
                <a16:creationId xmlns:a16="http://schemas.microsoft.com/office/drawing/2014/main" id="{B78B186A-08DC-049D-BE8B-9CF70601E3FE}"/>
              </a:ext>
            </a:extLst>
          </p:cNvPr>
          <p:cNvSpPr/>
          <p:nvPr/>
        </p:nvSpPr>
        <p:spPr>
          <a:xfrm>
            <a:off x="109025" y="2729150"/>
            <a:ext cx="3491426" cy="93110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Narrow" panose="020B0606020202030204" pitchFamily="34" charset="0"/>
              </a:rPr>
              <a:t>I</a:t>
            </a:r>
            <a:r>
              <a:rPr lang="ru-RU" sz="2400" b="1" dirty="0">
                <a:latin typeface="Arial Narrow" panose="020B0606020202030204" pitchFamily="34" charset="0"/>
              </a:rPr>
              <a:t> уровень </a:t>
            </a:r>
          </a:p>
          <a:p>
            <a:pPr algn="ctr"/>
            <a:r>
              <a:rPr lang="ru-RU" b="1" dirty="0">
                <a:latin typeface="Arial Narrow" panose="020B0606020202030204" pitchFamily="34" charset="0"/>
              </a:rPr>
              <a:t>Первичная - специализированная помощь</a:t>
            </a:r>
          </a:p>
        </p:txBody>
      </p:sp>
      <p:sp>
        <p:nvSpPr>
          <p:cNvPr id="17" name="Прямоугольник 16">
            <a:extLst>
              <a:ext uri="{FF2B5EF4-FFF2-40B4-BE49-F238E27FC236}">
                <a16:creationId xmlns:a16="http://schemas.microsoft.com/office/drawing/2014/main" id="{B93E875A-9219-5119-832F-C22794409769}"/>
              </a:ext>
            </a:extLst>
          </p:cNvPr>
          <p:cNvSpPr/>
          <p:nvPr/>
        </p:nvSpPr>
        <p:spPr>
          <a:xfrm>
            <a:off x="8591550" y="2729150"/>
            <a:ext cx="3491425" cy="93110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b="1" dirty="0">
                <a:latin typeface="Arial Narrow" panose="020B0606020202030204" pitchFamily="34" charset="0"/>
              </a:rPr>
              <a:t>Амбулаторная помощь</a:t>
            </a:r>
          </a:p>
        </p:txBody>
      </p:sp>
      <p:sp>
        <p:nvSpPr>
          <p:cNvPr id="18" name="Прямоугольник 17">
            <a:extLst>
              <a:ext uri="{FF2B5EF4-FFF2-40B4-BE49-F238E27FC236}">
                <a16:creationId xmlns:a16="http://schemas.microsoft.com/office/drawing/2014/main" id="{35939367-914D-DA52-7156-45F94B218FBD}"/>
              </a:ext>
            </a:extLst>
          </p:cNvPr>
          <p:cNvSpPr/>
          <p:nvPr/>
        </p:nvSpPr>
        <p:spPr>
          <a:xfrm>
            <a:off x="4350287" y="3970054"/>
            <a:ext cx="3491426" cy="93110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b="1" dirty="0">
                <a:latin typeface="Arial Narrow" panose="020B0606020202030204" pitchFamily="34" charset="0"/>
              </a:rPr>
              <a:t>Поликлиники и </a:t>
            </a:r>
            <a:r>
              <a:rPr lang="ru-RU" sz="1600" b="1" dirty="0" err="1">
                <a:latin typeface="Arial Narrow" panose="020B0606020202030204" pitchFamily="34" charset="0"/>
              </a:rPr>
              <a:t>ФАПы</a:t>
            </a:r>
            <a:r>
              <a:rPr lang="ru-RU" sz="1600" b="1" dirty="0">
                <a:latin typeface="Arial Narrow" panose="020B0606020202030204" pitchFamily="34" charset="0"/>
              </a:rPr>
              <a:t> города Вологды Череповца и Районов области.</a:t>
            </a:r>
          </a:p>
        </p:txBody>
      </p:sp>
      <p:sp>
        <p:nvSpPr>
          <p:cNvPr id="19" name="Прямоугольник 18">
            <a:extLst>
              <a:ext uri="{FF2B5EF4-FFF2-40B4-BE49-F238E27FC236}">
                <a16:creationId xmlns:a16="http://schemas.microsoft.com/office/drawing/2014/main" id="{736D8078-2F84-986B-8359-03191554B1D5}"/>
              </a:ext>
            </a:extLst>
          </p:cNvPr>
          <p:cNvSpPr/>
          <p:nvPr/>
        </p:nvSpPr>
        <p:spPr>
          <a:xfrm>
            <a:off x="109025" y="3970054"/>
            <a:ext cx="3491426" cy="1103066"/>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400" b="1" dirty="0">
                <a:latin typeface="Arial Narrow" panose="020B0606020202030204" pitchFamily="34" charset="0"/>
              </a:rPr>
              <a:t>I  уровень</a:t>
            </a:r>
          </a:p>
          <a:p>
            <a:pPr algn="ctr"/>
            <a:r>
              <a:rPr lang="ru-RU" b="1" dirty="0">
                <a:latin typeface="Arial Narrow" panose="020B0606020202030204" pitchFamily="34" charset="0"/>
              </a:rPr>
              <a:t>Первичная </a:t>
            </a:r>
          </a:p>
          <a:p>
            <a:pPr algn="ctr"/>
            <a:r>
              <a:rPr lang="ru-RU" b="1" dirty="0">
                <a:latin typeface="Arial Narrow" panose="020B0606020202030204" pitchFamily="34" charset="0"/>
              </a:rPr>
              <a:t>медико-санитарная помощь</a:t>
            </a:r>
            <a:r>
              <a:rPr lang="ru-RU" sz="2400" b="1" dirty="0">
                <a:latin typeface="Arial Narrow" panose="020B0606020202030204" pitchFamily="34" charset="0"/>
              </a:rPr>
              <a:t>  </a:t>
            </a:r>
            <a:endParaRPr lang="ru-RU" b="1" dirty="0">
              <a:latin typeface="Arial Narrow" panose="020B0606020202030204" pitchFamily="34" charset="0"/>
            </a:endParaRPr>
          </a:p>
        </p:txBody>
      </p:sp>
      <p:sp>
        <p:nvSpPr>
          <p:cNvPr id="20" name="Прямоугольник 19">
            <a:extLst>
              <a:ext uri="{FF2B5EF4-FFF2-40B4-BE49-F238E27FC236}">
                <a16:creationId xmlns:a16="http://schemas.microsoft.com/office/drawing/2014/main" id="{336F02AB-C213-9A01-0211-5B73A67C0FF8}"/>
              </a:ext>
            </a:extLst>
          </p:cNvPr>
          <p:cNvSpPr/>
          <p:nvPr/>
        </p:nvSpPr>
        <p:spPr>
          <a:xfrm>
            <a:off x="8591550" y="3970054"/>
            <a:ext cx="3491425" cy="93110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b="1" dirty="0">
                <a:latin typeface="Arial Narrow" panose="020B0606020202030204" pitchFamily="34" charset="0"/>
              </a:rPr>
              <a:t>Амбулаторная помощь</a:t>
            </a:r>
          </a:p>
        </p:txBody>
      </p:sp>
      <p:pic>
        <p:nvPicPr>
          <p:cNvPr id="22" name="Рисунок 21" descr="Пользователь со сплошной заливкой">
            <a:extLst>
              <a:ext uri="{FF2B5EF4-FFF2-40B4-BE49-F238E27FC236}">
                <a16:creationId xmlns:a16="http://schemas.microsoft.com/office/drawing/2014/main" id="{BDA85189-88E6-A8EF-2608-614A5871A1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91100" y="4965700"/>
            <a:ext cx="2114550" cy="2114550"/>
          </a:xfrm>
          <a:prstGeom prst="rect">
            <a:avLst/>
          </a:prstGeom>
        </p:spPr>
      </p:pic>
      <p:sp>
        <p:nvSpPr>
          <p:cNvPr id="25" name="Прямоугольник 24">
            <a:extLst>
              <a:ext uri="{FF2B5EF4-FFF2-40B4-BE49-F238E27FC236}">
                <a16:creationId xmlns:a16="http://schemas.microsoft.com/office/drawing/2014/main" id="{C34A3F92-A800-B62F-06BB-37AFC00F6F70}"/>
              </a:ext>
            </a:extLst>
          </p:cNvPr>
          <p:cNvSpPr/>
          <p:nvPr/>
        </p:nvSpPr>
        <p:spPr>
          <a:xfrm>
            <a:off x="5343695" y="6218535"/>
            <a:ext cx="1409360" cy="523220"/>
          </a:xfrm>
          <a:prstGeom prst="rect">
            <a:avLst/>
          </a:prstGeom>
          <a:noFill/>
        </p:spPr>
        <p:txBody>
          <a:bodyPr wrap="none" lIns="91440" tIns="45720" rIns="91440" bIns="45720">
            <a:spAutoFit/>
          </a:bodyPr>
          <a:lstStyle/>
          <a:p>
            <a:pPr algn="ctr"/>
            <a:r>
              <a:rPr lang="ru-RU" sz="2800" b="1" cap="none" spc="0" dirty="0">
                <a:ln w="10160">
                  <a:solidFill>
                    <a:srgbClr val="C00000"/>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Пациент</a:t>
            </a:r>
          </a:p>
        </p:txBody>
      </p:sp>
      <p:cxnSp>
        <p:nvCxnSpPr>
          <p:cNvPr id="30" name="Прямая соединительная линия 29">
            <a:extLst>
              <a:ext uri="{FF2B5EF4-FFF2-40B4-BE49-F238E27FC236}">
                <a16:creationId xmlns:a16="http://schemas.microsoft.com/office/drawing/2014/main" id="{1134F16F-616D-C6B0-5AD4-6B20A1E2E0EF}"/>
              </a:ext>
            </a:extLst>
          </p:cNvPr>
          <p:cNvCxnSpPr>
            <a:cxnSpLocks/>
          </p:cNvCxnSpPr>
          <p:nvPr/>
        </p:nvCxnSpPr>
        <p:spPr>
          <a:xfrm>
            <a:off x="3600451" y="4197612"/>
            <a:ext cx="749836" cy="0"/>
          </a:xfrm>
          <a:prstGeom prst="line">
            <a:avLst/>
          </a:prstGeom>
          <a:ln/>
        </p:spPr>
        <p:style>
          <a:lnRef idx="3">
            <a:schemeClr val="dk1"/>
          </a:lnRef>
          <a:fillRef idx="0">
            <a:schemeClr val="dk1"/>
          </a:fillRef>
          <a:effectRef idx="2">
            <a:schemeClr val="dk1"/>
          </a:effectRef>
          <a:fontRef idx="minor">
            <a:schemeClr val="tx1"/>
          </a:fontRef>
        </p:style>
      </p:cxnSp>
      <p:cxnSp>
        <p:nvCxnSpPr>
          <p:cNvPr id="31" name="Прямая соединительная линия 30">
            <a:extLst>
              <a:ext uri="{FF2B5EF4-FFF2-40B4-BE49-F238E27FC236}">
                <a16:creationId xmlns:a16="http://schemas.microsoft.com/office/drawing/2014/main" id="{9B9726F0-34B3-8955-87EA-6FB3AD1A8AC4}"/>
              </a:ext>
            </a:extLst>
          </p:cNvPr>
          <p:cNvCxnSpPr/>
          <p:nvPr/>
        </p:nvCxnSpPr>
        <p:spPr>
          <a:xfrm>
            <a:off x="7841713" y="4207006"/>
            <a:ext cx="749836" cy="0"/>
          </a:xfrm>
          <a:prstGeom prst="line">
            <a:avLst/>
          </a:prstGeom>
          <a:ln/>
        </p:spPr>
        <p:style>
          <a:lnRef idx="3">
            <a:schemeClr val="dk1"/>
          </a:lnRef>
          <a:fillRef idx="0">
            <a:schemeClr val="dk1"/>
          </a:fillRef>
          <a:effectRef idx="2">
            <a:schemeClr val="dk1"/>
          </a:effectRef>
          <a:fontRef idx="minor">
            <a:schemeClr val="tx1"/>
          </a:fontRef>
        </p:style>
      </p:cxnSp>
      <p:cxnSp>
        <p:nvCxnSpPr>
          <p:cNvPr id="35" name="Прямая соединительная линия 34">
            <a:extLst>
              <a:ext uri="{FF2B5EF4-FFF2-40B4-BE49-F238E27FC236}">
                <a16:creationId xmlns:a16="http://schemas.microsoft.com/office/drawing/2014/main" id="{BD7E96C0-CEC2-39AC-A4DE-AE19CE35A2C8}"/>
              </a:ext>
            </a:extLst>
          </p:cNvPr>
          <p:cNvCxnSpPr/>
          <p:nvPr/>
        </p:nvCxnSpPr>
        <p:spPr>
          <a:xfrm>
            <a:off x="7841713" y="2958818"/>
            <a:ext cx="749836" cy="0"/>
          </a:xfrm>
          <a:prstGeom prst="line">
            <a:avLst/>
          </a:prstGeom>
          <a:ln/>
        </p:spPr>
        <p:style>
          <a:lnRef idx="3">
            <a:schemeClr val="dk1"/>
          </a:lnRef>
          <a:fillRef idx="0">
            <a:schemeClr val="dk1"/>
          </a:fillRef>
          <a:effectRef idx="2">
            <a:schemeClr val="dk1"/>
          </a:effectRef>
          <a:fontRef idx="minor">
            <a:schemeClr val="tx1"/>
          </a:fontRef>
        </p:style>
      </p:cxnSp>
      <p:cxnSp>
        <p:nvCxnSpPr>
          <p:cNvPr id="36" name="Прямая соединительная линия 35">
            <a:extLst>
              <a:ext uri="{FF2B5EF4-FFF2-40B4-BE49-F238E27FC236}">
                <a16:creationId xmlns:a16="http://schemas.microsoft.com/office/drawing/2014/main" id="{91696E35-B351-D2ED-D1D4-1561CA97559C}"/>
              </a:ext>
            </a:extLst>
          </p:cNvPr>
          <p:cNvCxnSpPr/>
          <p:nvPr/>
        </p:nvCxnSpPr>
        <p:spPr>
          <a:xfrm>
            <a:off x="7841713" y="1737377"/>
            <a:ext cx="749836" cy="0"/>
          </a:xfrm>
          <a:prstGeom prst="line">
            <a:avLst/>
          </a:prstGeom>
          <a:ln/>
        </p:spPr>
        <p:style>
          <a:lnRef idx="3">
            <a:schemeClr val="dk1"/>
          </a:lnRef>
          <a:fillRef idx="0">
            <a:schemeClr val="dk1"/>
          </a:fillRef>
          <a:effectRef idx="2">
            <a:schemeClr val="dk1"/>
          </a:effectRef>
          <a:fontRef idx="minor">
            <a:schemeClr val="tx1"/>
          </a:fontRef>
        </p:style>
      </p:cxnSp>
      <p:cxnSp>
        <p:nvCxnSpPr>
          <p:cNvPr id="37" name="Прямая соединительная линия 36">
            <a:extLst>
              <a:ext uri="{FF2B5EF4-FFF2-40B4-BE49-F238E27FC236}">
                <a16:creationId xmlns:a16="http://schemas.microsoft.com/office/drawing/2014/main" id="{D68923E8-5BD7-5175-EB4D-7562F3679153}"/>
              </a:ext>
            </a:extLst>
          </p:cNvPr>
          <p:cNvCxnSpPr/>
          <p:nvPr/>
        </p:nvCxnSpPr>
        <p:spPr>
          <a:xfrm>
            <a:off x="3600451" y="2980390"/>
            <a:ext cx="749836" cy="0"/>
          </a:xfrm>
          <a:prstGeom prst="line">
            <a:avLst/>
          </a:prstGeom>
          <a:ln/>
        </p:spPr>
        <p:style>
          <a:lnRef idx="3">
            <a:schemeClr val="dk1"/>
          </a:lnRef>
          <a:fillRef idx="0">
            <a:schemeClr val="dk1"/>
          </a:fillRef>
          <a:effectRef idx="2">
            <a:schemeClr val="dk1"/>
          </a:effectRef>
          <a:fontRef idx="minor">
            <a:schemeClr val="tx1"/>
          </a:fontRef>
        </p:style>
      </p:cxnSp>
      <p:cxnSp>
        <p:nvCxnSpPr>
          <p:cNvPr id="38" name="Прямая соединительная линия 37">
            <a:extLst>
              <a:ext uri="{FF2B5EF4-FFF2-40B4-BE49-F238E27FC236}">
                <a16:creationId xmlns:a16="http://schemas.microsoft.com/office/drawing/2014/main" id="{FAB0DEC0-F499-F985-F989-D2E3693B00C3}"/>
              </a:ext>
            </a:extLst>
          </p:cNvPr>
          <p:cNvCxnSpPr/>
          <p:nvPr/>
        </p:nvCxnSpPr>
        <p:spPr>
          <a:xfrm>
            <a:off x="3600451" y="1737377"/>
            <a:ext cx="749836" cy="0"/>
          </a:xfrm>
          <a:prstGeom prst="line">
            <a:avLst/>
          </a:prstGeom>
          <a:ln/>
        </p:spPr>
        <p:style>
          <a:lnRef idx="3">
            <a:schemeClr val="dk1"/>
          </a:lnRef>
          <a:fillRef idx="0">
            <a:schemeClr val="dk1"/>
          </a:fillRef>
          <a:effectRef idx="2">
            <a:schemeClr val="dk1"/>
          </a:effectRef>
          <a:fontRef idx="minor">
            <a:schemeClr val="tx1"/>
          </a:fontRef>
        </p:style>
      </p:cxnSp>
      <p:sp>
        <p:nvSpPr>
          <p:cNvPr id="39" name="Стрелка: вверх 38">
            <a:extLst>
              <a:ext uri="{FF2B5EF4-FFF2-40B4-BE49-F238E27FC236}">
                <a16:creationId xmlns:a16="http://schemas.microsoft.com/office/drawing/2014/main" id="{C942E68D-3753-92B4-C73D-9A51EE80B6D1}"/>
              </a:ext>
            </a:extLst>
          </p:cNvPr>
          <p:cNvSpPr/>
          <p:nvPr/>
        </p:nvSpPr>
        <p:spPr>
          <a:xfrm>
            <a:off x="5944920" y="4923234"/>
            <a:ext cx="222518" cy="300831"/>
          </a:xfrm>
          <a:prstGeom prst="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b="1">
              <a:latin typeface="Arial Narrow" panose="020B0606020202030204" pitchFamily="34" charset="0"/>
            </a:endParaRPr>
          </a:p>
        </p:txBody>
      </p:sp>
      <p:sp>
        <p:nvSpPr>
          <p:cNvPr id="41" name="Стрелка: вверх 40">
            <a:extLst>
              <a:ext uri="{FF2B5EF4-FFF2-40B4-BE49-F238E27FC236}">
                <a16:creationId xmlns:a16="http://schemas.microsoft.com/office/drawing/2014/main" id="{02A2A027-7D2C-60C3-1414-43526759AA94}"/>
              </a:ext>
            </a:extLst>
          </p:cNvPr>
          <p:cNvSpPr/>
          <p:nvPr/>
        </p:nvSpPr>
        <p:spPr>
          <a:xfrm>
            <a:off x="5944920" y="2450331"/>
            <a:ext cx="222518" cy="249461"/>
          </a:xfrm>
          <a:prstGeom prst="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b="1">
              <a:latin typeface="Arial Narrow" panose="020B0606020202030204" pitchFamily="34" charset="0"/>
            </a:endParaRPr>
          </a:p>
        </p:txBody>
      </p:sp>
      <p:sp>
        <p:nvSpPr>
          <p:cNvPr id="42" name="Прямоугольник 41">
            <a:extLst>
              <a:ext uri="{FF2B5EF4-FFF2-40B4-BE49-F238E27FC236}">
                <a16:creationId xmlns:a16="http://schemas.microsoft.com/office/drawing/2014/main" id="{86CAFD7C-4120-B481-05B3-41C4E39D29DC}"/>
              </a:ext>
            </a:extLst>
          </p:cNvPr>
          <p:cNvSpPr/>
          <p:nvPr/>
        </p:nvSpPr>
        <p:spPr>
          <a:xfrm>
            <a:off x="3809267" y="1670606"/>
            <a:ext cx="332203" cy="133541"/>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b="1" dirty="0">
              <a:latin typeface="Arial Narrow" panose="020B0606020202030204" pitchFamily="34" charset="0"/>
            </a:endParaRPr>
          </a:p>
        </p:txBody>
      </p:sp>
      <p:sp>
        <p:nvSpPr>
          <p:cNvPr id="43" name="Прямоугольник 42">
            <a:extLst>
              <a:ext uri="{FF2B5EF4-FFF2-40B4-BE49-F238E27FC236}">
                <a16:creationId xmlns:a16="http://schemas.microsoft.com/office/drawing/2014/main" id="{395EDEAD-6C74-D653-F130-D71CC34EDF85}"/>
              </a:ext>
            </a:extLst>
          </p:cNvPr>
          <p:cNvSpPr/>
          <p:nvPr/>
        </p:nvSpPr>
        <p:spPr>
          <a:xfrm>
            <a:off x="3809267" y="2913619"/>
            <a:ext cx="332203" cy="133541"/>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b="1" dirty="0">
              <a:latin typeface="Arial Narrow" panose="020B0606020202030204" pitchFamily="34" charset="0"/>
            </a:endParaRPr>
          </a:p>
        </p:txBody>
      </p:sp>
      <p:sp>
        <p:nvSpPr>
          <p:cNvPr id="44" name="Прямоугольник 43">
            <a:extLst>
              <a:ext uri="{FF2B5EF4-FFF2-40B4-BE49-F238E27FC236}">
                <a16:creationId xmlns:a16="http://schemas.microsoft.com/office/drawing/2014/main" id="{BF190994-8DFC-10FF-E987-7E3AE6FD01C1}"/>
              </a:ext>
            </a:extLst>
          </p:cNvPr>
          <p:cNvSpPr/>
          <p:nvPr/>
        </p:nvSpPr>
        <p:spPr>
          <a:xfrm>
            <a:off x="3809266" y="4130841"/>
            <a:ext cx="332203" cy="133541"/>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b="1" dirty="0">
              <a:latin typeface="Arial Narrow" panose="020B0606020202030204" pitchFamily="34" charset="0"/>
            </a:endParaRPr>
          </a:p>
        </p:txBody>
      </p:sp>
      <p:sp>
        <p:nvSpPr>
          <p:cNvPr id="45" name="Стрелка: вверх 44">
            <a:extLst>
              <a:ext uri="{FF2B5EF4-FFF2-40B4-BE49-F238E27FC236}">
                <a16:creationId xmlns:a16="http://schemas.microsoft.com/office/drawing/2014/main" id="{3CFF6C6C-5498-7F26-5847-B370BCFDFBC6}"/>
              </a:ext>
            </a:extLst>
          </p:cNvPr>
          <p:cNvSpPr/>
          <p:nvPr/>
        </p:nvSpPr>
        <p:spPr>
          <a:xfrm>
            <a:off x="5944920" y="3689612"/>
            <a:ext cx="222518" cy="249461"/>
          </a:xfrm>
          <a:prstGeom prst="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b="1">
              <a:latin typeface="Arial Narrow" panose="020B0606020202030204" pitchFamily="34" charset="0"/>
            </a:endParaRPr>
          </a:p>
        </p:txBody>
      </p:sp>
      <p:sp>
        <p:nvSpPr>
          <p:cNvPr id="52" name="Прямоугольник 51">
            <a:extLst>
              <a:ext uri="{FF2B5EF4-FFF2-40B4-BE49-F238E27FC236}">
                <a16:creationId xmlns:a16="http://schemas.microsoft.com/office/drawing/2014/main" id="{969A1BDD-E9A4-E622-E485-64D87F483D5A}"/>
              </a:ext>
            </a:extLst>
          </p:cNvPr>
          <p:cNvSpPr/>
          <p:nvPr/>
        </p:nvSpPr>
        <p:spPr>
          <a:xfrm>
            <a:off x="154346" y="84435"/>
            <a:ext cx="11883317" cy="400110"/>
          </a:xfrm>
          <a:prstGeom prst="rect">
            <a:avLst/>
          </a:prstGeom>
          <a:noFill/>
        </p:spPr>
        <p:txBody>
          <a:bodyPr wrap="none" lIns="91440" tIns="45720" rIns="91440" bIns="45720">
            <a:spAutoFit/>
          </a:bodyPr>
          <a:lstStyle/>
          <a:p>
            <a:pPr algn="ctr"/>
            <a:r>
              <a:rPr lang="ru-RU" sz="2000" b="1" i="1" cap="none" spc="0" dirty="0">
                <a:ln w="0"/>
                <a:solidFill>
                  <a:srgbClr val="C00000"/>
                </a:solidFill>
                <a:effectLst>
                  <a:outerShdw blurRad="38100" dist="19050" dir="2700000" algn="tl" rotWithShape="0">
                    <a:schemeClr val="dk1">
                      <a:alpha val="40000"/>
                    </a:schemeClr>
                  </a:outerShdw>
                </a:effectLst>
                <a:latin typeface="Arial Narrow" panose="020B0606020202030204" pitchFamily="34" charset="0"/>
              </a:rPr>
              <a:t>МАРШРУТИЗАЦИЯ ПАЦИЕНТОВ ПО ПРОФИЛЮ «СЕРДЕЧНО-СОСУДИСТАЯ ХИРУРГИЯ» - КАРДИОХИРУРГИЯ</a:t>
            </a:r>
          </a:p>
        </p:txBody>
      </p:sp>
      <p:sp>
        <p:nvSpPr>
          <p:cNvPr id="32" name="Прямоугольник 31">
            <a:extLst>
              <a:ext uri="{FF2B5EF4-FFF2-40B4-BE49-F238E27FC236}">
                <a16:creationId xmlns:a16="http://schemas.microsoft.com/office/drawing/2014/main" id="{17363F5B-F2BB-4877-A6AF-65961C83FD99}"/>
              </a:ext>
            </a:extLst>
          </p:cNvPr>
          <p:cNvSpPr/>
          <p:nvPr/>
        </p:nvSpPr>
        <p:spPr>
          <a:xfrm>
            <a:off x="121993" y="5737800"/>
            <a:ext cx="3491426" cy="93110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400" b="1" dirty="0">
                <a:latin typeface="Arial Narrow" panose="020B0606020202030204" pitchFamily="34" charset="0"/>
              </a:rPr>
              <a:t> </a:t>
            </a:r>
            <a:r>
              <a:rPr lang="ru-RU" sz="1600" b="1" dirty="0">
                <a:latin typeface="Arial Narrow" panose="020B0606020202030204" pitchFamily="34" charset="0"/>
              </a:rPr>
              <a:t>Кардиологические отделения в ВОКБ1, ВОКБ2, ГБ№1 Вологда, Медсанчасть Северсталь</a:t>
            </a:r>
          </a:p>
        </p:txBody>
      </p:sp>
      <p:cxnSp>
        <p:nvCxnSpPr>
          <p:cNvPr id="53" name="Соединитель: уступ 52">
            <a:extLst>
              <a:ext uri="{FF2B5EF4-FFF2-40B4-BE49-F238E27FC236}">
                <a16:creationId xmlns:a16="http://schemas.microsoft.com/office/drawing/2014/main" id="{7DFFFB05-FF7C-4C35-8BD2-E48CD0CDC8BA}"/>
              </a:ext>
            </a:extLst>
          </p:cNvPr>
          <p:cNvCxnSpPr>
            <a:cxnSpLocks/>
          </p:cNvCxnSpPr>
          <p:nvPr/>
        </p:nvCxnSpPr>
        <p:spPr>
          <a:xfrm flipV="1">
            <a:off x="3600450" y="3429000"/>
            <a:ext cx="736063" cy="2828273"/>
          </a:xfrm>
          <a:prstGeom prst="bentConnector3">
            <a:avLst>
              <a:gd name="adj1" fmla="val 77816"/>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Соединитель: уступ 9">
            <a:extLst>
              <a:ext uri="{FF2B5EF4-FFF2-40B4-BE49-F238E27FC236}">
                <a16:creationId xmlns:a16="http://schemas.microsoft.com/office/drawing/2014/main" id="{355BAAC9-C1E0-0DDC-9257-99C8A7704A82}"/>
              </a:ext>
            </a:extLst>
          </p:cNvPr>
          <p:cNvCxnSpPr>
            <a:cxnSpLocks/>
            <a:endCxn id="12" idx="1"/>
          </p:cNvCxnSpPr>
          <p:nvPr/>
        </p:nvCxnSpPr>
        <p:spPr>
          <a:xfrm rot="5400000" flipH="1" flipV="1">
            <a:off x="3524708" y="2603421"/>
            <a:ext cx="1475202" cy="175956"/>
          </a:xfrm>
          <a:prstGeom prst="bentConnector2">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3" name="Рисунок 32">
            <a:extLst>
              <a:ext uri="{FF2B5EF4-FFF2-40B4-BE49-F238E27FC236}">
                <a16:creationId xmlns:a16="http://schemas.microsoft.com/office/drawing/2014/main" id="{BEF74354-F756-4DF7-83D8-E97B9E7E43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06589" y="6012840"/>
            <a:ext cx="3369092" cy="770547"/>
          </a:xfrm>
          <a:prstGeom prst="rect">
            <a:avLst/>
          </a:prstGeom>
        </p:spPr>
      </p:pic>
    </p:spTree>
    <p:extLst>
      <p:ext uri="{BB962C8B-B14F-4D97-AF65-F5344CB8AC3E}">
        <p14:creationId xmlns:p14="http://schemas.microsoft.com/office/powerpoint/2010/main" val="4270771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93F8E703-ABD2-4773-B8C0-B9A759649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Рисунок 4">
            <a:extLst>
              <a:ext uri="{FF2B5EF4-FFF2-40B4-BE49-F238E27FC236}">
                <a16:creationId xmlns:a16="http://schemas.microsoft.com/office/drawing/2014/main" id="{77E60601-B1D5-7B57-619B-AAD004B43C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06589" y="6012840"/>
            <a:ext cx="3369092" cy="770547"/>
          </a:xfrm>
          <a:prstGeom prst="rect">
            <a:avLst/>
          </a:prstGeom>
        </p:spPr>
      </p:pic>
      <p:sp>
        <p:nvSpPr>
          <p:cNvPr id="2" name="Прямоугольник 1">
            <a:extLst>
              <a:ext uri="{FF2B5EF4-FFF2-40B4-BE49-F238E27FC236}">
                <a16:creationId xmlns:a16="http://schemas.microsoft.com/office/drawing/2014/main" id="{51FE0870-3F31-F6AA-3AB8-92A84E54D8DC}"/>
              </a:ext>
            </a:extLst>
          </p:cNvPr>
          <p:cNvSpPr/>
          <p:nvPr/>
        </p:nvSpPr>
        <p:spPr>
          <a:xfrm>
            <a:off x="1" y="116950"/>
            <a:ext cx="12192000" cy="584775"/>
          </a:xfrm>
          <a:prstGeom prst="rect">
            <a:avLst/>
          </a:prstGeom>
          <a:noFill/>
        </p:spPr>
        <p:txBody>
          <a:bodyPr wrap="square" lIns="91440" tIns="45720" rIns="91440" bIns="45720">
            <a:spAutoFit/>
          </a:bodyPr>
          <a:lstStyle/>
          <a:p>
            <a:pPr algn="ctr"/>
            <a:r>
              <a:rPr lang="ru-RU" sz="3200" b="1" i="1" dirty="0">
                <a:solidFill>
                  <a:srgbClr val="B21616"/>
                </a:solidFill>
                <a:effectLst/>
                <a:latin typeface="Arial Narrow" panose="020B0606020202030204" pitchFamily="34" charset="0"/>
                <a:ea typeface="Times New Roman" panose="02020603050405020304" pitchFamily="18" charset="0"/>
              </a:rPr>
              <a:t>ПОТРЕБНОСТЬ В КАРДИОХИРУРГИЧЕСКОМ ОТДЕЛЕНИИ В ВО</a:t>
            </a:r>
          </a:p>
        </p:txBody>
      </p:sp>
      <p:sp>
        <p:nvSpPr>
          <p:cNvPr id="3" name="TextBox 2">
            <a:extLst>
              <a:ext uri="{FF2B5EF4-FFF2-40B4-BE49-F238E27FC236}">
                <a16:creationId xmlns:a16="http://schemas.microsoft.com/office/drawing/2014/main" id="{5229D916-E144-2BA5-FF1E-DF0DBDF32D6C}"/>
              </a:ext>
            </a:extLst>
          </p:cNvPr>
          <p:cNvSpPr txBox="1"/>
          <p:nvPr/>
        </p:nvSpPr>
        <p:spPr>
          <a:xfrm>
            <a:off x="158055" y="1211758"/>
            <a:ext cx="8909745" cy="5005153"/>
          </a:xfrm>
          <a:prstGeom prst="rect">
            <a:avLst/>
          </a:prstGeom>
          <a:noFill/>
        </p:spPr>
        <p:txBody>
          <a:bodyPr wrap="square" rtlCol="0">
            <a:spAutoFit/>
          </a:bodyPr>
          <a:lstStyle/>
          <a:p>
            <a:pPr marL="342900" lvl="0" indent="-342900">
              <a:lnSpc>
                <a:spcPct val="107000"/>
              </a:lnSpc>
              <a:spcBef>
                <a:spcPts val="600"/>
              </a:spcBef>
              <a:buBlip>
                <a:blip r:embed="rId5">
                  <a:extLst>
                    <a:ext uri="{96DAC541-7B7A-43D3-8B79-37D633B846F1}">
                      <asvg:svgBlip xmlns:asvg="http://schemas.microsoft.com/office/drawing/2016/SVG/main" r:embed="rId6"/>
                    </a:ext>
                  </a:extLst>
                </a:blip>
              </a:buBlip>
            </a:pPr>
            <a:r>
              <a:rPr lang="ru-RU" sz="2200" dirty="0">
                <a:effectLst/>
                <a:latin typeface="Arial Narrow" panose="020B0606020202030204" pitchFamily="34" charset="0"/>
                <a:ea typeface="Times New Roman" panose="02020603050405020304" pitchFamily="18" charset="0"/>
                <a:cs typeface="Symbol" panose="05050102010706020507" pitchFamily="18" charset="2"/>
              </a:rPr>
              <a:t>Ежегодно более 500 жителей ВО направляются за пределы области для получения кардиохирургической помощи. Большинству из этих пациентов выполняются рутинные кардиохирургические операции (выполнение которых ,возможно, вне крупных ФЦ). Часть из этих пациентов направляются по экстренным показания по линии Сан. Авиации. </a:t>
            </a:r>
          </a:p>
          <a:p>
            <a:pPr marL="342900" lvl="0" indent="-342900">
              <a:lnSpc>
                <a:spcPct val="107000"/>
              </a:lnSpc>
              <a:spcBef>
                <a:spcPts val="600"/>
              </a:spcBef>
              <a:buBlip>
                <a:blip r:embed="rId5">
                  <a:extLst>
                    <a:ext uri="{96DAC541-7B7A-43D3-8B79-37D633B846F1}">
                      <asvg:svgBlip xmlns:asvg="http://schemas.microsoft.com/office/drawing/2016/SVG/main" r:embed="rId6"/>
                    </a:ext>
                  </a:extLst>
                </a:blip>
              </a:buBlip>
            </a:pPr>
            <a:r>
              <a:rPr lang="ru-RU" sz="2200" dirty="0">
                <a:effectLst/>
                <a:latin typeface="Arial Narrow" panose="020B0606020202030204" pitchFamily="34" charset="0"/>
                <a:ea typeface="Times New Roman" panose="02020603050405020304" pitchFamily="18" charset="0"/>
                <a:cs typeface="Symbol" panose="05050102010706020507" pitchFamily="18" charset="2"/>
              </a:rPr>
              <a:t>В настоящее время на территории области отсутствует кардиохирургическая помощь в рамках ОКС. Опыт соседних регионов показывает, что открытие кардиохирургического отделения, несмотря на затраты, окупается в короткие сроки и в дальнейшем повышает финансовую стабильность больницы. </a:t>
            </a:r>
          </a:p>
          <a:p>
            <a:pPr marL="342900" lvl="0" indent="-342900">
              <a:lnSpc>
                <a:spcPct val="107000"/>
              </a:lnSpc>
              <a:spcBef>
                <a:spcPts val="600"/>
              </a:spcBef>
              <a:buBlip>
                <a:blip r:embed="rId5">
                  <a:extLst>
                    <a:ext uri="{96DAC541-7B7A-43D3-8B79-37D633B846F1}">
                      <asvg:svgBlip xmlns:asvg="http://schemas.microsoft.com/office/drawing/2016/SVG/main" r:embed="rId6"/>
                    </a:ext>
                  </a:extLst>
                </a:blip>
              </a:buBlip>
            </a:pPr>
            <a:r>
              <a:rPr lang="ru-RU" sz="2200" dirty="0">
                <a:effectLst/>
                <a:latin typeface="Arial Narrow" panose="020B0606020202030204" pitchFamily="34" charset="0"/>
                <a:ea typeface="Times New Roman" panose="02020603050405020304" pitchFamily="18" charset="0"/>
                <a:cs typeface="Symbol" panose="05050102010706020507" pitchFamily="18" charset="2"/>
              </a:rPr>
              <a:t>Для открытия данного отделения не требуется дополнительного лицензирования по профилю ССХ. </a:t>
            </a:r>
          </a:p>
          <a:p>
            <a:pPr marL="342900" lvl="0" indent="-342900">
              <a:lnSpc>
                <a:spcPct val="107000"/>
              </a:lnSpc>
              <a:spcBef>
                <a:spcPts val="600"/>
              </a:spcBef>
              <a:buBlip>
                <a:blip r:embed="rId5">
                  <a:extLst>
                    <a:ext uri="{96DAC541-7B7A-43D3-8B79-37D633B846F1}">
                      <asvg:svgBlip xmlns:asvg="http://schemas.microsoft.com/office/drawing/2016/SVG/main" r:embed="rId6"/>
                    </a:ext>
                  </a:extLst>
                </a:blip>
              </a:buBlip>
            </a:pPr>
            <a:r>
              <a:rPr lang="ru-RU" sz="2200" dirty="0">
                <a:effectLst/>
                <a:latin typeface="Arial Narrow" panose="020B0606020202030204" pitchFamily="34" charset="0"/>
                <a:ea typeface="Times New Roman" panose="02020603050405020304" pitchFamily="18" charset="0"/>
                <a:cs typeface="Symbol" panose="05050102010706020507" pitchFamily="18" charset="2"/>
              </a:rPr>
              <a:t>При необходимости возможно разработать план развития кардиохирургического отделения ВО ( опираясь на опыт соседних регионов).</a:t>
            </a:r>
            <a:endParaRPr lang="ru-RU" sz="2200" dirty="0">
              <a:latin typeface="Arial Narrow" panose="020B0606020202030204" pitchFamily="34" charset="0"/>
            </a:endParaRPr>
          </a:p>
        </p:txBody>
      </p:sp>
      <mc:AlternateContent xmlns:mc="http://schemas.openxmlformats.org/markup-compatibility/2006" xmlns:am3d="http://schemas.microsoft.com/office/drawing/2017/model3d">
        <mc:Choice Requires="am3d">
          <p:graphicFrame>
            <p:nvGraphicFramePr>
              <p:cNvPr id="4" name="Трехмерная модель 3" descr="Бьющееся сердце">
                <a:extLst>
                  <a:ext uri="{FF2B5EF4-FFF2-40B4-BE49-F238E27FC236}">
                    <a16:creationId xmlns:a16="http://schemas.microsoft.com/office/drawing/2014/main" id="{5015F91E-BA1C-4840-A8CC-56383903DA3A}"/>
                  </a:ext>
                </a:extLst>
              </p:cNvPr>
              <p:cNvGraphicFramePr/>
              <p:nvPr>
                <p:extLst>
                  <p:ext uri="{D42A27DB-BD31-4B8C-83A1-F6EECF244321}">
                    <p14:modId xmlns:p14="http://schemas.microsoft.com/office/powerpoint/2010/main" val="500221495"/>
                  </p:ext>
                </p:extLst>
              </p:nvPr>
            </p:nvGraphicFramePr>
            <p:xfrm>
              <a:off x="8757401" y="1432321"/>
              <a:ext cx="3434599" cy="4170262"/>
            </p:xfrm>
            <a:graphic>
              <a:graphicData uri="http://schemas.microsoft.com/office/drawing/2017/model3d">
                <am3d:model3d r:embed="rId7">
                  <am3d:spPr>
                    <a:xfrm>
                      <a:off x="0" y="0"/>
                      <a:ext cx="3434599" cy="4170262"/>
                    </a:xfrm>
                    <a:prstGeom prst="rect">
                      <a:avLst/>
                    </a:prstGeom>
                  </am3d:spPr>
                  <am3d:camera>
                    <am3d:pos x="0" y="0" z="64201578"/>
                    <am3d:up dx="0" dy="36000000" dz="0"/>
                    <am3d:lookAt x="0" y="0" z="0"/>
                    <am3d:perspective fov="2700000"/>
                  </am3d:camera>
                  <am3d:trans>
                    <am3d:meterPerModelUnit n="5624546" d="1000000"/>
                    <am3d:preTrans dx="225996" dy="-17636886" dz="3137461"/>
                    <am3d:scale>
                      <am3d:sx n="1000000" d="1000000"/>
                      <am3d:sy n="1000000" d="1000000"/>
                      <am3d:sz n="1000000" d="1000000"/>
                    </am3d:scale>
                    <am3d:rot/>
                    <am3d:postTrans dx="0" dy="0" dz="0"/>
                  </am3d:trans>
                  <am3d:raster rName="Office3DRenderer" rVer="16.0.8326">
                    <am3d:blip r:embed="rId8"/>
                  </am3d:raster>
                  <am3d:extLst>
                    <a:ext uri="{9A65AA19-BECB-4387-8358-8AD5134E1D82}">
                      <a3danim:embedAnim xmlns:a3danim="http://schemas.microsoft.com/office/drawing/2018/animation/model3d" animId="0">
                        <a3danim:animPr length="1000" count="indefinite"/>
                      </a3danim:embedAnim>
                    </a:ext>
                    <a:ext uri="{E9DE012E-A134-456F-84FE-255F9AAD75C6}">
                      <a3danim:posterFrame xmlns:a3danim="http://schemas.microsoft.com/office/drawing/2018/animation/model3d" animId="0"/>
                    </a:ext>
                  </am3d:extLst>
                  <am3d:objViewport viewportSz="54186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Трехмерная модель 3" descr="Бьющееся сердце">
                <a:extLst>
                  <a:ext uri="{FF2B5EF4-FFF2-40B4-BE49-F238E27FC236}">
                    <a16:creationId xmlns:a16="http://schemas.microsoft.com/office/drawing/2014/main" id="{5015F91E-BA1C-4840-A8CC-56383903DA3A}"/>
                  </a:ext>
                </a:extLst>
              </p:cNvPr>
              <p:cNvPicPr>
                <a:picLocks noGrp="1" noRot="1" noChangeAspect="1" noMove="1" noResize="1" noEditPoints="1" noAdjustHandles="1" noChangeArrowheads="1" noChangeShapeType="1" noCrop="1"/>
              </p:cNvPicPr>
              <p:nvPr/>
            </p:nvPicPr>
            <p:blipFill>
              <a:blip r:embed="rId9"/>
              <a:stretch>
                <a:fillRect/>
              </a:stretch>
            </p:blipFill>
            <p:spPr>
              <a:xfrm>
                <a:off x="8757401" y="1432321"/>
                <a:ext cx="3434599" cy="4170262"/>
              </a:xfrm>
              <a:prstGeom prst="rect">
                <a:avLst/>
              </a:prstGeom>
            </p:spPr>
          </p:pic>
        </mc:Fallback>
      </mc:AlternateContent>
    </p:spTree>
    <p:extLst>
      <p:ext uri="{BB962C8B-B14F-4D97-AF65-F5344CB8AC3E}">
        <p14:creationId xmlns:p14="http://schemas.microsoft.com/office/powerpoint/2010/main" val="76436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1000" fill="hold"/>
                                        <p:tgtEl>
                                          <p:spTgt spid="4"/>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8885E5E6-D9A4-43DF-9E16-8DA8B50D4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Рисунок 15">
            <a:extLst>
              <a:ext uri="{FF2B5EF4-FFF2-40B4-BE49-F238E27FC236}">
                <a16:creationId xmlns:a16="http://schemas.microsoft.com/office/drawing/2014/main" id="{8504FE1B-4096-4DEF-8129-267181C599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17199" y="89035"/>
            <a:ext cx="3369092" cy="770547"/>
          </a:xfrm>
          <a:prstGeom prst="rect">
            <a:avLst/>
          </a:prstGeom>
        </p:spPr>
      </p:pic>
      <p:sp>
        <p:nvSpPr>
          <p:cNvPr id="5" name="TextBox 4"/>
          <p:cNvSpPr txBox="1">
            <a:spLocks noChangeArrowheads="1"/>
          </p:cNvSpPr>
          <p:nvPr/>
        </p:nvSpPr>
        <p:spPr bwMode="auto">
          <a:xfrm>
            <a:off x="967316" y="207506"/>
            <a:ext cx="8640961" cy="584775"/>
          </a:xfrm>
          <a:prstGeom prst="rect">
            <a:avLst/>
          </a:prstGeom>
          <a:noFill/>
          <a:ln w="9525">
            <a:noFill/>
            <a:miter lim="800000"/>
            <a:headEnd/>
            <a:tailEnd/>
          </a:ln>
        </p:spPr>
        <p:txBody>
          <a:bodyPr wrap="square">
            <a:spAutoFit/>
          </a:bodyPr>
          <a:lstStyle/>
          <a:p>
            <a:pPr algn="ctr"/>
            <a:r>
              <a:rPr lang="ru-RU" sz="3200" b="1" i="1" dirty="0">
                <a:solidFill>
                  <a:srgbClr val="C00000"/>
                </a:solidFill>
                <a:latin typeface="Arial" panose="020B0604020202020204" pitchFamily="34" charset="0"/>
                <a:cs typeface="Arial" panose="020B0604020202020204" pitchFamily="34" charset="0"/>
              </a:rPr>
              <a:t>            </a:t>
            </a:r>
            <a:r>
              <a:rPr lang="en-US" sz="3200" b="1" i="1" kern="0" dirty="0">
                <a:solidFill>
                  <a:srgbClr val="C00000"/>
                </a:solidFill>
                <a:latin typeface="Arial" panose="020B0604020202020204" pitchFamily="34" charset="0"/>
                <a:cs typeface="Arial" panose="020B0604020202020204" pitchFamily="34" charset="0"/>
              </a:rPr>
              <a:t>SWOT </a:t>
            </a:r>
            <a:r>
              <a:rPr lang="ru-RU" sz="3200" b="1" i="1" kern="0" dirty="0">
                <a:solidFill>
                  <a:srgbClr val="C00000"/>
                </a:solidFill>
                <a:latin typeface="Arial" panose="020B0604020202020204" pitchFamily="34" charset="0"/>
                <a:cs typeface="Arial" panose="020B0604020202020204" pitchFamily="34" charset="0"/>
              </a:rPr>
              <a:t>АНАЛИЗ</a:t>
            </a:r>
          </a:p>
        </p:txBody>
      </p:sp>
      <p:sp>
        <p:nvSpPr>
          <p:cNvPr id="7" name="TextBox 6"/>
          <p:cNvSpPr txBox="1">
            <a:spLocks noChangeArrowheads="1"/>
          </p:cNvSpPr>
          <p:nvPr/>
        </p:nvSpPr>
        <p:spPr bwMode="auto">
          <a:xfrm>
            <a:off x="532205" y="769929"/>
            <a:ext cx="9969540" cy="338554"/>
          </a:xfrm>
          <a:prstGeom prst="rect">
            <a:avLst/>
          </a:prstGeom>
          <a:noFill/>
          <a:ln w="9525">
            <a:noFill/>
            <a:miter lim="800000"/>
            <a:headEnd/>
            <a:tailEnd/>
          </a:ln>
        </p:spPr>
        <p:txBody>
          <a:bodyPr wrap="square">
            <a:spAutoFit/>
          </a:bodyPr>
          <a:lstStyle/>
          <a:p>
            <a:r>
              <a:rPr lang="ru-RU" sz="1600" b="1" dirty="0">
                <a:latin typeface="Arial" panose="020B0604020202020204" pitchFamily="34" charset="0"/>
                <a:cs typeface="Arial" panose="020B0604020202020204" pitchFamily="34" charset="0"/>
              </a:rPr>
              <a:t>Сильные стороны (</a:t>
            </a:r>
            <a:r>
              <a:rPr lang="en-US" sz="1600" b="1" dirty="0">
                <a:latin typeface="Arial" panose="020B0604020202020204" pitchFamily="34" charset="0"/>
                <a:cs typeface="Arial" panose="020B0604020202020204" pitchFamily="34" charset="0"/>
              </a:rPr>
              <a:t>Strengths)</a:t>
            </a:r>
            <a:r>
              <a:rPr lang="ru-RU" sz="16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    		 </a:t>
            </a:r>
            <a:r>
              <a:rPr lang="ru-RU" sz="1600" b="1" dirty="0">
                <a:latin typeface="Arial" panose="020B0604020202020204" pitchFamily="34" charset="0"/>
                <a:cs typeface="Arial" panose="020B0604020202020204" pitchFamily="34" charset="0"/>
              </a:rPr>
              <a:t>                         Слабые стороны </a:t>
            </a:r>
            <a:r>
              <a:rPr lang="en-US" sz="1600" b="1" dirty="0">
                <a:latin typeface="Arial" panose="020B0604020202020204" pitchFamily="34" charset="0"/>
                <a:cs typeface="Arial" panose="020B0604020202020204" pitchFamily="34" charset="0"/>
              </a:rPr>
              <a:t>(Weaknesses)</a:t>
            </a:r>
            <a:endParaRPr lang="ru-RU" sz="1600" b="1" dirty="0">
              <a:latin typeface="Arial" panose="020B0604020202020204" pitchFamily="34" charset="0"/>
              <a:cs typeface="Arial" panose="020B0604020202020204" pitchFamily="34" charset="0"/>
            </a:endParaRPr>
          </a:p>
        </p:txBody>
      </p:sp>
      <p:sp>
        <p:nvSpPr>
          <p:cNvPr id="8" name="TextBox 10"/>
          <p:cNvSpPr txBox="1">
            <a:spLocks noChangeArrowheads="1"/>
          </p:cNvSpPr>
          <p:nvPr/>
        </p:nvSpPr>
        <p:spPr bwMode="auto">
          <a:xfrm>
            <a:off x="215245" y="1108483"/>
            <a:ext cx="5338733" cy="2123658"/>
          </a:xfrm>
          <a:prstGeom prst="rect">
            <a:avLst/>
          </a:prstGeom>
          <a:noFill/>
          <a:ln w="9525">
            <a:noFill/>
            <a:miter lim="800000"/>
            <a:headEnd/>
            <a:tailEnd/>
          </a:ln>
        </p:spPr>
        <p:txBody>
          <a:bodyPr wrap="square">
            <a:spAutoFit/>
          </a:bodyPr>
          <a:lstStyle/>
          <a:p>
            <a:pPr marL="176213" indent="-176213">
              <a:buFontTx/>
              <a:buAutoNum type="arabicPeriod"/>
            </a:pPr>
            <a:r>
              <a:rPr lang="ru-RU" sz="1200" dirty="0">
                <a:latin typeface="Arial" panose="020B0604020202020204" pitchFamily="34" charset="0"/>
                <a:cs typeface="Arial" panose="020B0604020202020204" pitchFamily="34" charset="0"/>
              </a:rPr>
              <a:t>Стабильное финансирование за счет средств ОМС.</a:t>
            </a:r>
          </a:p>
          <a:p>
            <a:pPr marL="176213" indent="-176213">
              <a:buFontTx/>
              <a:buAutoNum type="arabicPeriod"/>
            </a:pPr>
            <a:r>
              <a:rPr lang="ru-RU" sz="1200" dirty="0">
                <a:latin typeface="Arial" panose="020B0604020202020204" pitchFamily="34" charset="0"/>
                <a:cs typeface="Arial" panose="020B0604020202020204" pitchFamily="34" charset="0"/>
              </a:rPr>
              <a:t>Разные источники финансирования 3 уровня (</a:t>
            </a:r>
            <a:r>
              <a:rPr lang="ru-RU" sz="1200" dirty="0" err="1">
                <a:latin typeface="Arial" panose="020B0604020202020204" pitchFamily="34" charset="0"/>
                <a:cs typeface="Arial" panose="020B0604020202020204" pitchFamily="34" charset="0"/>
              </a:rPr>
              <a:t>тер.фонд</a:t>
            </a:r>
            <a:r>
              <a:rPr lang="ru-RU" sz="1200" dirty="0">
                <a:latin typeface="Arial" panose="020B0604020202020204" pitchFamily="34" charset="0"/>
                <a:cs typeface="Arial" panose="020B0604020202020204" pitchFamily="34" charset="0"/>
              </a:rPr>
              <a:t> ОМС, бюджет субъекта РФ + федеральный бюджет) </a:t>
            </a:r>
          </a:p>
          <a:p>
            <a:pPr marL="176213" indent="-176213">
              <a:buFontTx/>
              <a:buAutoNum type="arabicPeriod"/>
            </a:pPr>
            <a:r>
              <a:rPr lang="ru-RU" sz="1200" dirty="0">
                <a:latin typeface="Arial" panose="020B0604020202020204" pitchFamily="34" charset="0"/>
                <a:cs typeface="Arial" panose="020B0604020202020204" pitchFamily="34" charset="0"/>
              </a:rPr>
              <a:t>Высокий уровень подготовки кадров, сертифицированных специалистов ( 3 уровень)</a:t>
            </a:r>
          </a:p>
          <a:p>
            <a:pPr marL="176213" indent="-176213">
              <a:buFontTx/>
              <a:buAutoNum type="arabicPeriod"/>
            </a:pPr>
            <a:r>
              <a:rPr lang="ru-RU" sz="1200" dirty="0">
                <a:latin typeface="Arial" panose="020B0604020202020204" pitchFamily="34" charset="0"/>
                <a:cs typeface="Arial" panose="020B0604020202020204" pitchFamily="34" charset="0"/>
              </a:rPr>
              <a:t>Наличие высококлассного диагностического и лечебного оборудования ( 3 уровень)</a:t>
            </a:r>
          </a:p>
          <a:p>
            <a:pPr marL="176213" indent="-176213">
              <a:buFontTx/>
              <a:buAutoNum type="arabicPeriod"/>
            </a:pPr>
            <a:r>
              <a:rPr lang="ru-RU" sz="1200" dirty="0">
                <a:latin typeface="Arial" panose="020B0604020202020204" pitchFamily="34" charset="0"/>
                <a:cs typeface="Arial" panose="020B0604020202020204" pitchFamily="34" charset="0"/>
              </a:rPr>
              <a:t>Лидирующие позиции по оказанию медицинских услуг населению области ( 3 уровень)</a:t>
            </a:r>
          </a:p>
          <a:p>
            <a:pPr marL="176213" indent="-176213">
              <a:buFontTx/>
              <a:buAutoNum type="arabicPeriod"/>
            </a:pPr>
            <a:r>
              <a:rPr lang="ru-RU" sz="1200" dirty="0">
                <a:latin typeface="Arial" panose="020B0604020202020204" pitchFamily="34" charset="0"/>
                <a:cs typeface="Arial" panose="020B0604020202020204" pitchFamily="34" charset="0"/>
              </a:rPr>
              <a:t>Наличие достаточного коечного фонда в ЛПУ 2 уровня</a:t>
            </a:r>
          </a:p>
          <a:p>
            <a:pPr marL="176213" indent="-176213">
              <a:buFontTx/>
              <a:buAutoNum type="arabicPeriod"/>
            </a:pPr>
            <a:r>
              <a:rPr lang="ru-RU" sz="1200" dirty="0">
                <a:latin typeface="Arial" panose="020B0604020202020204" pitchFamily="34" charset="0"/>
                <a:cs typeface="Arial" panose="020B0604020202020204" pitchFamily="34" charset="0"/>
              </a:rPr>
              <a:t>Удовлетворение потребителей медицинских услуг</a:t>
            </a:r>
          </a:p>
        </p:txBody>
      </p:sp>
      <p:sp>
        <p:nvSpPr>
          <p:cNvPr id="9" name="TextBox 11"/>
          <p:cNvSpPr txBox="1">
            <a:spLocks noChangeArrowheads="1"/>
          </p:cNvSpPr>
          <p:nvPr/>
        </p:nvSpPr>
        <p:spPr bwMode="auto">
          <a:xfrm>
            <a:off x="6105235" y="1093622"/>
            <a:ext cx="5680364" cy="2831544"/>
          </a:xfrm>
          <a:prstGeom prst="rect">
            <a:avLst/>
          </a:prstGeom>
          <a:noFill/>
          <a:ln w="9525">
            <a:noFill/>
            <a:miter lim="800000"/>
            <a:headEnd/>
            <a:tailEnd/>
          </a:ln>
        </p:spPr>
        <p:txBody>
          <a:bodyPr wrap="square">
            <a:spAutoFit/>
          </a:bodyPr>
          <a:lstStyle/>
          <a:p>
            <a:pPr algn="just">
              <a:buFontTx/>
              <a:buAutoNum type="arabicPeriod"/>
            </a:pPr>
            <a:r>
              <a:rPr lang="ru-RU" sz="1400" dirty="0">
                <a:latin typeface="Arial" panose="020B0604020202020204" pitchFamily="34" charset="0"/>
                <a:cs typeface="Arial" panose="020B0604020202020204" pitchFamily="34" charset="0"/>
              </a:rPr>
              <a:t> </a:t>
            </a:r>
            <a:r>
              <a:rPr lang="ru-RU" sz="1200" dirty="0">
                <a:latin typeface="Arial" panose="020B0604020202020204" pitchFamily="34" charset="0"/>
                <a:cs typeface="Arial" panose="020B0604020202020204" pitchFamily="34" charset="0"/>
              </a:rPr>
              <a:t>Дисбаланс ТП ГГ</a:t>
            </a:r>
          </a:p>
          <a:p>
            <a:pPr algn="just">
              <a:buFontTx/>
              <a:buAutoNum type="arabicPeriod"/>
            </a:pPr>
            <a:r>
              <a:rPr lang="ru-RU" sz="1200" dirty="0">
                <a:latin typeface="Arial" panose="020B0604020202020204" pitchFamily="34" charset="0"/>
                <a:cs typeface="Arial" panose="020B0604020202020204" pitchFamily="34" charset="0"/>
              </a:rPr>
              <a:t> Недостаточный объем финансирования по ВМП-2 ( 3 уровень)</a:t>
            </a:r>
          </a:p>
          <a:p>
            <a:pPr algn="just">
              <a:buFontTx/>
              <a:buAutoNum type="arabicPeriod"/>
            </a:pPr>
            <a:r>
              <a:rPr lang="ru-RU" sz="1200" dirty="0">
                <a:latin typeface="Arial" panose="020B0604020202020204" pitchFamily="34" charset="0"/>
                <a:cs typeface="Arial" panose="020B0604020202020204" pitchFamily="34" charset="0"/>
              </a:rPr>
              <a:t> Отсутствие развитой компьютеризации процессов управления и медицинской деятельности</a:t>
            </a:r>
          </a:p>
          <a:p>
            <a:pPr algn="just">
              <a:buFontTx/>
              <a:buAutoNum type="arabicPeriod"/>
            </a:pPr>
            <a:r>
              <a:rPr lang="ru-RU" sz="1200" dirty="0">
                <a:latin typeface="Arial" panose="020B0604020202020204" pitchFamily="34" charset="0"/>
                <a:cs typeface="Arial" panose="020B0604020202020204" pitchFamily="34" charset="0"/>
              </a:rPr>
              <a:t> Отсутствие единого информационного пространства.</a:t>
            </a:r>
          </a:p>
          <a:p>
            <a:pPr algn="just">
              <a:buFontTx/>
              <a:buAutoNum type="arabicPeriod"/>
            </a:pPr>
            <a:r>
              <a:rPr lang="ru-RU" sz="1200" dirty="0">
                <a:latin typeface="Arial" panose="020B0604020202020204" pitchFamily="34" charset="0"/>
                <a:cs typeface="Arial" panose="020B0604020202020204" pitchFamily="34" charset="0"/>
              </a:rPr>
              <a:t> Кадровый дефицит, недостаточный уровень квалификации специалистов ( 1 и 2 уровень)</a:t>
            </a:r>
          </a:p>
          <a:p>
            <a:pPr algn="just">
              <a:buFontTx/>
              <a:buAutoNum type="arabicPeriod"/>
            </a:pPr>
            <a:r>
              <a:rPr lang="ru-RU" sz="1200" dirty="0">
                <a:latin typeface="Arial" panose="020B0604020202020204" pitchFamily="34" charset="0"/>
                <a:cs typeface="Arial" panose="020B0604020202020204" pitchFamily="34" charset="0"/>
              </a:rPr>
              <a:t>Недостаточное материально-техническое оснащение (1 и 2 уровень)</a:t>
            </a:r>
          </a:p>
          <a:p>
            <a:pPr algn="just">
              <a:buFontTx/>
              <a:buAutoNum type="arabicPeriod"/>
            </a:pPr>
            <a:r>
              <a:rPr lang="ru-RU" sz="1200" dirty="0">
                <a:latin typeface="Arial" panose="020B0604020202020204" pitchFamily="34" charset="0"/>
                <a:cs typeface="Arial" panose="020B0604020202020204" pitchFamily="34" charset="0"/>
              </a:rPr>
              <a:t>Недостаточное оснащение диагностическим оборудованием на 3 уровне (УЗИ аппарат с возможностью внутрисердечного и </a:t>
            </a:r>
            <a:r>
              <a:rPr lang="ru-RU" sz="1200" dirty="0" err="1">
                <a:latin typeface="Arial" panose="020B0604020202020204" pitchFamily="34" charset="0"/>
                <a:cs typeface="Arial" panose="020B0604020202020204" pitchFamily="34" charset="0"/>
              </a:rPr>
              <a:t>чреспищеводного</a:t>
            </a:r>
            <a:r>
              <a:rPr lang="ru-RU" sz="1200" dirty="0">
                <a:latin typeface="Arial" panose="020B0604020202020204" pitchFamily="34" charset="0"/>
                <a:cs typeface="Arial" panose="020B0604020202020204" pitchFamily="34" charset="0"/>
              </a:rPr>
              <a:t> </a:t>
            </a:r>
            <a:r>
              <a:rPr lang="ru-RU" sz="1200" dirty="0" err="1">
                <a:latin typeface="Arial" panose="020B0604020202020204" pitchFamily="34" charset="0"/>
                <a:cs typeface="Arial" panose="020B0604020202020204" pitchFamily="34" charset="0"/>
              </a:rPr>
              <a:t>ЭхоКГ</a:t>
            </a:r>
            <a:r>
              <a:rPr lang="ru-RU" sz="1200" dirty="0">
                <a:latin typeface="Arial" panose="020B0604020202020204" pitchFamily="34" charset="0"/>
                <a:cs typeface="Arial" panose="020B0604020202020204" pitchFamily="34" charset="0"/>
              </a:rPr>
              <a:t>)</a:t>
            </a:r>
          </a:p>
          <a:p>
            <a:pPr algn="just">
              <a:buFontTx/>
              <a:buAutoNum type="arabicPeriod"/>
            </a:pPr>
            <a:r>
              <a:rPr lang="ru-RU" sz="1200" dirty="0">
                <a:latin typeface="Arial" panose="020B0604020202020204" pitchFamily="34" charset="0"/>
                <a:cs typeface="Arial" panose="020B0604020202020204" pitchFamily="34" charset="0"/>
              </a:rPr>
              <a:t>Отсутствие кардиохирургического отделения, операционной с АИК в БУЗ ВО ВОКБ</a:t>
            </a:r>
          </a:p>
          <a:p>
            <a:pPr algn="just">
              <a:buFontTx/>
              <a:buAutoNum type="arabicPeriod"/>
            </a:pPr>
            <a:endParaRPr lang="ru-RU" sz="1400" dirty="0">
              <a:latin typeface="Arial" panose="020B0604020202020204" pitchFamily="34" charset="0"/>
              <a:cs typeface="Arial" panose="020B0604020202020204" pitchFamily="34" charset="0"/>
            </a:endParaRPr>
          </a:p>
          <a:p>
            <a:pPr algn="just">
              <a:buFontTx/>
              <a:buAutoNum type="arabicPeriod"/>
            </a:pPr>
            <a:endParaRPr lang="ru-RU" sz="1400" dirty="0">
              <a:latin typeface="Arial" panose="020B0604020202020204" pitchFamily="34" charset="0"/>
              <a:cs typeface="Arial" panose="020B0604020202020204" pitchFamily="34" charset="0"/>
            </a:endParaRPr>
          </a:p>
        </p:txBody>
      </p:sp>
      <p:sp>
        <p:nvSpPr>
          <p:cNvPr id="10" name="TextBox 3"/>
          <p:cNvSpPr txBox="1">
            <a:spLocks noChangeArrowheads="1"/>
          </p:cNvSpPr>
          <p:nvPr/>
        </p:nvSpPr>
        <p:spPr bwMode="auto">
          <a:xfrm>
            <a:off x="614216" y="3554174"/>
            <a:ext cx="10317018" cy="369332"/>
          </a:xfrm>
          <a:prstGeom prst="rect">
            <a:avLst/>
          </a:prstGeom>
          <a:noFill/>
          <a:ln w="9525">
            <a:noFill/>
            <a:miter lim="800000"/>
            <a:headEnd/>
            <a:tailEnd/>
          </a:ln>
        </p:spPr>
        <p:txBody>
          <a:bodyPr wrap="square">
            <a:spAutoFit/>
          </a:bodyPr>
          <a:lstStyle/>
          <a:p>
            <a:pPr algn="ctr"/>
            <a:r>
              <a:rPr lang="ru-RU" b="1" dirty="0">
                <a:latin typeface="Arial" panose="020B0604020202020204" pitchFamily="34" charset="0"/>
                <a:cs typeface="Arial" panose="020B0604020202020204" pitchFamily="34" charset="0"/>
              </a:rPr>
              <a:t>Внешняя среда</a:t>
            </a:r>
          </a:p>
        </p:txBody>
      </p:sp>
      <p:sp>
        <p:nvSpPr>
          <p:cNvPr id="11" name="TextBox 4"/>
          <p:cNvSpPr txBox="1">
            <a:spLocks noChangeArrowheads="1"/>
          </p:cNvSpPr>
          <p:nvPr/>
        </p:nvSpPr>
        <p:spPr bwMode="auto">
          <a:xfrm>
            <a:off x="350981" y="3728320"/>
            <a:ext cx="11508509" cy="338554"/>
          </a:xfrm>
          <a:prstGeom prst="rect">
            <a:avLst/>
          </a:prstGeom>
          <a:noFill/>
          <a:ln w="9525">
            <a:noFill/>
            <a:miter lim="800000"/>
            <a:headEnd/>
            <a:tailEnd/>
          </a:ln>
        </p:spPr>
        <p:txBody>
          <a:bodyPr wrap="square">
            <a:spAutoFit/>
          </a:bodyPr>
          <a:lstStyle/>
          <a:p>
            <a:r>
              <a:rPr lang="en-US" sz="1600" b="1" dirty="0">
                <a:latin typeface="Arial" panose="020B0604020202020204" pitchFamily="34" charset="0"/>
                <a:cs typeface="Arial" panose="020B0604020202020204" pitchFamily="34" charset="0"/>
              </a:rPr>
              <a:t>  </a:t>
            </a:r>
            <a:r>
              <a:rPr lang="ru-RU" sz="1600" b="1" dirty="0">
                <a:latin typeface="Arial" panose="020B0604020202020204" pitchFamily="34" charset="0"/>
                <a:cs typeface="Arial" panose="020B0604020202020204" pitchFamily="34" charset="0"/>
              </a:rPr>
              <a:t>Возможности (</a:t>
            </a:r>
            <a:r>
              <a:rPr lang="en-US" sz="1600" b="1" dirty="0">
                <a:latin typeface="Arial" panose="020B0604020202020204" pitchFamily="34" charset="0"/>
                <a:cs typeface="Arial" panose="020B0604020202020204" pitchFamily="34" charset="0"/>
              </a:rPr>
              <a:t>Opportunities)</a:t>
            </a:r>
            <a:r>
              <a:rPr lang="ru-RU" sz="16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              		    </a:t>
            </a:r>
            <a:r>
              <a:rPr lang="ru-RU" sz="1600" b="1" dirty="0">
                <a:latin typeface="Arial" panose="020B0604020202020204" pitchFamily="34" charset="0"/>
                <a:cs typeface="Arial" panose="020B0604020202020204" pitchFamily="34" charset="0"/>
              </a:rPr>
              <a:t>                       Угрозы</a:t>
            </a:r>
            <a:r>
              <a:rPr lang="en-US" sz="1600" b="1" dirty="0">
                <a:latin typeface="Arial" panose="020B0604020202020204" pitchFamily="34" charset="0"/>
                <a:cs typeface="Arial" panose="020B0604020202020204" pitchFamily="34" charset="0"/>
              </a:rPr>
              <a:t> (Threats)</a:t>
            </a:r>
            <a:endParaRPr lang="ru-RU" sz="1600" b="1" dirty="0">
              <a:latin typeface="Arial" panose="020B0604020202020204" pitchFamily="34" charset="0"/>
              <a:cs typeface="Arial" panose="020B0604020202020204" pitchFamily="34" charset="0"/>
            </a:endParaRPr>
          </a:p>
        </p:txBody>
      </p:sp>
      <p:sp>
        <p:nvSpPr>
          <p:cNvPr id="12" name="TextBox 7"/>
          <p:cNvSpPr txBox="1">
            <a:spLocks noChangeArrowheads="1"/>
          </p:cNvSpPr>
          <p:nvPr/>
        </p:nvSpPr>
        <p:spPr bwMode="auto">
          <a:xfrm>
            <a:off x="319769" y="4140927"/>
            <a:ext cx="5129686" cy="1769715"/>
          </a:xfrm>
          <a:prstGeom prst="rect">
            <a:avLst/>
          </a:prstGeom>
          <a:noFill/>
          <a:ln w="9525">
            <a:noFill/>
            <a:miter lim="800000"/>
            <a:headEnd/>
            <a:tailEnd/>
          </a:ln>
        </p:spPr>
        <p:txBody>
          <a:bodyPr wrap="square">
            <a:spAutoFit/>
          </a:bodyPr>
          <a:lstStyle/>
          <a:p>
            <a:pPr>
              <a:buFontTx/>
              <a:buAutoNum type="arabicPeriod"/>
            </a:pPr>
            <a:r>
              <a:rPr lang="ru-RU" sz="1200" dirty="0">
                <a:latin typeface="Arial" panose="020B0604020202020204" pitchFamily="34" charset="0"/>
                <a:cs typeface="Arial" panose="020B0604020202020204" pitchFamily="34" charset="0"/>
              </a:rPr>
              <a:t> Развитие ВТМП (ВМП1 и ВМП 2 на 3 уровне)</a:t>
            </a:r>
          </a:p>
          <a:p>
            <a:pPr algn="just">
              <a:buFontTx/>
              <a:buAutoNum type="arabicPeriod"/>
            </a:pPr>
            <a:r>
              <a:rPr lang="ru-RU" sz="1200" dirty="0">
                <a:latin typeface="Arial" panose="020B0604020202020204" pitchFamily="34" charset="0"/>
                <a:cs typeface="Arial" panose="020B0604020202020204" pitchFamily="34" charset="0"/>
              </a:rPr>
              <a:t> Оптимизация деятельности приносящей доход (оказание медицинской помощи по КСГ более высокого уровня на 2 уровне)</a:t>
            </a:r>
          </a:p>
          <a:p>
            <a:pPr algn="just">
              <a:buFontTx/>
              <a:buAutoNum type="arabicPeriod"/>
            </a:pPr>
            <a:r>
              <a:rPr lang="ru-RU" sz="1200" dirty="0">
                <a:latin typeface="Arial" panose="020B0604020202020204" pitchFamily="34" charset="0"/>
                <a:cs typeface="Arial" panose="020B0604020202020204" pitchFamily="34" charset="0"/>
              </a:rPr>
              <a:t> Правильно выстроенная маршрутизация пациентов и оказание медицинской помощи на соответствующем уровне (Приказ ДЗ ВО № 193 от 28.02.2023 г.)</a:t>
            </a:r>
          </a:p>
          <a:p>
            <a:pPr algn="just">
              <a:buFontTx/>
              <a:buAutoNum type="arabicPeriod"/>
            </a:pPr>
            <a:r>
              <a:rPr lang="ru-RU" sz="1200" dirty="0">
                <a:latin typeface="Arial" panose="020B0604020202020204" pitchFamily="34" charset="0"/>
                <a:cs typeface="Arial" panose="020B0604020202020204" pitchFamily="34" charset="0"/>
              </a:rPr>
              <a:t> Повышение квалификации и расширение перечня компетенций сотрудников на всех уровнях</a:t>
            </a:r>
          </a:p>
          <a:p>
            <a:pPr algn="just">
              <a:buFontTx/>
              <a:buAutoNum type="arabicPeriod"/>
            </a:pPr>
            <a:endParaRPr lang="ru-RU" sz="1300" dirty="0">
              <a:latin typeface="Arial" panose="020B0604020202020204" pitchFamily="34" charset="0"/>
              <a:cs typeface="Arial" panose="020B0604020202020204" pitchFamily="34" charset="0"/>
            </a:endParaRPr>
          </a:p>
        </p:txBody>
      </p:sp>
      <p:sp>
        <p:nvSpPr>
          <p:cNvPr id="13" name="TextBox 8"/>
          <p:cNvSpPr txBox="1">
            <a:spLocks noChangeArrowheads="1"/>
          </p:cNvSpPr>
          <p:nvPr/>
        </p:nvSpPr>
        <p:spPr bwMode="auto">
          <a:xfrm>
            <a:off x="5729682" y="4085509"/>
            <a:ext cx="6185228" cy="2154436"/>
          </a:xfrm>
          <a:prstGeom prst="rect">
            <a:avLst/>
          </a:prstGeom>
          <a:noFill/>
          <a:ln w="9525">
            <a:noFill/>
            <a:miter lim="800000"/>
            <a:headEnd/>
            <a:tailEnd/>
          </a:ln>
        </p:spPr>
        <p:txBody>
          <a:bodyPr wrap="square">
            <a:spAutoFit/>
          </a:bodyPr>
          <a:lstStyle/>
          <a:p>
            <a:pPr>
              <a:buFontTx/>
              <a:buAutoNum type="arabicPeriod"/>
            </a:pPr>
            <a:r>
              <a:rPr lang="ru-RU" sz="1400" dirty="0">
                <a:latin typeface="Arial" panose="020B0604020202020204" pitchFamily="34" charset="0"/>
                <a:cs typeface="Arial" panose="020B0604020202020204" pitchFamily="34" charset="0"/>
              </a:rPr>
              <a:t> </a:t>
            </a:r>
            <a:r>
              <a:rPr lang="ru-RU" sz="1200" dirty="0">
                <a:latin typeface="Arial" panose="020B0604020202020204" pitchFamily="34" charset="0"/>
                <a:cs typeface="Arial" panose="020B0604020202020204" pitchFamily="34" charset="0"/>
              </a:rPr>
              <a:t>Несбалансированность объема медицинской помощи и финансового обеспечения ТП ГГ </a:t>
            </a:r>
          </a:p>
          <a:p>
            <a:pPr>
              <a:buFontTx/>
              <a:buAutoNum type="arabicPeriod"/>
            </a:pPr>
            <a:r>
              <a:rPr lang="ru-RU" sz="1200" dirty="0">
                <a:latin typeface="Arial" panose="020B0604020202020204" pitchFamily="34" charset="0"/>
                <a:cs typeface="Arial" panose="020B0604020202020204" pitchFamily="34" charset="0"/>
              </a:rPr>
              <a:t> Недостаточный объем и ограниченный срок финансирования по ВМП-2 (уровень 3).</a:t>
            </a:r>
          </a:p>
          <a:p>
            <a:pPr>
              <a:buFontTx/>
              <a:buAutoNum type="arabicPeriod"/>
            </a:pPr>
            <a:r>
              <a:rPr lang="ru-RU" sz="1200" dirty="0">
                <a:latin typeface="Arial" panose="020B0604020202020204" pitchFamily="34" charset="0"/>
                <a:cs typeface="Arial" panose="020B0604020202020204" pitchFamily="34" charset="0"/>
              </a:rPr>
              <a:t> Сокращение объемов медицинской помощи.</a:t>
            </a:r>
          </a:p>
          <a:p>
            <a:pPr>
              <a:buFontTx/>
              <a:buAutoNum type="arabicPeriod"/>
            </a:pPr>
            <a:r>
              <a:rPr lang="ru-RU" sz="1200" dirty="0">
                <a:latin typeface="Arial" panose="020B0604020202020204" pitchFamily="34" charset="0"/>
                <a:cs typeface="Arial" panose="020B0604020202020204" pitchFamily="34" charset="0"/>
              </a:rPr>
              <a:t> Нестабильная экономическая обстановка.</a:t>
            </a:r>
          </a:p>
          <a:p>
            <a:pPr>
              <a:buFontTx/>
              <a:buAutoNum type="arabicPeriod"/>
            </a:pPr>
            <a:r>
              <a:rPr lang="ru-RU" sz="1200" dirty="0">
                <a:latin typeface="Arial" panose="020B0604020202020204" pitchFamily="34" charset="0"/>
                <a:cs typeface="Arial" panose="020B0604020202020204" pitchFamily="34" charset="0"/>
              </a:rPr>
              <a:t>Сложность логистических цепей поставок медицинских расходных материалов.</a:t>
            </a:r>
          </a:p>
          <a:p>
            <a:pPr>
              <a:buFontTx/>
              <a:buAutoNum type="arabicPeriod"/>
            </a:pPr>
            <a:r>
              <a:rPr lang="ru-RU" sz="1200" dirty="0">
                <a:latin typeface="Arial" panose="020B0604020202020204" pitchFamily="34" charset="0"/>
                <a:cs typeface="Arial" panose="020B0604020202020204" pitchFamily="34" charset="0"/>
              </a:rPr>
              <a:t> Возрастающая конкуренция по некоторым видам медицинских услуг.</a:t>
            </a:r>
          </a:p>
          <a:p>
            <a:pPr>
              <a:buFontTx/>
              <a:buAutoNum type="arabicPeriod"/>
            </a:pPr>
            <a:r>
              <a:rPr lang="ru-RU" sz="1200" dirty="0">
                <a:latin typeface="Arial" panose="020B0604020202020204" pitchFamily="34" charset="0"/>
                <a:cs typeface="Arial" panose="020B0604020202020204" pitchFamily="34" charset="0"/>
              </a:rPr>
              <a:t> Значительная территориальная удаленность населенных пунктов в Вологодской области.</a:t>
            </a:r>
          </a:p>
          <a:p>
            <a:pPr>
              <a:buFontTx/>
              <a:buAutoNum type="arabicPeriod"/>
            </a:pPr>
            <a:r>
              <a:rPr lang="ru-RU" sz="1200" dirty="0">
                <a:latin typeface="Arial" panose="020B0604020202020204" pitchFamily="34" charset="0"/>
                <a:cs typeface="Arial" panose="020B0604020202020204" pitchFamily="34" charset="0"/>
              </a:rPr>
              <a:t> Низкая доступность ПМСП и как следствие низкая выявляемость</a:t>
            </a:r>
          </a:p>
        </p:txBody>
      </p:sp>
    </p:spTree>
    <p:extLst>
      <p:ext uri="{BB962C8B-B14F-4D97-AF65-F5344CB8AC3E}">
        <p14:creationId xmlns:p14="http://schemas.microsoft.com/office/powerpoint/2010/main" val="80071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93F8E703-ABD2-4773-B8C0-B9A759649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Рисунок 4">
            <a:extLst>
              <a:ext uri="{FF2B5EF4-FFF2-40B4-BE49-F238E27FC236}">
                <a16:creationId xmlns:a16="http://schemas.microsoft.com/office/drawing/2014/main" id="{77E60601-B1D5-7B57-619B-AAD004B43C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06589" y="6012840"/>
            <a:ext cx="3369092" cy="770547"/>
          </a:xfrm>
          <a:prstGeom prst="rect">
            <a:avLst/>
          </a:prstGeom>
        </p:spPr>
      </p:pic>
      <p:pic>
        <p:nvPicPr>
          <p:cNvPr id="8" name="Рисунок 7" descr="Изображение выглядит как сердце, День святого Валентина, красный, Графика&#10;&#10;Автоматически созданное описание">
            <a:extLst>
              <a:ext uri="{FF2B5EF4-FFF2-40B4-BE49-F238E27FC236}">
                <a16:creationId xmlns:a16="http://schemas.microsoft.com/office/drawing/2014/main" id="{31563DCF-BB82-E331-ECC9-52B92C5401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4589" y="2569063"/>
            <a:ext cx="4572000" cy="3829050"/>
          </a:xfrm>
          <a:prstGeom prst="rect">
            <a:avLst/>
          </a:prstGeom>
        </p:spPr>
      </p:pic>
      <p:sp>
        <p:nvSpPr>
          <p:cNvPr id="10" name="Прямоугольник 9">
            <a:extLst>
              <a:ext uri="{FF2B5EF4-FFF2-40B4-BE49-F238E27FC236}">
                <a16:creationId xmlns:a16="http://schemas.microsoft.com/office/drawing/2014/main" id="{89C13789-83C7-1EF7-20AF-410FFCD6123A}"/>
              </a:ext>
            </a:extLst>
          </p:cNvPr>
          <p:cNvSpPr/>
          <p:nvPr/>
        </p:nvSpPr>
        <p:spPr>
          <a:xfrm>
            <a:off x="1446009" y="1185846"/>
            <a:ext cx="9299983" cy="1107996"/>
          </a:xfrm>
          <a:prstGeom prst="rect">
            <a:avLst/>
          </a:prstGeom>
          <a:noFill/>
        </p:spPr>
        <p:txBody>
          <a:bodyPr wrap="none" lIns="91440" tIns="45720" rIns="91440" bIns="45720">
            <a:spAutoFit/>
          </a:bodyPr>
          <a:lstStyle/>
          <a:p>
            <a:pPr algn="ctr"/>
            <a:r>
              <a:rPr lang="ru-RU"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rPr>
              <a:t>СПАСИБО ЗА ВНИМАНИЕ</a:t>
            </a:r>
          </a:p>
        </p:txBody>
      </p:sp>
    </p:spTree>
    <p:extLst>
      <p:ext uri="{BB962C8B-B14F-4D97-AF65-F5344CB8AC3E}">
        <p14:creationId xmlns:p14="http://schemas.microsoft.com/office/powerpoint/2010/main" val="179720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93F8E703-ABD2-4773-B8C0-B9A759649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a:extLst>
              <a:ext uri="{FF2B5EF4-FFF2-40B4-BE49-F238E27FC236}">
                <a16:creationId xmlns:a16="http://schemas.microsoft.com/office/drawing/2014/main" id="{CB79B92F-F1C9-D6BC-DEE9-38EA49644FDF}"/>
              </a:ext>
            </a:extLst>
          </p:cNvPr>
          <p:cNvSpPr/>
          <p:nvPr/>
        </p:nvSpPr>
        <p:spPr>
          <a:xfrm>
            <a:off x="1447932" y="116950"/>
            <a:ext cx="9296135" cy="2554545"/>
          </a:xfrm>
          <a:prstGeom prst="rect">
            <a:avLst/>
          </a:prstGeom>
          <a:noFill/>
        </p:spPr>
        <p:txBody>
          <a:bodyPr wrap="none" lIns="91440" tIns="45720" rIns="91440" bIns="45720">
            <a:spAutoFit/>
          </a:bodyPr>
          <a:lstStyle/>
          <a:p>
            <a:pPr algn="ctr"/>
            <a:r>
              <a:rPr lang="ru-RU" sz="3600" b="1" i="1" dirty="0">
                <a:solidFill>
                  <a:srgbClr val="B21616"/>
                </a:solidFill>
                <a:effectLst/>
                <a:latin typeface="Arial Narrow" panose="020B0606020202030204" pitchFamily="34" charset="0"/>
                <a:ea typeface="Times New Roman" panose="02020603050405020304" pitchFamily="18" charset="0"/>
              </a:rPr>
              <a:t>ОСНОВНЫЕ НОРМАТИВНЫЕ ДОКУМЕНТЫ </a:t>
            </a:r>
          </a:p>
          <a:p>
            <a:pPr algn="ctr"/>
            <a:r>
              <a:rPr lang="ru-RU" sz="3600" b="1" i="1" dirty="0">
                <a:solidFill>
                  <a:srgbClr val="B21616"/>
                </a:solidFill>
                <a:effectLst/>
                <a:latin typeface="Arial Narrow" panose="020B0606020202030204" pitchFamily="34" charset="0"/>
                <a:ea typeface="Times New Roman" panose="02020603050405020304" pitchFamily="18" charset="0"/>
              </a:rPr>
              <a:t>ПО РАБОТЕ СПЕЦИАЛИЗИРОВАННОЙ СЛУЖБЫ</a:t>
            </a:r>
          </a:p>
          <a:p>
            <a:pPr algn="ctr"/>
            <a:endParaRPr lang="ru-RU" sz="8800" b="1" i="1" cap="none" spc="0" dirty="0">
              <a:ln w="0"/>
              <a:solidFill>
                <a:srgbClr val="B21616"/>
              </a:solidFill>
              <a:effectLst>
                <a:reflection blurRad="6350" stA="53000" endA="300" endPos="35500" dir="5400000" sy="-90000" algn="bl" rotWithShape="0"/>
              </a:effectLst>
              <a:latin typeface="Arial Narrow" panose="020B0606020202030204" pitchFamily="34" charset="0"/>
            </a:endParaRPr>
          </a:p>
        </p:txBody>
      </p:sp>
      <p:sp>
        <p:nvSpPr>
          <p:cNvPr id="3" name="TextBox 2">
            <a:extLst>
              <a:ext uri="{FF2B5EF4-FFF2-40B4-BE49-F238E27FC236}">
                <a16:creationId xmlns:a16="http://schemas.microsoft.com/office/drawing/2014/main" id="{26571FBA-043F-D2B9-8C23-43321D854478}"/>
              </a:ext>
            </a:extLst>
          </p:cNvPr>
          <p:cNvSpPr txBox="1"/>
          <p:nvPr/>
        </p:nvSpPr>
        <p:spPr>
          <a:xfrm>
            <a:off x="216319" y="1293918"/>
            <a:ext cx="11817626" cy="5267596"/>
          </a:xfrm>
          <a:prstGeom prst="rect">
            <a:avLst/>
          </a:prstGeom>
          <a:noFill/>
        </p:spPr>
        <p:txBody>
          <a:bodyPr wrap="square" rtlCol="0">
            <a:spAutoFit/>
          </a:bodyPr>
          <a:lstStyle/>
          <a:p>
            <a:pPr marL="342900" lvl="0" indent="-342900">
              <a:lnSpc>
                <a:spcPct val="107000"/>
              </a:lnSpc>
              <a:spcBef>
                <a:spcPts val="600"/>
              </a:spcBef>
              <a:buBlip>
                <a:blip r:embed="rId3">
                  <a:extLst>
                    <a:ext uri="{96DAC541-7B7A-43D3-8B79-37D633B846F1}">
                      <asvg:svgBlip xmlns:asvg="http://schemas.microsoft.com/office/drawing/2016/SVG/main" r:embed="rId4"/>
                    </a:ext>
                  </a:extLst>
                </a:blip>
              </a:buBlip>
            </a:pPr>
            <a:r>
              <a:rPr lang="ru-RU" sz="2000" dirty="0">
                <a:effectLst/>
                <a:latin typeface="Arial Narrow" panose="020B0606020202030204" pitchFamily="34" charset="0"/>
                <a:ea typeface="Times New Roman" panose="02020603050405020304" pitchFamily="18" charset="0"/>
                <a:cs typeface="Symbol" panose="05050102010706020507" pitchFamily="18" charset="2"/>
              </a:rPr>
              <a:t>Приказ № 918н от 15 ноября 2012 года МЗ РФ  «</a:t>
            </a:r>
            <a:r>
              <a:rPr lang="ru-RU" sz="2000" b="1" dirty="0">
                <a:effectLst/>
                <a:latin typeface="Arial Narrow" panose="020B0606020202030204" pitchFamily="34" charset="0"/>
                <a:ea typeface="Times New Roman" panose="02020603050405020304" pitchFamily="18" charset="0"/>
                <a:cs typeface="Symbol" panose="05050102010706020507" pitchFamily="18" charset="2"/>
              </a:rPr>
              <a:t>Об утверждении порядка оказания медицинской помощи больным с сердечно-сосудистыми заболеваниями</a:t>
            </a:r>
            <a:r>
              <a:rPr lang="ru-RU" sz="2000" dirty="0">
                <a:effectLst/>
                <a:latin typeface="Arial Narrow" panose="020B0606020202030204" pitchFamily="34" charset="0"/>
                <a:ea typeface="Times New Roman" panose="02020603050405020304" pitchFamily="18" charset="0"/>
                <a:cs typeface="Symbol" panose="05050102010706020507" pitchFamily="18" charset="2"/>
              </a:rPr>
              <a:t>»</a:t>
            </a:r>
          </a:p>
          <a:p>
            <a:pPr marL="342900" lvl="0" indent="-342900">
              <a:lnSpc>
                <a:spcPct val="107000"/>
              </a:lnSpc>
              <a:spcBef>
                <a:spcPts val="600"/>
              </a:spcBef>
              <a:buBlip>
                <a:blip r:embed="rId3">
                  <a:extLst>
                    <a:ext uri="{96DAC541-7B7A-43D3-8B79-37D633B846F1}">
                      <asvg:svgBlip xmlns:asvg="http://schemas.microsoft.com/office/drawing/2016/SVG/main" r:embed="rId4"/>
                    </a:ext>
                  </a:extLst>
                </a:blip>
              </a:buBlip>
            </a:pPr>
            <a:r>
              <a:rPr lang="ru-RU" sz="2000" dirty="0">
                <a:latin typeface="Arial Narrow" panose="020B0606020202030204" pitchFamily="34" charset="0"/>
                <a:ea typeface="Calibri" panose="020F0502020204030204" pitchFamily="34" charset="0"/>
                <a:cs typeface="Symbol" panose="05050102010706020507" pitchFamily="18" charset="2"/>
              </a:rPr>
              <a:t>Приказ № 193 от 28.02.2023 г. ДЗ ВО </a:t>
            </a:r>
            <a:r>
              <a:rPr lang="ru-RU" sz="2000" b="1" dirty="0">
                <a:latin typeface="Arial Narrow" panose="020B0606020202030204" pitchFamily="34" charset="0"/>
                <a:ea typeface="Calibri" panose="020F0502020204030204" pitchFamily="34" charset="0"/>
                <a:cs typeface="Symbol" panose="05050102010706020507" pitchFamily="18" charset="2"/>
              </a:rPr>
              <a:t>«О порядке оказания медицинской помощи пациентам с сердечно-сосудистыми заболеваниями на территории Вологодской области</a:t>
            </a:r>
            <a:r>
              <a:rPr lang="ru-RU" sz="2000" dirty="0">
                <a:latin typeface="Arial Narrow" panose="020B0606020202030204" pitchFamily="34" charset="0"/>
                <a:ea typeface="Calibri" panose="020F0502020204030204" pitchFamily="34" charset="0"/>
                <a:cs typeface="Symbol" panose="05050102010706020507" pitchFamily="18" charset="2"/>
              </a:rPr>
              <a:t>» Приложение 5 - Порядок маршрутизации пациентов со сложными нарушениями ритма сердца и антиаритмическими устройствами на территории Вологодской области</a:t>
            </a:r>
            <a:endParaRPr lang="ru-RU" sz="2000" dirty="0">
              <a:effectLst/>
              <a:latin typeface="Arial Narrow" panose="020B0606020202030204" pitchFamily="34" charset="0"/>
              <a:ea typeface="Calibri" panose="020F0502020204030204" pitchFamily="34" charset="0"/>
              <a:cs typeface="Symbol" panose="05050102010706020507" pitchFamily="18" charset="2"/>
            </a:endParaRPr>
          </a:p>
          <a:p>
            <a:pPr marL="342900" lvl="0" indent="-342900">
              <a:lnSpc>
                <a:spcPct val="107000"/>
              </a:lnSpc>
              <a:spcBef>
                <a:spcPts val="600"/>
              </a:spcBef>
              <a:buBlip>
                <a:blip r:embed="rId3">
                  <a:extLst>
                    <a:ext uri="{96DAC541-7B7A-43D3-8B79-37D633B846F1}">
                      <asvg:svgBlip xmlns:asvg="http://schemas.microsoft.com/office/drawing/2016/SVG/main" r:embed="rId4"/>
                    </a:ext>
                  </a:extLst>
                </a:blip>
              </a:buBlip>
            </a:pPr>
            <a:r>
              <a:rPr lang="ru-RU" sz="2000" dirty="0">
                <a:effectLst/>
                <a:latin typeface="Arial Narrow" panose="020B0606020202030204" pitchFamily="34" charset="0"/>
                <a:ea typeface="Times New Roman" panose="02020603050405020304" pitchFamily="18" charset="0"/>
                <a:cs typeface="Symbol" panose="05050102010706020507" pitchFamily="18" charset="2"/>
              </a:rPr>
              <a:t>Приказ № 293 от 07.10.1998 года МЗ РФ «</a:t>
            </a:r>
            <a:r>
              <a:rPr lang="ru-RU" sz="2000" b="1" dirty="0">
                <a:effectLst/>
                <a:latin typeface="Arial Narrow" panose="020B0606020202030204" pitchFamily="34" charset="0"/>
                <a:ea typeface="Times New Roman" panose="02020603050405020304" pitchFamily="18" charset="0"/>
                <a:cs typeface="Symbol" panose="05050102010706020507" pitchFamily="18" charset="2"/>
              </a:rPr>
              <a:t>О совершенствовании хирургической и интервенционной помощи больным с аритмиями сердца</a:t>
            </a:r>
            <a:r>
              <a:rPr lang="ru-RU" sz="2000" dirty="0">
                <a:effectLst/>
                <a:latin typeface="Arial Narrow" panose="020B0606020202030204" pitchFamily="34" charset="0"/>
                <a:ea typeface="Times New Roman" panose="02020603050405020304" pitchFamily="18" charset="0"/>
                <a:cs typeface="Symbol" panose="05050102010706020507" pitchFamily="18" charset="2"/>
              </a:rPr>
              <a:t>»</a:t>
            </a:r>
            <a:endParaRPr lang="ru-RU" sz="2000" dirty="0">
              <a:effectLst/>
              <a:latin typeface="Arial Narrow" panose="020B0606020202030204" pitchFamily="34" charset="0"/>
              <a:ea typeface="Calibri" panose="020F0502020204030204" pitchFamily="34" charset="0"/>
              <a:cs typeface="Symbol" panose="05050102010706020507" pitchFamily="18" charset="2"/>
            </a:endParaRPr>
          </a:p>
          <a:p>
            <a:pPr marL="342900" lvl="0" indent="-342900">
              <a:lnSpc>
                <a:spcPct val="107000"/>
              </a:lnSpc>
              <a:spcBef>
                <a:spcPts val="600"/>
              </a:spcBef>
              <a:spcAft>
                <a:spcPts val="800"/>
              </a:spcAft>
              <a:buBlip>
                <a:blip r:embed="rId3">
                  <a:extLst>
                    <a:ext uri="{96DAC541-7B7A-43D3-8B79-37D633B846F1}">
                      <asvg:svgBlip xmlns:asvg="http://schemas.microsoft.com/office/drawing/2016/SVG/main" r:embed="rId4"/>
                    </a:ext>
                  </a:extLst>
                </a:blip>
              </a:buBlip>
            </a:pPr>
            <a:r>
              <a:rPr lang="ru-RU" sz="2000" dirty="0">
                <a:effectLst/>
                <a:latin typeface="Arial Narrow" panose="020B0606020202030204" pitchFamily="34" charset="0"/>
                <a:ea typeface="Times New Roman" panose="02020603050405020304" pitchFamily="18" charset="0"/>
                <a:cs typeface="Symbol" panose="05050102010706020507" pitchFamily="18" charset="2"/>
              </a:rPr>
              <a:t>Приказ № 1264 от 14.10.1987 года МЗ СССР «</a:t>
            </a:r>
            <a:r>
              <a:rPr lang="ru-RU" sz="2000" b="1" dirty="0">
                <a:effectLst/>
                <a:latin typeface="Arial Narrow" panose="020B0606020202030204" pitchFamily="34" charset="0"/>
                <a:ea typeface="Times New Roman" panose="02020603050405020304" pitchFamily="18" charset="0"/>
                <a:cs typeface="Symbol" panose="05050102010706020507" pitchFamily="18" charset="2"/>
              </a:rPr>
              <a:t>Об утверждении методических указаний о порядке учета электрокардиостимуляции в леч</a:t>
            </a:r>
            <a:r>
              <a:rPr lang="ru-RU" sz="2000" b="1" dirty="0">
                <a:latin typeface="Arial Narrow" panose="020B0606020202030204" pitchFamily="34" charset="0"/>
                <a:ea typeface="Times New Roman" panose="02020603050405020304" pitchFamily="18" charset="0"/>
                <a:cs typeface="Symbol" panose="05050102010706020507" pitchFamily="18" charset="2"/>
              </a:rPr>
              <a:t>ебно-</a:t>
            </a:r>
            <a:r>
              <a:rPr lang="ru-RU" sz="2000" b="1" dirty="0">
                <a:effectLst/>
                <a:latin typeface="Arial Narrow" panose="020B0606020202030204" pitchFamily="34" charset="0"/>
                <a:ea typeface="Times New Roman" panose="02020603050405020304" pitchFamily="18" charset="0"/>
                <a:cs typeface="Symbol" panose="05050102010706020507" pitchFamily="18" charset="2"/>
              </a:rPr>
              <a:t>профилактических</a:t>
            </a:r>
            <a:r>
              <a:rPr lang="ru-RU" sz="2000" b="1" dirty="0">
                <a:latin typeface="Arial Narrow" panose="020B0606020202030204" pitchFamily="34" charset="0"/>
                <a:ea typeface="Times New Roman" panose="02020603050405020304" pitchFamily="18" charset="0"/>
                <a:cs typeface="Symbol" panose="05050102010706020507" pitchFamily="18" charset="2"/>
              </a:rPr>
              <a:t> </a:t>
            </a:r>
            <a:r>
              <a:rPr lang="ru-RU" sz="2000" b="1" dirty="0">
                <a:effectLst/>
                <a:latin typeface="Arial Narrow" panose="020B0606020202030204" pitchFamily="34" charset="0"/>
                <a:ea typeface="Times New Roman" panose="02020603050405020304" pitchFamily="18" charset="0"/>
                <a:cs typeface="Symbol" panose="05050102010706020507" pitchFamily="18" charset="2"/>
              </a:rPr>
              <a:t>учреждениях</a:t>
            </a:r>
            <a:r>
              <a:rPr lang="ru-RU" sz="2000" dirty="0">
                <a:effectLst/>
                <a:latin typeface="Arial Narrow" panose="020B0606020202030204" pitchFamily="34" charset="0"/>
                <a:ea typeface="Times New Roman" panose="02020603050405020304" pitchFamily="18" charset="0"/>
                <a:cs typeface="Symbol" panose="05050102010706020507" pitchFamily="18" charset="2"/>
              </a:rPr>
              <a:t>»</a:t>
            </a:r>
            <a:endParaRPr lang="ru-RU" sz="2000" dirty="0">
              <a:latin typeface="Arial Narrow" panose="020B0606020202030204" pitchFamily="34" charset="0"/>
              <a:ea typeface="Times New Roman" panose="02020603050405020304" pitchFamily="18" charset="0"/>
              <a:cs typeface="Symbol" panose="05050102010706020507" pitchFamily="18" charset="2"/>
            </a:endParaRPr>
          </a:p>
          <a:p>
            <a:pPr marL="342900" lvl="0" indent="-342900">
              <a:lnSpc>
                <a:spcPct val="107000"/>
              </a:lnSpc>
              <a:spcBef>
                <a:spcPts val="600"/>
              </a:spcBef>
              <a:spcAft>
                <a:spcPts val="800"/>
              </a:spcAft>
              <a:buBlip>
                <a:blip r:embed="rId3">
                  <a:extLst>
                    <a:ext uri="{96DAC541-7B7A-43D3-8B79-37D633B846F1}">
                      <asvg:svgBlip xmlns:asvg="http://schemas.microsoft.com/office/drawing/2016/SVG/main" r:embed="rId4"/>
                    </a:ext>
                  </a:extLst>
                </a:blip>
              </a:buBlip>
            </a:pPr>
            <a:r>
              <a:rPr lang="ru-RU" sz="2000" dirty="0">
                <a:effectLst/>
                <a:latin typeface="Arial Narrow" panose="020B0606020202030204" pitchFamily="34" charset="0"/>
                <a:ea typeface="Times New Roman" panose="02020603050405020304" pitchFamily="18" charset="0"/>
              </a:rPr>
              <a:t>Приказ № 145н от 21.02.2011 года МЗ РФ «</a:t>
            </a:r>
            <a:r>
              <a:rPr lang="ru-RU" sz="2000" b="1" dirty="0">
                <a:effectLst/>
                <a:latin typeface="Arial Narrow" panose="020B0606020202030204" pitchFamily="34" charset="0"/>
                <a:ea typeface="Times New Roman" panose="02020603050405020304" pitchFamily="18" charset="0"/>
              </a:rPr>
              <a:t>Об утверждении показателей оценки деятельности специалистов с высшим и средним медицинским образованием, участвующих в реализации мероприятий по повышению доступности амбулаторной медицинской помощи</a:t>
            </a:r>
            <a:r>
              <a:rPr lang="ru-RU" sz="2000" dirty="0">
                <a:effectLst/>
                <a:latin typeface="Arial Narrow" panose="020B0606020202030204" pitchFamily="34" charset="0"/>
                <a:ea typeface="Times New Roman" panose="02020603050405020304" pitchFamily="18" charset="0"/>
              </a:rPr>
              <a:t>»</a:t>
            </a:r>
          </a:p>
          <a:p>
            <a:pPr lvl="0">
              <a:lnSpc>
                <a:spcPct val="107000"/>
              </a:lnSpc>
              <a:spcBef>
                <a:spcPts val="600"/>
              </a:spcBef>
              <a:spcAft>
                <a:spcPts val="800"/>
              </a:spcAft>
            </a:pPr>
            <a:endParaRPr lang="ru-RU" sz="2000" dirty="0">
              <a:latin typeface="Arial Narrow" panose="020B0606020202030204" pitchFamily="34" charset="0"/>
            </a:endParaRPr>
          </a:p>
        </p:txBody>
      </p:sp>
      <p:pic>
        <p:nvPicPr>
          <p:cNvPr id="5" name="Рисунок 4">
            <a:extLst>
              <a:ext uri="{FF2B5EF4-FFF2-40B4-BE49-F238E27FC236}">
                <a16:creationId xmlns:a16="http://schemas.microsoft.com/office/drawing/2014/main" id="{08EFAEA1-2AF6-41B2-8187-0F97F1DB84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06589" y="6012840"/>
            <a:ext cx="3369092" cy="770547"/>
          </a:xfrm>
          <a:prstGeom prst="rect">
            <a:avLst/>
          </a:prstGeom>
        </p:spPr>
      </p:pic>
    </p:spTree>
    <p:extLst>
      <p:ext uri="{BB962C8B-B14F-4D97-AF65-F5344CB8AC3E}">
        <p14:creationId xmlns:p14="http://schemas.microsoft.com/office/powerpoint/2010/main" val="119192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Рисунок 30">
            <a:extLst>
              <a:ext uri="{FF2B5EF4-FFF2-40B4-BE49-F238E27FC236}">
                <a16:creationId xmlns:a16="http://schemas.microsoft.com/office/drawing/2014/main" id="{1B43646E-4B44-4B2D-1FEC-4C882338E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Прямоугольник 4">
            <a:extLst>
              <a:ext uri="{FF2B5EF4-FFF2-40B4-BE49-F238E27FC236}">
                <a16:creationId xmlns:a16="http://schemas.microsoft.com/office/drawing/2014/main" id="{1099ECA8-D3D0-05B6-0510-D2C70BE6A961}"/>
              </a:ext>
            </a:extLst>
          </p:cNvPr>
          <p:cNvSpPr/>
          <p:nvPr/>
        </p:nvSpPr>
        <p:spPr>
          <a:xfrm>
            <a:off x="0" y="0"/>
            <a:ext cx="4098232" cy="6858000"/>
          </a:xfrm>
          <a:prstGeom prst="rect">
            <a:avLst/>
          </a:prstGeom>
          <a:solidFill>
            <a:schemeClr val="accent3">
              <a:alpha val="46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3200" b="1" dirty="0">
                <a:solidFill>
                  <a:srgbClr val="C00000"/>
                </a:solidFill>
                <a:latin typeface="Arial Narrow" panose="020B0606020202030204" pitchFamily="34" charset="0"/>
              </a:rPr>
              <a:t>I </a:t>
            </a:r>
            <a:r>
              <a:rPr lang="ru-RU" sz="3200" b="1" dirty="0">
                <a:solidFill>
                  <a:srgbClr val="C00000"/>
                </a:solidFill>
                <a:latin typeface="Arial Narrow" panose="020B0606020202030204" pitchFamily="34" charset="0"/>
              </a:rPr>
              <a:t> уровень</a:t>
            </a:r>
          </a:p>
        </p:txBody>
      </p:sp>
      <p:sp>
        <p:nvSpPr>
          <p:cNvPr id="11" name="Прямоугольник 10">
            <a:extLst>
              <a:ext uri="{FF2B5EF4-FFF2-40B4-BE49-F238E27FC236}">
                <a16:creationId xmlns:a16="http://schemas.microsoft.com/office/drawing/2014/main" id="{433E3D9B-D36C-57A6-2B56-C9539862E1E4}"/>
              </a:ext>
            </a:extLst>
          </p:cNvPr>
          <p:cNvSpPr/>
          <p:nvPr/>
        </p:nvSpPr>
        <p:spPr>
          <a:xfrm>
            <a:off x="4098232" y="0"/>
            <a:ext cx="4046884" cy="6858000"/>
          </a:xfrm>
          <a:prstGeom prst="rect">
            <a:avLst/>
          </a:prstGeom>
          <a:solidFill>
            <a:schemeClr val="accent2">
              <a:alpha val="32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3200" b="1" dirty="0">
                <a:solidFill>
                  <a:srgbClr val="C00000"/>
                </a:solidFill>
                <a:latin typeface="Arial Narrow" panose="020B0606020202030204" pitchFamily="34" charset="0"/>
              </a:rPr>
              <a:t>II </a:t>
            </a:r>
            <a:r>
              <a:rPr lang="ru-RU" sz="3200" b="1" dirty="0">
                <a:solidFill>
                  <a:srgbClr val="C00000"/>
                </a:solidFill>
                <a:latin typeface="Arial Narrow" panose="020B0606020202030204" pitchFamily="34" charset="0"/>
              </a:rPr>
              <a:t> уровень</a:t>
            </a:r>
          </a:p>
        </p:txBody>
      </p:sp>
      <p:sp>
        <p:nvSpPr>
          <p:cNvPr id="19" name="Прямоугольник 18">
            <a:extLst>
              <a:ext uri="{FF2B5EF4-FFF2-40B4-BE49-F238E27FC236}">
                <a16:creationId xmlns:a16="http://schemas.microsoft.com/office/drawing/2014/main" id="{1AAF7F4F-8AA1-A736-6E2D-AC07E567178D}"/>
              </a:ext>
            </a:extLst>
          </p:cNvPr>
          <p:cNvSpPr/>
          <p:nvPr/>
        </p:nvSpPr>
        <p:spPr>
          <a:xfrm>
            <a:off x="8145116" y="0"/>
            <a:ext cx="4046884" cy="6858000"/>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3200" b="1" dirty="0">
                <a:solidFill>
                  <a:srgbClr val="C00000"/>
                </a:solidFill>
                <a:latin typeface="Arial Narrow" panose="020B0606020202030204" pitchFamily="34" charset="0"/>
              </a:rPr>
              <a:t>III </a:t>
            </a:r>
            <a:r>
              <a:rPr lang="ru-RU" sz="3200" b="1" dirty="0">
                <a:solidFill>
                  <a:srgbClr val="C00000"/>
                </a:solidFill>
                <a:latin typeface="Arial Narrow" panose="020B0606020202030204" pitchFamily="34" charset="0"/>
              </a:rPr>
              <a:t> уровень</a:t>
            </a:r>
          </a:p>
        </p:txBody>
      </p:sp>
      <p:sp>
        <p:nvSpPr>
          <p:cNvPr id="26" name="Прямоугольник 25">
            <a:extLst>
              <a:ext uri="{FF2B5EF4-FFF2-40B4-BE49-F238E27FC236}">
                <a16:creationId xmlns:a16="http://schemas.microsoft.com/office/drawing/2014/main" id="{CA8148D4-A15F-4762-8A75-6C28071311F1}"/>
              </a:ext>
            </a:extLst>
          </p:cNvPr>
          <p:cNvSpPr/>
          <p:nvPr/>
        </p:nvSpPr>
        <p:spPr>
          <a:xfrm>
            <a:off x="0" y="6116439"/>
            <a:ext cx="12192000" cy="646331"/>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ru-RU" b="1" i="1" dirty="0">
                <a:solidFill>
                  <a:srgbClr val="B21616"/>
                </a:solidFill>
                <a:latin typeface="Arial Narrow" panose="020B0606020202030204" pitchFamily="34" charset="0"/>
                <a:ea typeface="Times New Roman" panose="02020603050405020304" pitchFamily="18" charset="0"/>
              </a:rPr>
              <a:t>ПОРЯДОК МАРШРУТИЗАЦИИ ПАЦИЕНТОВ СО СЛОЖНЫМИ НАРУШЕНИЯМИ РИТМА СЕРДЦА И АНТИАРИТМИЧЕСКИМИ УСТРОЙСТВАМИ НА ТЕРРИТОРИИ ВОЛОГОДСКОЙ ОБЛАСТИ (ЭКСТРЕННАЯ ПОМОЩЬ) (</a:t>
            </a:r>
            <a:r>
              <a:rPr lang="ru-RU" b="1" i="1" dirty="0">
                <a:solidFill>
                  <a:srgbClr val="B21616"/>
                </a:solidFill>
                <a:effectLst/>
                <a:latin typeface="Arial Narrow" panose="020B0606020202030204" pitchFamily="34" charset="0"/>
                <a:ea typeface="Times New Roman" panose="02020603050405020304" pitchFamily="18" charset="0"/>
              </a:rPr>
              <a:t>ПРИКАЗ ДЗ ВО № 193 ОТ 28.02.2023) </a:t>
            </a:r>
          </a:p>
        </p:txBody>
      </p:sp>
      <p:sp>
        <p:nvSpPr>
          <p:cNvPr id="22" name="Прямоугольник 21">
            <a:extLst>
              <a:ext uri="{FF2B5EF4-FFF2-40B4-BE49-F238E27FC236}">
                <a16:creationId xmlns:a16="http://schemas.microsoft.com/office/drawing/2014/main" id="{4ADF8833-BD9B-1928-F84B-7F94E5FED655}"/>
              </a:ext>
            </a:extLst>
          </p:cNvPr>
          <p:cNvSpPr/>
          <p:nvPr/>
        </p:nvSpPr>
        <p:spPr>
          <a:xfrm>
            <a:off x="448916" y="724705"/>
            <a:ext cx="3200400" cy="2372421"/>
          </a:xfrm>
          <a:prstGeom prst="rect">
            <a:avLst/>
          </a:prstGeom>
          <a:solidFill>
            <a:srgbClr val="B2161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r>
              <a:rPr lang="ru-RU" sz="2400" b="1" dirty="0">
                <a:latin typeface="Arial Narrow" panose="020B0606020202030204" pitchFamily="34" charset="0"/>
              </a:rPr>
              <a:t>БСМП Поликлиники </a:t>
            </a:r>
          </a:p>
          <a:p>
            <a:pPr algn="ctr"/>
            <a:r>
              <a:rPr lang="ru-RU" sz="2400" b="1" dirty="0">
                <a:latin typeface="Arial Narrow" panose="020B0606020202030204" pitchFamily="34" charset="0"/>
              </a:rPr>
              <a:t>г. Вологды и Череповца</a:t>
            </a:r>
          </a:p>
        </p:txBody>
      </p:sp>
      <p:sp>
        <p:nvSpPr>
          <p:cNvPr id="25" name="Прямоугольник 24">
            <a:extLst>
              <a:ext uri="{FF2B5EF4-FFF2-40B4-BE49-F238E27FC236}">
                <a16:creationId xmlns:a16="http://schemas.microsoft.com/office/drawing/2014/main" id="{8CD55D92-409F-4F50-B23A-D0C80AC59F63}"/>
              </a:ext>
            </a:extLst>
          </p:cNvPr>
          <p:cNvSpPr/>
          <p:nvPr/>
        </p:nvSpPr>
        <p:spPr>
          <a:xfrm>
            <a:off x="448916" y="3760875"/>
            <a:ext cx="3200400" cy="806712"/>
          </a:xfrm>
          <a:prstGeom prst="rect">
            <a:avLst/>
          </a:prstGeom>
          <a:solidFill>
            <a:srgbClr val="B2161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r>
              <a:rPr lang="ru-RU" sz="2400" b="1" dirty="0">
                <a:latin typeface="Arial Narrow" panose="020B0606020202030204" pitchFamily="34" charset="0"/>
              </a:rPr>
              <a:t>Центральный районные больницы</a:t>
            </a:r>
          </a:p>
        </p:txBody>
      </p:sp>
      <p:sp>
        <p:nvSpPr>
          <p:cNvPr id="27" name="Прямоугольник 26">
            <a:extLst>
              <a:ext uri="{FF2B5EF4-FFF2-40B4-BE49-F238E27FC236}">
                <a16:creationId xmlns:a16="http://schemas.microsoft.com/office/drawing/2014/main" id="{4E5FD9CB-A1BB-6D88-F103-8DAF4D466D1E}"/>
              </a:ext>
            </a:extLst>
          </p:cNvPr>
          <p:cNvSpPr/>
          <p:nvPr/>
        </p:nvSpPr>
        <p:spPr>
          <a:xfrm>
            <a:off x="4558752" y="724705"/>
            <a:ext cx="3200400" cy="1003300"/>
          </a:xfrm>
          <a:prstGeom prst="rect">
            <a:avLst/>
          </a:prstGeom>
          <a:solidFill>
            <a:srgbClr val="B2161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r>
              <a:rPr lang="ru-RU" sz="2400" b="1" dirty="0">
                <a:latin typeface="Arial Narrow" panose="020B0606020202030204" pitchFamily="34" charset="0"/>
              </a:rPr>
              <a:t>ГБ№1</a:t>
            </a:r>
          </a:p>
          <a:p>
            <a:pPr algn="ctr"/>
            <a:r>
              <a:rPr lang="ru-RU" sz="2400" b="1" dirty="0">
                <a:latin typeface="Arial Narrow" panose="020B0606020202030204" pitchFamily="34" charset="0"/>
              </a:rPr>
              <a:t>МСЧ Северсталь</a:t>
            </a:r>
          </a:p>
        </p:txBody>
      </p:sp>
      <p:sp>
        <p:nvSpPr>
          <p:cNvPr id="28" name="Прямоугольник 27">
            <a:extLst>
              <a:ext uri="{FF2B5EF4-FFF2-40B4-BE49-F238E27FC236}">
                <a16:creationId xmlns:a16="http://schemas.microsoft.com/office/drawing/2014/main" id="{15BBB274-B185-E592-AFD0-ED5C5B13A400}"/>
              </a:ext>
            </a:extLst>
          </p:cNvPr>
          <p:cNvSpPr/>
          <p:nvPr/>
        </p:nvSpPr>
        <p:spPr>
          <a:xfrm>
            <a:off x="4558752" y="2059594"/>
            <a:ext cx="3200400" cy="1003300"/>
          </a:xfrm>
          <a:prstGeom prst="rect">
            <a:avLst/>
          </a:prstGeom>
          <a:solidFill>
            <a:srgbClr val="B2161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r>
              <a:rPr lang="ru-RU" sz="2400" b="1" dirty="0">
                <a:latin typeface="Arial Narrow" panose="020B0606020202030204" pitchFamily="34" charset="0"/>
              </a:rPr>
              <a:t>ВОКБ №2</a:t>
            </a:r>
          </a:p>
        </p:txBody>
      </p:sp>
      <p:sp>
        <p:nvSpPr>
          <p:cNvPr id="30" name="Прямоугольник 29">
            <a:extLst>
              <a:ext uri="{FF2B5EF4-FFF2-40B4-BE49-F238E27FC236}">
                <a16:creationId xmlns:a16="http://schemas.microsoft.com/office/drawing/2014/main" id="{D381C209-DF6C-1DFC-FA31-DE81E9649D34}"/>
              </a:ext>
            </a:extLst>
          </p:cNvPr>
          <p:cNvSpPr/>
          <p:nvPr/>
        </p:nvSpPr>
        <p:spPr>
          <a:xfrm>
            <a:off x="4558752" y="3760875"/>
            <a:ext cx="3200400" cy="806712"/>
          </a:xfrm>
          <a:prstGeom prst="rect">
            <a:avLst/>
          </a:prstGeom>
          <a:solidFill>
            <a:srgbClr val="B2161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r>
              <a:rPr lang="ru-RU" sz="2400" b="1" dirty="0">
                <a:latin typeface="Arial Narrow" panose="020B0606020202030204" pitchFamily="34" charset="0"/>
              </a:rPr>
              <a:t>ПСО</a:t>
            </a:r>
          </a:p>
        </p:txBody>
      </p:sp>
      <p:sp>
        <p:nvSpPr>
          <p:cNvPr id="41" name="Прямоугольник 40">
            <a:extLst>
              <a:ext uri="{FF2B5EF4-FFF2-40B4-BE49-F238E27FC236}">
                <a16:creationId xmlns:a16="http://schemas.microsoft.com/office/drawing/2014/main" id="{3154E163-B1B0-7159-C0F7-73928442FFEB}"/>
              </a:ext>
            </a:extLst>
          </p:cNvPr>
          <p:cNvSpPr/>
          <p:nvPr/>
        </p:nvSpPr>
        <p:spPr>
          <a:xfrm>
            <a:off x="8605636" y="724705"/>
            <a:ext cx="1414664" cy="3842882"/>
          </a:xfrm>
          <a:prstGeom prst="rect">
            <a:avLst/>
          </a:prstGeom>
          <a:solidFill>
            <a:srgbClr val="B2161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r>
              <a:rPr lang="ru-RU" sz="2400" b="1" dirty="0">
                <a:latin typeface="Arial Narrow" panose="020B0606020202030204" pitchFamily="34" charset="0"/>
              </a:rPr>
              <a:t>ВОКБ №1</a:t>
            </a:r>
          </a:p>
        </p:txBody>
      </p:sp>
      <p:sp>
        <p:nvSpPr>
          <p:cNvPr id="42" name="Прямоугольник 41">
            <a:extLst>
              <a:ext uri="{FF2B5EF4-FFF2-40B4-BE49-F238E27FC236}">
                <a16:creationId xmlns:a16="http://schemas.microsoft.com/office/drawing/2014/main" id="{7A3A3589-5E5B-B3F5-5F7B-613E26862FF1}"/>
              </a:ext>
            </a:extLst>
          </p:cNvPr>
          <p:cNvSpPr/>
          <p:nvPr/>
        </p:nvSpPr>
        <p:spPr>
          <a:xfrm>
            <a:off x="10480820" y="724705"/>
            <a:ext cx="1414664" cy="3842882"/>
          </a:xfrm>
          <a:prstGeom prst="rect">
            <a:avLst/>
          </a:prstGeom>
          <a:solidFill>
            <a:srgbClr val="B2161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r>
              <a:rPr lang="ru-RU" sz="2400" b="1" dirty="0">
                <a:latin typeface="Arial Narrow" panose="020B0606020202030204" pitchFamily="34" charset="0"/>
              </a:rPr>
              <a:t>ФЦ</a:t>
            </a:r>
          </a:p>
        </p:txBody>
      </p:sp>
      <p:sp>
        <p:nvSpPr>
          <p:cNvPr id="43" name="Стрелка: вправо 42">
            <a:extLst>
              <a:ext uri="{FF2B5EF4-FFF2-40B4-BE49-F238E27FC236}">
                <a16:creationId xmlns:a16="http://schemas.microsoft.com/office/drawing/2014/main" id="{922D0A01-8552-E1C8-E100-B939386F4392}"/>
              </a:ext>
            </a:extLst>
          </p:cNvPr>
          <p:cNvSpPr/>
          <p:nvPr/>
        </p:nvSpPr>
        <p:spPr>
          <a:xfrm>
            <a:off x="3712268" y="1136779"/>
            <a:ext cx="771928" cy="311021"/>
          </a:xfrm>
          <a:prstGeom prst="rightArrow">
            <a:avLst/>
          </a:prstGeom>
          <a:solidFill>
            <a:srgbClr val="B2161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Стрелка: вправо 44">
            <a:extLst>
              <a:ext uri="{FF2B5EF4-FFF2-40B4-BE49-F238E27FC236}">
                <a16:creationId xmlns:a16="http://schemas.microsoft.com/office/drawing/2014/main" id="{99F091C5-899B-0212-0554-2CC73F7DC8C1}"/>
              </a:ext>
            </a:extLst>
          </p:cNvPr>
          <p:cNvSpPr/>
          <p:nvPr/>
        </p:nvSpPr>
        <p:spPr>
          <a:xfrm>
            <a:off x="3712268" y="2369516"/>
            <a:ext cx="771928" cy="311021"/>
          </a:xfrm>
          <a:prstGeom prst="rightArrow">
            <a:avLst/>
          </a:prstGeom>
          <a:solidFill>
            <a:srgbClr val="B2161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Стрелка: вправо 45">
            <a:extLst>
              <a:ext uri="{FF2B5EF4-FFF2-40B4-BE49-F238E27FC236}">
                <a16:creationId xmlns:a16="http://schemas.microsoft.com/office/drawing/2014/main" id="{F9077E43-19B1-0AE6-9BF2-B4B50A3E63D1}"/>
              </a:ext>
            </a:extLst>
          </p:cNvPr>
          <p:cNvSpPr/>
          <p:nvPr/>
        </p:nvSpPr>
        <p:spPr>
          <a:xfrm>
            <a:off x="7802796" y="1070844"/>
            <a:ext cx="771928" cy="311021"/>
          </a:xfrm>
          <a:prstGeom prst="rightArrow">
            <a:avLst/>
          </a:prstGeom>
          <a:solidFill>
            <a:srgbClr val="B2161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Стрелка: вправо 46">
            <a:extLst>
              <a:ext uri="{FF2B5EF4-FFF2-40B4-BE49-F238E27FC236}">
                <a16:creationId xmlns:a16="http://schemas.microsoft.com/office/drawing/2014/main" id="{4FED8023-FA57-AA2A-9B9D-55C3306BD6C6}"/>
              </a:ext>
            </a:extLst>
          </p:cNvPr>
          <p:cNvSpPr/>
          <p:nvPr/>
        </p:nvSpPr>
        <p:spPr>
          <a:xfrm>
            <a:off x="3712268" y="4021953"/>
            <a:ext cx="771928" cy="311021"/>
          </a:xfrm>
          <a:prstGeom prst="rightArrow">
            <a:avLst/>
          </a:prstGeom>
          <a:solidFill>
            <a:srgbClr val="B2161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Стрелка: вправо 47">
            <a:extLst>
              <a:ext uri="{FF2B5EF4-FFF2-40B4-BE49-F238E27FC236}">
                <a16:creationId xmlns:a16="http://schemas.microsoft.com/office/drawing/2014/main" id="{89319E5D-05E7-1756-8417-6AC6610E679E}"/>
              </a:ext>
            </a:extLst>
          </p:cNvPr>
          <p:cNvSpPr/>
          <p:nvPr/>
        </p:nvSpPr>
        <p:spPr>
          <a:xfrm>
            <a:off x="7802796" y="2369516"/>
            <a:ext cx="771928" cy="311021"/>
          </a:xfrm>
          <a:prstGeom prst="rightArrow">
            <a:avLst/>
          </a:prstGeom>
          <a:solidFill>
            <a:srgbClr val="B2161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Стрелка: вправо 48">
            <a:extLst>
              <a:ext uri="{FF2B5EF4-FFF2-40B4-BE49-F238E27FC236}">
                <a16:creationId xmlns:a16="http://schemas.microsoft.com/office/drawing/2014/main" id="{0366B03E-F3EB-B2A2-FED0-8D6D6687CF56}"/>
              </a:ext>
            </a:extLst>
          </p:cNvPr>
          <p:cNvSpPr/>
          <p:nvPr/>
        </p:nvSpPr>
        <p:spPr>
          <a:xfrm>
            <a:off x="7818252" y="4006979"/>
            <a:ext cx="771928" cy="311021"/>
          </a:xfrm>
          <a:prstGeom prst="rightArrow">
            <a:avLst/>
          </a:prstGeom>
          <a:solidFill>
            <a:srgbClr val="B2161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Стрелка: вправо 49">
            <a:extLst>
              <a:ext uri="{FF2B5EF4-FFF2-40B4-BE49-F238E27FC236}">
                <a16:creationId xmlns:a16="http://schemas.microsoft.com/office/drawing/2014/main" id="{DF703C28-178D-A04B-7CEF-EA549DA63E67}"/>
              </a:ext>
            </a:extLst>
          </p:cNvPr>
          <p:cNvSpPr/>
          <p:nvPr/>
        </p:nvSpPr>
        <p:spPr>
          <a:xfrm rot="16200000">
            <a:off x="5878716" y="3221852"/>
            <a:ext cx="560475" cy="311021"/>
          </a:xfrm>
          <a:prstGeom prst="rightArrow">
            <a:avLst/>
          </a:prstGeom>
          <a:solidFill>
            <a:srgbClr val="B2161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2" name="Соединитель: уступ 51">
            <a:extLst>
              <a:ext uri="{FF2B5EF4-FFF2-40B4-BE49-F238E27FC236}">
                <a16:creationId xmlns:a16="http://schemas.microsoft.com/office/drawing/2014/main" id="{8FC3E3E9-51A5-233C-9A21-3B5DA4EE9F90}"/>
              </a:ext>
            </a:extLst>
          </p:cNvPr>
          <p:cNvCxnSpPr>
            <a:cxnSpLocks/>
            <a:endCxn id="42" idx="2"/>
          </p:cNvCxnSpPr>
          <p:nvPr/>
        </p:nvCxnSpPr>
        <p:spPr>
          <a:xfrm>
            <a:off x="7802796" y="2857500"/>
            <a:ext cx="3385356" cy="1710087"/>
          </a:xfrm>
          <a:prstGeom prst="bentConnector4">
            <a:avLst>
              <a:gd name="adj1" fmla="val 12543"/>
              <a:gd name="adj2" fmla="val 142331"/>
            </a:avLst>
          </a:prstGeom>
          <a:ln w="76200" cap="flat" cmpd="sng" algn="ctr">
            <a:solidFill>
              <a:srgbClr val="B2161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9" name="Равнобедренный треугольник 58">
            <a:extLst>
              <a:ext uri="{FF2B5EF4-FFF2-40B4-BE49-F238E27FC236}">
                <a16:creationId xmlns:a16="http://schemas.microsoft.com/office/drawing/2014/main" id="{409E3B23-1394-5370-FAE4-7FEEAAA1D73F}"/>
              </a:ext>
            </a:extLst>
          </p:cNvPr>
          <p:cNvSpPr/>
          <p:nvPr/>
        </p:nvSpPr>
        <p:spPr>
          <a:xfrm>
            <a:off x="10939696" y="4551843"/>
            <a:ext cx="478216" cy="274157"/>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Стрелка: вправо 22">
            <a:extLst>
              <a:ext uri="{FF2B5EF4-FFF2-40B4-BE49-F238E27FC236}">
                <a16:creationId xmlns:a16="http://schemas.microsoft.com/office/drawing/2014/main" id="{5A5DCD5A-787B-49E2-8186-EB032E52BAD9}"/>
              </a:ext>
            </a:extLst>
          </p:cNvPr>
          <p:cNvSpPr/>
          <p:nvPr/>
        </p:nvSpPr>
        <p:spPr>
          <a:xfrm>
            <a:off x="10035756" y="2377905"/>
            <a:ext cx="445064" cy="311021"/>
          </a:xfrm>
          <a:prstGeom prst="rightArrow">
            <a:avLst/>
          </a:prstGeom>
          <a:solidFill>
            <a:srgbClr val="B2161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6656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Рисунок 30">
            <a:extLst>
              <a:ext uri="{FF2B5EF4-FFF2-40B4-BE49-F238E27FC236}">
                <a16:creationId xmlns:a16="http://schemas.microsoft.com/office/drawing/2014/main" id="{1B43646E-4B44-4B2D-1FEC-4C882338E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Прямоугольник 4">
            <a:extLst>
              <a:ext uri="{FF2B5EF4-FFF2-40B4-BE49-F238E27FC236}">
                <a16:creationId xmlns:a16="http://schemas.microsoft.com/office/drawing/2014/main" id="{1099ECA8-D3D0-05B6-0510-D2C70BE6A961}"/>
              </a:ext>
            </a:extLst>
          </p:cNvPr>
          <p:cNvSpPr/>
          <p:nvPr/>
        </p:nvSpPr>
        <p:spPr>
          <a:xfrm>
            <a:off x="34968" y="21256"/>
            <a:ext cx="4098232" cy="6858000"/>
          </a:xfrm>
          <a:prstGeom prst="rect">
            <a:avLst/>
          </a:prstGeom>
          <a:solidFill>
            <a:schemeClr val="accent3">
              <a:alpha val="46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3200" b="1" dirty="0">
                <a:solidFill>
                  <a:srgbClr val="C00000"/>
                </a:solidFill>
                <a:latin typeface="Arial Narrow" panose="020B0606020202030204" pitchFamily="34" charset="0"/>
              </a:rPr>
              <a:t>I </a:t>
            </a:r>
            <a:r>
              <a:rPr lang="ru-RU" sz="3200" b="1" dirty="0">
                <a:solidFill>
                  <a:srgbClr val="C00000"/>
                </a:solidFill>
                <a:latin typeface="Arial Narrow" panose="020B0606020202030204" pitchFamily="34" charset="0"/>
              </a:rPr>
              <a:t> уровень</a:t>
            </a:r>
          </a:p>
        </p:txBody>
      </p:sp>
      <p:sp>
        <p:nvSpPr>
          <p:cNvPr id="11" name="Прямоугольник 10">
            <a:extLst>
              <a:ext uri="{FF2B5EF4-FFF2-40B4-BE49-F238E27FC236}">
                <a16:creationId xmlns:a16="http://schemas.microsoft.com/office/drawing/2014/main" id="{433E3D9B-D36C-57A6-2B56-C9539862E1E4}"/>
              </a:ext>
            </a:extLst>
          </p:cNvPr>
          <p:cNvSpPr/>
          <p:nvPr/>
        </p:nvSpPr>
        <p:spPr>
          <a:xfrm>
            <a:off x="4098232" y="0"/>
            <a:ext cx="4046884" cy="6858000"/>
          </a:xfrm>
          <a:prstGeom prst="rect">
            <a:avLst/>
          </a:prstGeom>
          <a:solidFill>
            <a:schemeClr val="accent2">
              <a:alpha val="32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3200" b="1" dirty="0">
                <a:solidFill>
                  <a:srgbClr val="C00000"/>
                </a:solidFill>
                <a:latin typeface="Arial Narrow" panose="020B0606020202030204" pitchFamily="34" charset="0"/>
              </a:rPr>
              <a:t>II </a:t>
            </a:r>
            <a:r>
              <a:rPr lang="ru-RU" sz="3200" b="1" dirty="0">
                <a:solidFill>
                  <a:srgbClr val="C00000"/>
                </a:solidFill>
                <a:latin typeface="Arial Narrow" panose="020B0606020202030204" pitchFamily="34" charset="0"/>
              </a:rPr>
              <a:t> уровень</a:t>
            </a:r>
          </a:p>
        </p:txBody>
      </p:sp>
      <p:sp>
        <p:nvSpPr>
          <p:cNvPr id="19" name="Прямоугольник 18">
            <a:extLst>
              <a:ext uri="{FF2B5EF4-FFF2-40B4-BE49-F238E27FC236}">
                <a16:creationId xmlns:a16="http://schemas.microsoft.com/office/drawing/2014/main" id="{1AAF7F4F-8AA1-A736-6E2D-AC07E567178D}"/>
              </a:ext>
            </a:extLst>
          </p:cNvPr>
          <p:cNvSpPr/>
          <p:nvPr/>
        </p:nvSpPr>
        <p:spPr>
          <a:xfrm>
            <a:off x="8145116" y="0"/>
            <a:ext cx="4046884" cy="6858000"/>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3200" b="1" dirty="0">
                <a:solidFill>
                  <a:srgbClr val="C00000"/>
                </a:solidFill>
                <a:latin typeface="Arial Narrow" panose="020B0606020202030204" pitchFamily="34" charset="0"/>
              </a:rPr>
              <a:t>III </a:t>
            </a:r>
            <a:r>
              <a:rPr lang="ru-RU" sz="3200" b="1" dirty="0">
                <a:solidFill>
                  <a:srgbClr val="C00000"/>
                </a:solidFill>
                <a:latin typeface="Arial Narrow" panose="020B0606020202030204" pitchFamily="34" charset="0"/>
              </a:rPr>
              <a:t> уровень</a:t>
            </a:r>
          </a:p>
        </p:txBody>
      </p:sp>
      <p:sp>
        <p:nvSpPr>
          <p:cNvPr id="26" name="Прямоугольник 25">
            <a:extLst>
              <a:ext uri="{FF2B5EF4-FFF2-40B4-BE49-F238E27FC236}">
                <a16:creationId xmlns:a16="http://schemas.microsoft.com/office/drawing/2014/main" id="{CA8148D4-A15F-4762-8A75-6C28071311F1}"/>
              </a:ext>
            </a:extLst>
          </p:cNvPr>
          <p:cNvSpPr/>
          <p:nvPr/>
        </p:nvSpPr>
        <p:spPr>
          <a:xfrm>
            <a:off x="0" y="6116439"/>
            <a:ext cx="12192000" cy="646331"/>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ru-RU" sz="1800" b="1" i="1" dirty="0">
                <a:solidFill>
                  <a:srgbClr val="B21616"/>
                </a:solidFill>
                <a:latin typeface="Arial Narrow" panose="020B0606020202030204" pitchFamily="34" charset="0"/>
                <a:ea typeface="Times New Roman" panose="02020603050405020304" pitchFamily="18" charset="0"/>
              </a:rPr>
              <a:t>ПЛАНОВАЯ</a:t>
            </a:r>
            <a:r>
              <a:rPr lang="ru-RU" sz="1800" b="1" i="1" dirty="0">
                <a:solidFill>
                  <a:srgbClr val="B21616"/>
                </a:solidFill>
                <a:effectLst/>
                <a:latin typeface="Arial Narrow" panose="020B0606020202030204" pitchFamily="34" charset="0"/>
                <a:ea typeface="Times New Roman" panose="02020603050405020304" pitchFamily="18" charset="0"/>
              </a:rPr>
              <a:t> МЕДИЦИНСКАЯ ПОМОЩЬ ПАЦИЕНТАМ</a:t>
            </a:r>
          </a:p>
          <a:p>
            <a:pPr algn="ctr"/>
            <a:r>
              <a:rPr lang="ru-RU" sz="1800" b="1" i="1" dirty="0">
                <a:solidFill>
                  <a:srgbClr val="B21616"/>
                </a:solidFill>
                <a:effectLst/>
                <a:latin typeface="Arial Narrow" panose="020B0606020202030204" pitchFamily="34" charset="0"/>
                <a:ea typeface="Times New Roman" panose="02020603050405020304" pitchFamily="18" charset="0"/>
              </a:rPr>
              <a:t>С ТАХИ- И БРАДИАРИТМИЯМИ</a:t>
            </a:r>
          </a:p>
        </p:txBody>
      </p:sp>
      <p:sp>
        <p:nvSpPr>
          <p:cNvPr id="22" name="Прямоугольник 21">
            <a:extLst>
              <a:ext uri="{FF2B5EF4-FFF2-40B4-BE49-F238E27FC236}">
                <a16:creationId xmlns:a16="http://schemas.microsoft.com/office/drawing/2014/main" id="{4ADF8833-BD9B-1928-F84B-7F94E5FED655}"/>
              </a:ext>
            </a:extLst>
          </p:cNvPr>
          <p:cNvSpPr/>
          <p:nvPr/>
        </p:nvSpPr>
        <p:spPr>
          <a:xfrm>
            <a:off x="212491" y="724704"/>
            <a:ext cx="1367831" cy="4940599"/>
          </a:xfrm>
          <a:prstGeom prst="rect">
            <a:avLst/>
          </a:prstGeom>
          <a:solidFill>
            <a:srgbClr val="B2161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vert="vert270" rtlCol="0" anchor="ctr"/>
          <a:lstStyle/>
          <a:p>
            <a:pPr algn="ctr"/>
            <a:r>
              <a:rPr lang="ru-RU" sz="2400" b="1" dirty="0">
                <a:latin typeface="Arial Narrow" panose="020B0606020202030204" pitchFamily="34" charset="0"/>
              </a:rPr>
              <a:t>Терапевт и фельдшер ЦРБ поликлиники</a:t>
            </a:r>
          </a:p>
        </p:txBody>
      </p:sp>
      <p:sp>
        <p:nvSpPr>
          <p:cNvPr id="27" name="Прямоугольник 26">
            <a:extLst>
              <a:ext uri="{FF2B5EF4-FFF2-40B4-BE49-F238E27FC236}">
                <a16:creationId xmlns:a16="http://schemas.microsoft.com/office/drawing/2014/main" id="{4E5FD9CB-A1BB-6D88-F103-8DAF4D466D1E}"/>
              </a:ext>
            </a:extLst>
          </p:cNvPr>
          <p:cNvSpPr/>
          <p:nvPr/>
        </p:nvSpPr>
        <p:spPr>
          <a:xfrm>
            <a:off x="4558752" y="1615646"/>
            <a:ext cx="2536712" cy="1710087"/>
          </a:xfrm>
          <a:prstGeom prst="rect">
            <a:avLst/>
          </a:prstGeom>
          <a:solidFill>
            <a:srgbClr val="B2161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r>
              <a:rPr lang="ru-RU" sz="2400" b="1" dirty="0">
                <a:latin typeface="Arial Narrow" panose="020B0606020202030204" pitchFamily="34" charset="0"/>
              </a:rPr>
              <a:t>ГБ№1</a:t>
            </a:r>
          </a:p>
          <a:p>
            <a:pPr algn="ctr"/>
            <a:r>
              <a:rPr lang="ru-RU" sz="2400" b="1" dirty="0">
                <a:latin typeface="Arial Narrow" panose="020B0606020202030204" pitchFamily="34" charset="0"/>
              </a:rPr>
              <a:t>МСЧ Северсталь</a:t>
            </a:r>
          </a:p>
        </p:txBody>
      </p:sp>
      <p:sp>
        <p:nvSpPr>
          <p:cNvPr id="28" name="Прямоугольник 27">
            <a:extLst>
              <a:ext uri="{FF2B5EF4-FFF2-40B4-BE49-F238E27FC236}">
                <a16:creationId xmlns:a16="http://schemas.microsoft.com/office/drawing/2014/main" id="{15BBB274-B185-E592-AFD0-ED5C5B13A400}"/>
              </a:ext>
            </a:extLst>
          </p:cNvPr>
          <p:cNvSpPr/>
          <p:nvPr/>
        </p:nvSpPr>
        <p:spPr>
          <a:xfrm>
            <a:off x="4552140" y="3776870"/>
            <a:ext cx="2543324" cy="1888433"/>
          </a:xfrm>
          <a:prstGeom prst="rect">
            <a:avLst/>
          </a:prstGeom>
          <a:solidFill>
            <a:srgbClr val="B2161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r>
              <a:rPr lang="ru-RU" sz="2400" b="1" dirty="0">
                <a:latin typeface="Arial Narrow" panose="020B0606020202030204" pitchFamily="34" charset="0"/>
              </a:rPr>
              <a:t>ВОКБ №2</a:t>
            </a:r>
          </a:p>
        </p:txBody>
      </p:sp>
      <p:sp>
        <p:nvSpPr>
          <p:cNvPr id="41" name="Прямоугольник 40">
            <a:extLst>
              <a:ext uri="{FF2B5EF4-FFF2-40B4-BE49-F238E27FC236}">
                <a16:creationId xmlns:a16="http://schemas.microsoft.com/office/drawing/2014/main" id="{3154E163-B1B0-7159-C0F7-73928442FFEB}"/>
              </a:ext>
            </a:extLst>
          </p:cNvPr>
          <p:cNvSpPr/>
          <p:nvPr/>
        </p:nvSpPr>
        <p:spPr>
          <a:xfrm>
            <a:off x="8605636" y="1030491"/>
            <a:ext cx="1414664" cy="4634811"/>
          </a:xfrm>
          <a:prstGeom prst="rect">
            <a:avLst/>
          </a:prstGeom>
          <a:solidFill>
            <a:srgbClr val="B2161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r>
              <a:rPr lang="ru-RU" sz="2400" b="1" dirty="0">
                <a:latin typeface="Arial Narrow" panose="020B0606020202030204" pitchFamily="34" charset="0"/>
              </a:rPr>
              <a:t>ВОКБ №1</a:t>
            </a:r>
          </a:p>
        </p:txBody>
      </p:sp>
      <p:sp>
        <p:nvSpPr>
          <p:cNvPr id="42" name="Прямоугольник 41">
            <a:extLst>
              <a:ext uri="{FF2B5EF4-FFF2-40B4-BE49-F238E27FC236}">
                <a16:creationId xmlns:a16="http://schemas.microsoft.com/office/drawing/2014/main" id="{7A3A3589-5E5B-B3F5-5F7B-613E26862FF1}"/>
              </a:ext>
            </a:extLst>
          </p:cNvPr>
          <p:cNvSpPr/>
          <p:nvPr/>
        </p:nvSpPr>
        <p:spPr>
          <a:xfrm>
            <a:off x="10663026" y="1217688"/>
            <a:ext cx="1199358" cy="4447613"/>
          </a:xfrm>
          <a:prstGeom prst="rect">
            <a:avLst/>
          </a:prstGeom>
          <a:solidFill>
            <a:srgbClr val="B2161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r>
              <a:rPr lang="ru-RU" sz="2400" b="1" dirty="0">
                <a:latin typeface="Arial Narrow" panose="020B0606020202030204" pitchFamily="34" charset="0"/>
              </a:rPr>
              <a:t>ФЦ</a:t>
            </a:r>
          </a:p>
        </p:txBody>
      </p:sp>
      <p:sp>
        <p:nvSpPr>
          <p:cNvPr id="45" name="Стрелка: вправо 44">
            <a:extLst>
              <a:ext uri="{FF2B5EF4-FFF2-40B4-BE49-F238E27FC236}">
                <a16:creationId xmlns:a16="http://schemas.microsoft.com/office/drawing/2014/main" id="{99F091C5-899B-0212-0554-2CC73F7DC8C1}"/>
              </a:ext>
            </a:extLst>
          </p:cNvPr>
          <p:cNvSpPr/>
          <p:nvPr/>
        </p:nvSpPr>
        <p:spPr>
          <a:xfrm>
            <a:off x="3596858" y="2780996"/>
            <a:ext cx="955282" cy="311021"/>
          </a:xfrm>
          <a:prstGeom prst="rightArrow">
            <a:avLst/>
          </a:prstGeom>
          <a:solidFill>
            <a:srgbClr val="B2161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Стрелка: вправо 45">
            <a:extLst>
              <a:ext uri="{FF2B5EF4-FFF2-40B4-BE49-F238E27FC236}">
                <a16:creationId xmlns:a16="http://schemas.microsoft.com/office/drawing/2014/main" id="{F9077E43-19B1-0AE6-9BF2-B4B50A3E63D1}"/>
              </a:ext>
            </a:extLst>
          </p:cNvPr>
          <p:cNvSpPr/>
          <p:nvPr/>
        </p:nvSpPr>
        <p:spPr>
          <a:xfrm>
            <a:off x="3787350" y="951851"/>
            <a:ext cx="4818285" cy="311021"/>
          </a:xfrm>
          <a:prstGeom prst="rightArrow">
            <a:avLst/>
          </a:prstGeom>
          <a:solidFill>
            <a:srgbClr val="B2161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Стрелка: вправо 46">
            <a:extLst>
              <a:ext uri="{FF2B5EF4-FFF2-40B4-BE49-F238E27FC236}">
                <a16:creationId xmlns:a16="http://schemas.microsoft.com/office/drawing/2014/main" id="{4FED8023-FA57-AA2A-9B9D-55C3306BD6C6}"/>
              </a:ext>
            </a:extLst>
          </p:cNvPr>
          <p:cNvSpPr/>
          <p:nvPr/>
        </p:nvSpPr>
        <p:spPr>
          <a:xfrm>
            <a:off x="3596858" y="4985977"/>
            <a:ext cx="955282" cy="311021"/>
          </a:xfrm>
          <a:prstGeom prst="rightArrow">
            <a:avLst/>
          </a:prstGeom>
          <a:solidFill>
            <a:srgbClr val="B2161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Стрелка: вправо 47">
            <a:extLst>
              <a:ext uri="{FF2B5EF4-FFF2-40B4-BE49-F238E27FC236}">
                <a16:creationId xmlns:a16="http://schemas.microsoft.com/office/drawing/2014/main" id="{89319E5D-05E7-1756-8417-6AC6610E679E}"/>
              </a:ext>
            </a:extLst>
          </p:cNvPr>
          <p:cNvSpPr/>
          <p:nvPr/>
        </p:nvSpPr>
        <p:spPr>
          <a:xfrm>
            <a:off x="9806052" y="3441494"/>
            <a:ext cx="856974" cy="311021"/>
          </a:xfrm>
          <a:prstGeom prst="rightArrow">
            <a:avLst/>
          </a:prstGeom>
          <a:solidFill>
            <a:srgbClr val="B2161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Стрелка: вправо 48">
            <a:extLst>
              <a:ext uri="{FF2B5EF4-FFF2-40B4-BE49-F238E27FC236}">
                <a16:creationId xmlns:a16="http://schemas.microsoft.com/office/drawing/2014/main" id="{0366B03E-F3EB-B2A2-FED0-8D6D6687CF56}"/>
              </a:ext>
            </a:extLst>
          </p:cNvPr>
          <p:cNvSpPr/>
          <p:nvPr/>
        </p:nvSpPr>
        <p:spPr>
          <a:xfrm rot="10800000">
            <a:off x="3786823" y="1245967"/>
            <a:ext cx="3800059" cy="311021"/>
          </a:xfrm>
          <a:prstGeom prst="rightArrow">
            <a:avLst/>
          </a:prstGeom>
          <a:solidFill>
            <a:srgbClr val="B2161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2" name="Соединитель: уступ 51">
            <a:extLst>
              <a:ext uri="{FF2B5EF4-FFF2-40B4-BE49-F238E27FC236}">
                <a16:creationId xmlns:a16="http://schemas.microsoft.com/office/drawing/2014/main" id="{8FC3E3E9-51A5-233C-9A21-3B5DA4EE9F90}"/>
              </a:ext>
            </a:extLst>
          </p:cNvPr>
          <p:cNvCxnSpPr>
            <a:cxnSpLocks/>
            <a:endCxn id="42" idx="0"/>
          </p:cNvCxnSpPr>
          <p:nvPr/>
        </p:nvCxnSpPr>
        <p:spPr>
          <a:xfrm>
            <a:off x="3882926" y="887036"/>
            <a:ext cx="7379779" cy="330652"/>
          </a:xfrm>
          <a:prstGeom prst="bentConnector2">
            <a:avLst/>
          </a:prstGeom>
          <a:ln w="28575" cap="flat" cmpd="sng" algn="ctr">
            <a:solidFill>
              <a:srgbClr val="B2161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9" name="Равнобедренный треугольник 58">
            <a:extLst>
              <a:ext uri="{FF2B5EF4-FFF2-40B4-BE49-F238E27FC236}">
                <a16:creationId xmlns:a16="http://schemas.microsoft.com/office/drawing/2014/main" id="{409E3B23-1394-5370-FAE4-7FEEAAA1D73F}"/>
              </a:ext>
            </a:extLst>
          </p:cNvPr>
          <p:cNvSpPr/>
          <p:nvPr/>
        </p:nvSpPr>
        <p:spPr>
          <a:xfrm rot="10800000">
            <a:off x="11121206" y="1030491"/>
            <a:ext cx="282997" cy="187197"/>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рямоугольник 1">
            <a:extLst>
              <a:ext uri="{FF2B5EF4-FFF2-40B4-BE49-F238E27FC236}">
                <a16:creationId xmlns:a16="http://schemas.microsoft.com/office/drawing/2014/main" id="{BB071D39-DF4E-3873-CB3F-24600B004ABC}"/>
              </a:ext>
            </a:extLst>
          </p:cNvPr>
          <p:cNvSpPr/>
          <p:nvPr/>
        </p:nvSpPr>
        <p:spPr>
          <a:xfrm>
            <a:off x="2385948" y="2311016"/>
            <a:ext cx="1210910" cy="1967458"/>
          </a:xfrm>
          <a:prstGeom prst="rect">
            <a:avLst/>
          </a:prstGeom>
          <a:solidFill>
            <a:srgbClr val="B2161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vert="vert270" rtlCol="0" anchor="ctr"/>
          <a:lstStyle/>
          <a:p>
            <a:pPr algn="ctr"/>
            <a:r>
              <a:rPr lang="ru-RU" sz="2400" b="1" dirty="0">
                <a:latin typeface="Arial Narrow" panose="020B0606020202030204" pitchFamily="34" charset="0"/>
              </a:rPr>
              <a:t>Кардиологи поликлиники</a:t>
            </a:r>
          </a:p>
        </p:txBody>
      </p:sp>
      <p:sp>
        <p:nvSpPr>
          <p:cNvPr id="3" name="Прямоугольник 2">
            <a:extLst>
              <a:ext uri="{FF2B5EF4-FFF2-40B4-BE49-F238E27FC236}">
                <a16:creationId xmlns:a16="http://schemas.microsoft.com/office/drawing/2014/main" id="{D3710111-6C1C-B15C-8375-7049978E19AE}"/>
              </a:ext>
            </a:extLst>
          </p:cNvPr>
          <p:cNvSpPr/>
          <p:nvPr/>
        </p:nvSpPr>
        <p:spPr>
          <a:xfrm>
            <a:off x="2383564" y="4806956"/>
            <a:ext cx="1213294" cy="806712"/>
          </a:xfrm>
          <a:prstGeom prst="rect">
            <a:avLst/>
          </a:prstGeom>
          <a:solidFill>
            <a:srgbClr val="B2161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tlCol="0" anchor="ctr"/>
          <a:lstStyle/>
          <a:p>
            <a:pPr algn="ctr"/>
            <a:r>
              <a:rPr lang="ru-RU" b="1" dirty="0">
                <a:latin typeface="Arial Narrow" panose="020B0606020202030204" pitchFamily="34" charset="0"/>
              </a:rPr>
              <a:t>Кардиолог ВОКБ№2</a:t>
            </a:r>
          </a:p>
        </p:txBody>
      </p:sp>
      <p:sp>
        <p:nvSpPr>
          <p:cNvPr id="4" name="Прямоугольник 3">
            <a:extLst>
              <a:ext uri="{FF2B5EF4-FFF2-40B4-BE49-F238E27FC236}">
                <a16:creationId xmlns:a16="http://schemas.microsoft.com/office/drawing/2014/main" id="{B6EC5715-DF65-3A61-70E0-42B90E61B04D}"/>
              </a:ext>
            </a:extLst>
          </p:cNvPr>
          <p:cNvSpPr/>
          <p:nvPr/>
        </p:nvSpPr>
        <p:spPr>
          <a:xfrm rot="5400000">
            <a:off x="2362070" y="535381"/>
            <a:ext cx="1221988" cy="1630359"/>
          </a:xfrm>
          <a:prstGeom prst="rect">
            <a:avLst/>
          </a:prstGeom>
          <a:solidFill>
            <a:srgbClr val="B2161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vert="vert270" rtlCol="0" anchor="ctr"/>
          <a:lstStyle/>
          <a:p>
            <a:pPr algn="ctr"/>
            <a:r>
              <a:rPr lang="ru-RU" b="1" dirty="0">
                <a:latin typeface="Arial Narrow" panose="020B0606020202030204" pitchFamily="34" charset="0"/>
              </a:rPr>
              <a:t>Кардиолог, ССХ ВОКБ №1</a:t>
            </a:r>
          </a:p>
        </p:txBody>
      </p:sp>
      <p:sp>
        <p:nvSpPr>
          <p:cNvPr id="6" name="Стрелка: вправо 5">
            <a:extLst>
              <a:ext uri="{FF2B5EF4-FFF2-40B4-BE49-F238E27FC236}">
                <a16:creationId xmlns:a16="http://schemas.microsoft.com/office/drawing/2014/main" id="{07BE9212-90B4-F994-E026-D0AE46F13539}"/>
              </a:ext>
            </a:extLst>
          </p:cNvPr>
          <p:cNvSpPr/>
          <p:nvPr/>
        </p:nvSpPr>
        <p:spPr>
          <a:xfrm>
            <a:off x="1580322" y="4985976"/>
            <a:ext cx="800118" cy="311021"/>
          </a:xfrm>
          <a:prstGeom prst="rightArrow">
            <a:avLst/>
          </a:prstGeom>
          <a:solidFill>
            <a:srgbClr val="B2161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Стрелка: вправо 36">
            <a:extLst>
              <a:ext uri="{FF2B5EF4-FFF2-40B4-BE49-F238E27FC236}">
                <a16:creationId xmlns:a16="http://schemas.microsoft.com/office/drawing/2014/main" id="{AB796EFB-BE0F-5466-4150-DAFA3AED0F57}"/>
              </a:ext>
            </a:extLst>
          </p:cNvPr>
          <p:cNvSpPr/>
          <p:nvPr/>
        </p:nvSpPr>
        <p:spPr>
          <a:xfrm>
            <a:off x="1586934" y="3139235"/>
            <a:ext cx="800118" cy="311021"/>
          </a:xfrm>
          <a:prstGeom prst="rightArrow">
            <a:avLst/>
          </a:prstGeom>
          <a:solidFill>
            <a:srgbClr val="B2161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Стрелка: вправо 37">
            <a:extLst>
              <a:ext uri="{FF2B5EF4-FFF2-40B4-BE49-F238E27FC236}">
                <a16:creationId xmlns:a16="http://schemas.microsoft.com/office/drawing/2014/main" id="{99378F53-FDC7-386C-0F26-15C92DCF1EA8}"/>
              </a:ext>
            </a:extLst>
          </p:cNvPr>
          <p:cNvSpPr/>
          <p:nvPr/>
        </p:nvSpPr>
        <p:spPr>
          <a:xfrm>
            <a:off x="1586934" y="1232135"/>
            <a:ext cx="570950" cy="311021"/>
          </a:xfrm>
          <a:prstGeom prst="rightArrow">
            <a:avLst/>
          </a:prstGeom>
          <a:solidFill>
            <a:srgbClr val="B2161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6" name="Прямая соединительная линия 65">
            <a:extLst>
              <a:ext uri="{FF2B5EF4-FFF2-40B4-BE49-F238E27FC236}">
                <a16:creationId xmlns:a16="http://schemas.microsoft.com/office/drawing/2014/main" id="{9BEC13B5-518F-45C5-21F9-1DB7DD84119D}"/>
              </a:ext>
            </a:extLst>
          </p:cNvPr>
          <p:cNvCxnSpPr>
            <a:cxnSpLocks/>
          </p:cNvCxnSpPr>
          <p:nvPr/>
        </p:nvCxnSpPr>
        <p:spPr>
          <a:xfrm flipH="1">
            <a:off x="2962970" y="2176670"/>
            <a:ext cx="1101435" cy="0"/>
          </a:xfrm>
          <a:prstGeom prst="line">
            <a:avLst/>
          </a:prstGeom>
          <a:ln w="28575" cap="flat" cmpd="sng" algn="ctr">
            <a:solidFill>
              <a:srgbClr val="B2161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0" name="Прямая соединительная линия 69">
            <a:extLst>
              <a:ext uri="{FF2B5EF4-FFF2-40B4-BE49-F238E27FC236}">
                <a16:creationId xmlns:a16="http://schemas.microsoft.com/office/drawing/2014/main" id="{9C44D092-FD55-378D-DEBD-35EC73DA7D51}"/>
              </a:ext>
            </a:extLst>
          </p:cNvPr>
          <p:cNvCxnSpPr>
            <a:cxnSpLocks/>
          </p:cNvCxnSpPr>
          <p:nvPr/>
        </p:nvCxnSpPr>
        <p:spPr>
          <a:xfrm>
            <a:off x="4074499" y="2176670"/>
            <a:ext cx="0" cy="2345634"/>
          </a:xfrm>
          <a:prstGeom prst="line">
            <a:avLst/>
          </a:prstGeom>
          <a:ln w="28575" cap="flat" cmpd="sng" algn="ctr">
            <a:solidFill>
              <a:srgbClr val="B2161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3" name="Равнобедренный треугольник 72">
            <a:extLst>
              <a:ext uri="{FF2B5EF4-FFF2-40B4-BE49-F238E27FC236}">
                <a16:creationId xmlns:a16="http://schemas.microsoft.com/office/drawing/2014/main" id="{E6B23F77-1DDC-F4C2-1CD6-9D526E66C6CB}"/>
              </a:ext>
            </a:extLst>
          </p:cNvPr>
          <p:cNvSpPr/>
          <p:nvPr/>
        </p:nvSpPr>
        <p:spPr>
          <a:xfrm>
            <a:off x="2846461" y="1945250"/>
            <a:ext cx="233018" cy="175354"/>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4" name="Прямоугольник 73">
            <a:extLst>
              <a:ext uri="{FF2B5EF4-FFF2-40B4-BE49-F238E27FC236}">
                <a16:creationId xmlns:a16="http://schemas.microsoft.com/office/drawing/2014/main" id="{2D215663-7CCE-C463-2BB9-A82819753C3D}"/>
              </a:ext>
            </a:extLst>
          </p:cNvPr>
          <p:cNvSpPr/>
          <p:nvPr/>
        </p:nvSpPr>
        <p:spPr>
          <a:xfrm>
            <a:off x="7412830" y="1323844"/>
            <a:ext cx="174051" cy="3483111"/>
          </a:xfrm>
          <a:prstGeom prst="rect">
            <a:avLst/>
          </a:prstGeom>
          <a:solidFill>
            <a:srgbClr val="B21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5" name="Прямоугольник 74">
            <a:extLst>
              <a:ext uri="{FF2B5EF4-FFF2-40B4-BE49-F238E27FC236}">
                <a16:creationId xmlns:a16="http://schemas.microsoft.com/office/drawing/2014/main" id="{0C19475E-05F0-93C9-AA42-63D7F4F3A298}"/>
              </a:ext>
            </a:extLst>
          </p:cNvPr>
          <p:cNvSpPr/>
          <p:nvPr/>
        </p:nvSpPr>
        <p:spPr>
          <a:xfrm rot="16200000">
            <a:off x="7152490" y="2294838"/>
            <a:ext cx="174051" cy="396078"/>
          </a:xfrm>
          <a:prstGeom prst="rect">
            <a:avLst/>
          </a:prstGeom>
          <a:solidFill>
            <a:srgbClr val="B21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Прямоугольник 75">
            <a:extLst>
              <a:ext uri="{FF2B5EF4-FFF2-40B4-BE49-F238E27FC236}">
                <a16:creationId xmlns:a16="http://schemas.microsoft.com/office/drawing/2014/main" id="{4D0DAD01-199E-D4F6-857B-94E040C9891A}"/>
              </a:ext>
            </a:extLst>
          </p:cNvPr>
          <p:cNvSpPr/>
          <p:nvPr/>
        </p:nvSpPr>
        <p:spPr>
          <a:xfrm rot="16200000">
            <a:off x="7131763" y="4523047"/>
            <a:ext cx="174051" cy="396078"/>
          </a:xfrm>
          <a:prstGeom prst="rect">
            <a:avLst/>
          </a:prstGeom>
          <a:solidFill>
            <a:srgbClr val="B21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8" name="Прямая соединительная линия 77">
            <a:extLst>
              <a:ext uri="{FF2B5EF4-FFF2-40B4-BE49-F238E27FC236}">
                <a16:creationId xmlns:a16="http://schemas.microsoft.com/office/drawing/2014/main" id="{6341EA22-213D-9FBB-5EBC-CD8FDE7BFA85}"/>
              </a:ext>
            </a:extLst>
          </p:cNvPr>
          <p:cNvCxnSpPr>
            <a:cxnSpLocks/>
          </p:cNvCxnSpPr>
          <p:nvPr/>
        </p:nvCxnSpPr>
        <p:spPr>
          <a:xfrm flipH="1">
            <a:off x="3079479" y="4505739"/>
            <a:ext cx="927496" cy="0"/>
          </a:xfrm>
          <a:prstGeom prst="line">
            <a:avLst/>
          </a:prstGeom>
          <a:ln w="28575" cap="flat" cmpd="sng" algn="ctr">
            <a:solidFill>
              <a:srgbClr val="B2161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0" name="Прямая соединительная линия 79">
            <a:extLst>
              <a:ext uri="{FF2B5EF4-FFF2-40B4-BE49-F238E27FC236}">
                <a16:creationId xmlns:a16="http://schemas.microsoft.com/office/drawing/2014/main" id="{5A46A842-E6C4-ADCD-6711-EA37E2468556}"/>
              </a:ext>
            </a:extLst>
          </p:cNvPr>
          <p:cNvCxnSpPr>
            <a:cxnSpLocks/>
          </p:cNvCxnSpPr>
          <p:nvPr/>
        </p:nvCxnSpPr>
        <p:spPr>
          <a:xfrm flipV="1">
            <a:off x="2990211" y="4492487"/>
            <a:ext cx="0" cy="304529"/>
          </a:xfrm>
          <a:prstGeom prst="line">
            <a:avLst/>
          </a:prstGeom>
          <a:ln w="28575" cap="flat" cmpd="sng" algn="ctr">
            <a:solidFill>
              <a:srgbClr val="B2161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19272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AC9AFDD-F5E5-4F07-850E-1D18A992F7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Рисунок 4">
            <a:extLst>
              <a:ext uri="{FF2B5EF4-FFF2-40B4-BE49-F238E27FC236}">
                <a16:creationId xmlns:a16="http://schemas.microsoft.com/office/drawing/2014/main" id="{70624CEF-3ACA-40EA-98F2-05E59A80D1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06589" y="6012840"/>
            <a:ext cx="3369092" cy="770547"/>
          </a:xfrm>
          <a:prstGeom prst="rect">
            <a:avLst/>
          </a:prstGeom>
        </p:spPr>
      </p:pic>
      <p:sp>
        <p:nvSpPr>
          <p:cNvPr id="3" name="Объект 2">
            <a:extLst>
              <a:ext uri="{FF2B5EF4-FFF2-40B4-BE49-F238E27FC236}">
                <a16:creationId xmlns:a16="http://schemas.microsoft.com/office/drawing/2014/main" id="{A50A2569-0405-4AFC-8450-0174296FDAE6}"/>
              </a:ext>
            </a:extLst>
          </p:cNvPr>
          <p:cNvSpPr>
            <a:spLocks noGrp="1"/>
          </p:cNvSpPr>
          <p:nvPr>
            <p:ph idx="1"/>
          </p:nvPr>
        </p:nvSpPr>
        <p:spPr>
          <a:xfrm>
            <a:off x="855676" y="889233"/>
            <a:ext cx="10498123" cy="5287730"/>
          </a:xfrm>
        </p:spPr>
        <p:txBody>
          <a:bodyPr>
            <a:normAutofit/>
          </a:bodyPr>
          <a:lstStyle/>
          <a:p>
            <a:pPr marL="0" indent="0">
              <a:buNone/>
            </a:pPr>
            <a:r>
              <a:rPr lang="ru-RU" dirty="0">
                <a:solidFill>
                  <a:prstClr val="black"/>
                </a:solidFill>
                <a:latin typeface="Arial Narrow" panose="020B0606020202030204" pitchFamily="34" charset="0"/>
                <a:ea typeface="Times New Roman" panose="02020603050405020304" pitchFamily="18" charset="0"/>
                <a:cs typeface="Symbol" panose="05050102010706020507" pitchFamily="18" charset="2"/>
              </a:rPr>
              <a:t>На втором уровне специализированная </a:t>
            </a:r>
            <a:r>
              <a:rPr lang="ru-RU" dirty="0" err="1">
                <a:solidFill>
                  <a:prstClr val="black"/>
                </a:solidFill>
                <a:latin typeface="Arial Narrow" panose="020B0606020202030204" pitchFamily="34" charset="0"/>
                <a:ea typeface="Times New Roman" panose="02020603050405020304" pitchFamily="18" charset="0"/>
                <a:cs typeface="Symbol" panose="05050102010706020507" pitchFamily="18" charset="2"/>
              </a:rPr>
              <a:t>аритмологическая</a:t>
            </a:r>
            <a:r>
              <a:rPr lang="ru-RU" dirty="0">
                <a:solidFill>
                  <a:prstClr val="black"/>
                </a:solidFill>
                <a:latin typeface="Arial Narrow" panose="020B0606020202030204" pitchFamily="34" charset="0"/>
                <a:ea typeface="Times New Roman" panose="02020603050405020304" pitchFamily="18" charset="0"/>
                <a:cs typeface="Symbol" panose="05050102010706020507" pitchFamily="18" charset="2"/>
              </a:rPr>
              <a:t> медицинская помощь (консервативное лечение, временная </a:t>
            </a:r>
            <a:r>
              <a:rPr lang="ru-RU" dirty="0" err="1">
                <a:solidFill>
                  <a:prstClr val="black"/>
                </a:solidFill>
                <a:latin typeface="Arial Narrow" panose="020B0606020202030204" pitchFamily="34" charset="0"/>
                <a:ea typeface="Times New Roman" panose="02020603050405020304" pitchFamily="18" charset="0"/>
                <a:cs typeface="Symbol" panose="05050102010706020507" pitchFamily="18" charset="2"/>
              </a:rPr>
              <a:t>электрокардиостимуляция</a:t>
            </a:r>
            <a:r>
              <a:rPr lang="ru-RU" dirty="0">
                <a:solidFill>
                  <a:prstClr val="black"/>
                </a:solidFill>
                <a:latin typeface="Arial Narrow" panose="020B0606020202030204" pitchFamily="34" charset="0"/>
                <a:ea typeface="Times New Roman" panose="02020603050405020304" pitchFamily="18" charset="0"/>
                <a:cs typeface="Symbol" panose="05050102010706020507" pitchFamily="18" charset="2"/>
              </a:rPr>
              <a:t>, электроимпульсная терапия в срочном и плановом порядке) оказывается</a:t>
            </a:r>
            <a:r>
              <a:rPr lang="en-US" dirty="0">
                <a:solidFill>
                  <a:prstClr val="black"/>
                </a:solidFill>
                <a:latin typeface="Arial Narrow" panose="020B0606020202030204" pitchFamily="34" charset="0"/>
                <a:ea typeface="Times New Roman" panose="02020603050405020304" pitchFamily="18" charset="0"/>
                <a:cs typeface="Symbol" panose="05050102010706020507" pitchFamily="18" charset="2"/>
              </a:rPr>
              <a:t> </a:t>
            </a:r>
            <a:r>
              <a:rPr lang="ru-RU" dirty="0">
                <a:solidFill>
                  <a:prstClr val="black"/>
                </a:solidFill>
                <a:latin typeface="Arial Narrow" panose="020B0606020202030204" pitchFamily="34" charset="0"/>
                <a:ea typeface="Times New Roman" panose="02020603050405020304" pitchFamily="18" charset="0"/>
                <a:cs typeface="Symbol" panose="05050102010706020507" pitchFamily="18" charset="2"/>
              </a:rPr>
              <a:t>на кардиологических койках</a:t>
            </a:r>
            <a:r>
              <a:rPr lang="en-US" dirty="0">
                <a:solidFill>
                  <a:prstClr val="black"/>
                </a:solidFill>
                <a:latin typeface="Arial Narrow" panose="020B0606020202030204" pitchFamily="34" charset="0"/>
                <a:ea typeface="Times New Roman" panose="02020603050405020304" pitchFamily="18" charset="0"/>
                <a:cs typeface="Symbol" panose="05050102010706020507" pitchFamily="18" charset="2"/>
              </a:rPr>
              <a:t>:</a:t>
            </a:r>
          </a:p>
          <a:p>
            <a:r>
              <a:rPr lang="en-US" dirty="0">
                <a:solidFill>
                  <a:prstClr val="black"/>
                </a:solidFill>
                <a:latin typeface="Arial Narrow" panose="020B0606020202030204" pitchFamily="34" charset="0"/>
                <a:ea typeface="Times New Roman" panose="02020603050405020304" pitchFamily="18" charset="0"/>
                <a:cs typeface="Symbol" panose="05050102010706020507" pitchFamily="18" charset="2"/>
              </a:rPr>
              <a:t>  </a:t>
            </a:r>
            <a:r>
              <a:rPr lang="ru-RU" dirty="0">
                <a:solidFill>
                  <a:prstClr val="black"/>
                </a:solidFill>
                <a:latin typeface="Arial Narrow" panose="020B0606020202030204" pitchFamily="34" charset="0"/>
                <a:ea typeface="Times New Roman" panose="02020603050405020304" pitchFamily="18" charset="0"/>
                <a:cs typeface="Symbol" panose="05050102010706020507" pitchFamily="18" charset="2"/>
              </a:rPr>
              <a:t>ГБ № </a:t>
            </a:r>
            <a:r>
              <a:rPr lang="en-US" dirty="0">
                <a:solidFill>
                  <a:prstClr val="black"/>
                </a:solidFill>
                <a:latin typeface="Arial Narrow" panose="020B0606020202030204" pitchFamily="34" charset="0"/>
                <a:ea typeface="Times New Roman" panose="02020603050405020304" pitchFamily="18" charset="0"/>
                <a:cs typeface="Symbol" panose="05050102010706020507" pitchFamily="18" charset="2"/>
              </a:rPr>
              <a:t>1 </a:t>
            </a:r>
            <a:r>
              <a:rPr lang="ru-RU" dirty="0">
                <a:solidFill>
                  <a:prstClr val="black"/>
                </a:solidFill>
                <a:latin typeface="Arial Narrow" panose="020B0606020202030204" pitchFamily="34" charset="0"/>
                <a:ea typeface="Times New Roman" panose="02020603050405020304" pitchFamily="18" charset="0"/>
                <a:cs typeface="Symbol" panose="05050102010706020507" pitchFamily="18" charset="2"/>
              </a:rPr>
              <a:t>г. Вологды</a:t>
            </a:r>
          </a:p>
          <a:p>
            <a:r>
              <a:rPr lang="ru-RU" dirty="0">
                <a:solidFill>
                  <a:prstClr val="black"/>
                </a:solidFill>
                <a:latin typeface="Arial Narrow" panose="020B0606020202030204" pitchFamily="34" charset="0"/>
                <a:ea typeface="Times New Roman" panose="02020603050405020304" pitchFamily="18" charset="0"/>
                <a:cs typeface="Symbol" panose="05050102010706020507" pitchFamily="18" charset="2"/>
              </a:rPr>
              <a:t>  МСЧ Северсталь г. Череповца</a:t>
            </a:r>
          </a:p>
          <a:p>
            <a:r>
              <a:rPr lang="ru-RU" dirty="0">
                <a:solidFill>
                  <a:prstClr val="black"/>
                </a:solidFill>
                <a:latin typeface="Arial Narrow" panose="020B0606020202030204" pitchFamily="34" charset="0"/>
                <a:ea typeface="Times New Roman" panose="02020603050405020304" pitchFamily="18" charset="0"/>
                <a:cs typeface="Symbol" panose="05050102010706020507" pitchFamily="18" charset="2"/>
              </a:rPr>
              <a:t>  ВОКБ 2 г. Череповца </a:t>
            </a:r>
          </a:p>
          <a:p>
            <a:r>
              <a:rPr lang="ru-RU" dirty="0">
                <a:solidFill>
                  <a:prstClr val="black"/>
                </a:solidFill>
                <a:latin typeface="Arial Narrow" panose="020B0606020202030204" pitchFamily="34" charset="0"/>
                <a:ea typeface="Times New Roman" panose="02020603050405020304" pitchFamily="18" charset="0"/>
                <a:cs typeface="Symbol" panose="05050102010706020507" pitchFamily="18" charset="2"/>
              </a:rPr>
              <a:t>  ПСО (</a:t>
            </a:r>
            <a:r>
              <a:rPr lang="ru-RU" dirty="0" err="1">
                <a:solidFill>
                  <a:prstClr val="black"/>
                </a:solidFill>
                <a:latin typeface="Arial Narrow" panose="020B0606020202030204" pitchFamily="34" charset="0"/>
                <a:ea typeface="Times New Roman" panose="02020603050405020304" pitchFamily="18" charset="0"/>
                <a:cs typeface="Symbol" panose="05050102010706020507" pitchFamily="18" charset="2"/>
              </a:rPr>
              <a:t>Сокольская</a:t>
            </a:r>
            <a:r>
              <a:rPr lang="ru-RU" dirty="0">
                <a:solidFill>
                  <a:prstClr val="black"/>
                </a:solidFill>
                <a:latin typeface="Arial Narrow" panose="020B0606020202030204" pitchFamily="34" charset="0"/>
                <a:ea typeface="Times New Roman" panose="02020603050405020304" pitchFamily="18" charset="0"/>
                <a:cs typeface="Symbol" panose="05050102010706020507" pitchFamily="18" charset="2"/>
              </a:rPr>
              <a:t> ЦРБ, </a:t>
            </a:r>
            <a:r>
              <a:rPr lang="ru-RU" dirty="0" err="1">
                <a:solidFill>
                  <a:prstClr val="black"/>
                </a:solidFill>
                <a:latin typeface="Arial Narrow" panose="020B0606020202030204" pitchFamily="34" charset="0"/>
                <a:ea typeface="Times New Roman" panose="02020603050405020304" pitchFamily="18" charset="0"/>
                <a:cs typeface="Symbol" panose="05050102010706020507" pitchFamily="18" charset="2"/>
              </a:rPr>
              <a:t>Устюженская</a:t>
            </a:r>
            <a:r>
              <a:rPr lang="ru-RU" dirty="0">
                <a:solidFill>
                  <a:prstClr val="black"/>
                </a:solidFill>
                <a:latin typeface="Arial Narrow" panose="020B0606020202030204" pitchFamily="34" charset="0"/>
                <a:ea typeface="Times New Roman" panose="02020603050405020304" pitchFamily="18" charset="0"/>
                <a:cs typeface="Symbol" panose="05050102010706020507" pitchFamily="18" charset="2"/>
              </a:rPr>
              <a:t> ЦРБ, </a:t>
            </a:r>
            <a:r>
              <a:rPr lang="ru-RU" dirty="0" err="1">
                <a:solidFill>
                  <a:prstClr val="black"/>
                </a:solidFill>
                <a:latin typeface="Arial Narrow" panose="020B0606020202030204" pitchFamily="34" charset="0"/>
                <a:ea typeface="Times New Roman" panose="02020603050405020304" pitchFamily="18" charset="0"/>
                <a:cs typeface="Symbol" panose="05050102010706020507" pitchFamily="18" charset="2"/>
              </a:rPr>
              <a:t>Тотемская</a:t>
            </a:r>
            <a:r>
              <a:rPr lang="ru-RU" dirty="0">
                <a:solidFill>
                  <a:prstClr val="black"/>
                </a:solidFill>
                <a:latin typeface="Arial Narrow" panose="020B0606020202030204" pitchFamily="34" charset="0"/>
                <a:ea typeface="Times New Roman" panose="02020603050405020304" pitchFamily="18" charset="0"/>
                <a:cs typeface="Symbol" panose="05050102010706020507" pitchFamily="18" charset="2"/>
              </a:rPr>
              <a:t> ЦРБ, Великоустюгская ЦРБ)</a:t>
            </a:r>
            <a:br>
              <a:rPr lang="ru-RU" dirty="0">
                <a:solidFill>
                  <a:prstClr val="black"/>
                </a:solidFill>
                <a:latin typeface="Arial Narrow" panose="020B0606020202030204" pitchFamily="34" charset="0"/>
                <a:ea typeface="Times New Roman" panose="02020603050405020304" pitchFamily="18" charset="0"/>
                <a:cs typeface="Symbol" panose="05050102010706020507" pitchFamily="18" charset="2"/>
              </a:rPr>
            </a:br>
            <a:endParaRPr lang="ru-RU" dirty="0"/>
          </a:p>
        </p:txBody>
      </p:sp>
    </p:spTree>
    <p:extLst>
      <p:ext uri="{BB962C8B-B14F-4D97-AF65-F5344CB8AC3E}">
        <p14:creationId xmlns:p14="http://schemas.microsoft.com/office/powerpoint/2010/main" val="52508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93F8E703-ABD2-4773-B8C0-B9A759649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9"/>
            <a:ext cx="12192000" cy="6858000"/>
          </a:xfrm>
          <a:prstGeom prst="rect">
            <a:avLst/>
          </a:prstGeom>
        </p:spPr>
      </p:pic>
      <p:pic>
        <p:nvPicPr>
          <p:cNvPr id="5" name="Рисунок 4">
            <a:extLst>
              <a:ext uri="{FF2B5EF4-FFF2-40B4-BE49-F238E27FC236}">
                <a16:creationId xmlns:a16="http://schemas.microsoft.com/office/drawing/2014/main" id="{77E60601-B1D5-7B57-619B-AAD004B43C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06589" y="6012840"/>
            <a:ext cx="3369092" cy="770547"/>
          </a:xfrm>
          <a:prstGeom prst="rect">
            <a:avLst/>
          </a:prstGeom>
        </p:spPr>
      </p:pic>
      <p:sp>
        <p:nvSpPr>
          <p:cNvPr id="2" name="Прямоугольник 1">
            <a:extLst>
              <a:ext uri="{FF2B5EF4-FFF2-40B4-BE49-F238E27FC236}">
                <a16:creationId xmlns:a16="http://schemas.microsoft.com/office/drawing/2014/main" id="{CB79B92F-F1C9-D6BC-DEE9-38EA49644FDF}"/>
              </a:ext>
            </a:extLst>
          </p:cNvPr>
          <p:cNvSpPr/>
          <p:nvPr/>
        </p:nvSpPr>
        <p:spPr>
          <a:xfrm>
            <a:off x="-12383" y="116950"/>
            <a:ext cx="12216806" cy="2308324"/>
          </a:xfrm>
          <a:prstGeom prst="rect">
            <a:avLst/>
          </a:prstGeom>
          <a:noFill/>
        </p:spPr>
        <p:txBody>
          <a:bodyPr wrap="none" lIns="91440" tIns="45720" rIns="91440" bIns="45720">
            <a:spAutoFit/>
          </a:bodyPr>
          <a:lstStyle/>
          <a:p>
            <a:pPr algn="ctr"/>
            <a:r>
              <a:rPr lang="ru-RU" sz="2800" b="1" i="1" dirty="0">
                <a:solidFill>
                  <a:srgbClr val="B21616"/>
                </a:solidFill>
                <a:effectLst/>
                <a:latin typeface="Arial Narrow" panose="020B0606020202030204" pitchFamily="34" charset="0"/>
                <a:ea typeface="Times New Roman" panose="02020603050405020304" pitchFamily="18" charset="0"/>
              </a:rPr>
              <a:t>СУЩЕСТВУЮЩИЕ ПРОБЛЕМЫ </a:t>
            </a:r>
          </a:p>
          <a:p>
            <a:pPr algn="ctr"/>
            <a:r>
              <a:rPr lang="ru-RU" sz="2800" b="1" i="1" dirty="0">
                <a:solidFill>
                  <a:srgbClr val="B21616"/>
                </a:solidFill>
                <a:effectLst/>
                <a:latin typeface="Arial Narrow" panose="020B0606020202030204" pitchFamily="34" charset="0"/>
                <a:ea typeface="Times New Roman" panose="02020603050405020304" pitchFamily="18" charset="0"/>
              </a:rPr>
              <a:t>ОКАЗАНИЯ АРИТМОЛОГИЧЕСКОЙ МЕДИЦИНСКОЙ ПОМОЩИ (на втором уровне)</a:t>
            </a:r>
          </a:p>
          <a:p>
            <a:pPr algn="ctr"/>
            <a:endParaRPr lang="ru-RU" sz="8800" b="1" i="1" cap="none" spc="0" dirty="0">
              <a:ln w="0"/>
              <a:solidFill>
                <a:srgbClr val="B21616"/>
              </a:solidFill>
              <a:effectLst>
                <a:reflection blurRad="6350" stA="53000" endA="300" endPos="35500" dir="5400000" sy="-90000" algn="bl" rotWithShape="0"/>
              </a:effectLst>
              <a:latin typeface="Arial Narrow" panose="020B0606020202030204" pitchFamily="34" charset="0"/>
            </a:endParaRPr>
          </a:p>
        </p:txBody>
      </p:sp>
      <p:sp>
        <p:nvSpPr>
          <p:cNvPr id="3" name="TextBox 2">
            <a:extLst>
              <a:ext uri="{FF2B5EF4-FFF2-40B4-BE49-F238E27FC236}">
                <a16:creationId xmlns:a16="http://schemas.microsoft.com/office/drawing/2014/main" id="{26571FBA-043F-D2B9-8C23-43321D854478}"/>
              </a:ext>
            </a:extLst>
          </p:cNvPr>
          <p:cNvSpPr txBox="1"/>
          <p:nvPr/>
        </p:nvSpPr>
        <p:spPr>
          <a:xfrm>
            <a:off x="216319" y="1672518"/>
            <a:ext cx="11817626" cy="2761653"/>
          </a:xfrm>
          <a:prstGeom prst="rect">
            <a:avLst/>
          </a:prstGeom>
          <a:noFill/>
        </p:spPr>
        <p:txBody>
          <a:bodyPr wrap="square" rtlCol="0">
            <a:spAutoFit/>
          </a:bodyPr>
          <a:lstStyle/>
          <a:p>
            <a:pPr marL="342900" lvl="0" indent="-342900">
              <a:lnSpc>
                <a:spcPct val="107000"/>
              </a:lnSpc>
              <a:spcBef>
                <a:spcPts val="600"/>
              </a:spcBef>
              <a:buBlip>
                <a:blip r:embed="rId5">
                  <a:extLst>
                    <a:ext uri="{96DAC541-7B7A-43D3-8B79-37D633B846F1}">
                      <asvg:svgBlip xmlns:asvg="http://schemas.microsoft.com/office/drawing/2016/SVG/main" r:embed="rId6"/>
                    </a:ext>
                  </a:extLst>
                </a:blip>
              </a:buBlip>
            </a:pPr>
            <a:r>
              <a:rPr lang="ru-RU" sz="2500" dirty="0">
                <a:effectLst/>
                <a:latin typeface="Arial Narrow" panose="020B0606020202030204" pitchFamily="34" charset="0"/>
                <a:ea typeface="Times New Roman" panose="02020603050405020304" pitchFamily="18" charset="0"/>
                <a:cs typeface="Symbol" panose="05050102010706020507" pitchFamily="18" charset="2"/>
              </a:rPr>
              <a:t>Отсутствие временных электрокардиостимуляторов в большинстве ЛПУ области,</a:t>
            </a:r>
          </a:p>
          <a:p>
            <a:pPr marL="342900" lvl="0" indent="-342900">
              <a:lnSpc>
                <a:spcPct val="107000"/>
              </a:lnSpc>
              <a:spcBef>
                <a:spcPts val="600"/>
              </a:spcBef>
              <a:buBlip>
                <a:blip r:embed="rId5">
                  <a:extLst>
                    <a:ext uri="{96DAC541-7B7A-43D3-8B79-37D633B846F1}">
                      <asvg:svgBlip xmlns:asvg="http://schemas.microsoft.com/office/drawing/2016/SVG/main" r:embed="rId6"/>
                    </a:ext>
                  </a:extLst>
                </a:blip>
              </a:buBlip>
            </a:pPr>
            <a:r>
              <a:rPr lang="ru-RU" sz="2500" dirty="0">
                <a:latin typeface="Arial Narrow" panose="020B0606020202030204" pitchFamily="34" charset="0"/>
                <a:ea typeface="Times New Roman" panose="02020603050405020304" pitchFamily="18" charset="0"/>
                <a:cs typeface="Symbol" panose="05050102010706020507" pitchFamily="18" charset="2"/>
              </a:rPr>
              <a:t>О</a:t>
            </a:r>
            <a:r>
              <a:rPr lang="ru-RU" sz="2500" dirty="0">
                <a:effectLst/>
                <a:latin typeface="Arial Narrow" panose="020B0606020202030204" pitchFamily="34" charset="0"/>
                <a:ea typeface="Times New Roman" panose="02020603050405020304" pitchFamily="18" charset="0"/>
                <a:cs typeface="Symbol" panose="05050102010706020507" pitchFamily="18" charset="2"/>
              </a:rPr>
              <a:t>тсутствие практики установки ВЭКС в ЛПУ где существует такая техническая возможность </a:t>
            </a:r>
            <a:endParaRPr lang="ru-RU" sz="2500" dirty="0">
              <a:effectLst/>
              <a:latin typeface="Arial Narrow" panose="020B0606020202030204" pitchFamily="34" charset="0"/>
              <a:ea typeface="Calibri" panose="020F0502020204030204" pitchFamily="34" charset="0"/>
              <a:cs typeface="Symbol" panose="05050102010706020507" pitchFamily="18" charset="2"/>
            </a:endParaRPr>
          </a:p>
          <a:p>
            <a:pPr marL="342900" lvl="0" indent="-342900">
              <a:lnSpc>
                <a:spcPct val="107000"/>
              </a:lnSpc>
              <a:spcBef>
                <a:spcPts val="600"/>
              </a:spcBef>
              <a:buBlip>
                <a:blip r:embed="rId5">
                  <a:extLst>
                    <a:ext uri="{96DAC541-7B7A-43D3-8B79-37D633B846F1}">
                      <asvg:svgBlip xmlns:asvg="http://schemas.microsoft.com/office/drawing/2016/SVG/main" r:embed="rId6"/>
                    </a:ext>
                  </a:extLst>
                </a:blip>
              </a:buBlip>
            </a:pPr>
            <a:r>
              <a:rPr lang="ru-RU" sz="2500" dirty="0">
                <a:effectLst/>
                <a:latin typeface="Arial Narrow" panose="020B0606020202030204" pitchFamily="34" charset="0"/>
                <a:ea typeface="Times New Roman" panose="02020603050405020304" pitchFamily="18" charset="0"/>
                <a:cs typeface="Symbol" panose="05050102010706020507" pitchFamily="18" charset="2"/>
              </a:rPr>
              <a:t>Дефекты организации медицинской помощи не позволяющие выполнять </a:t>
            </a:r>
            <a:r>
              <a:rPr lang="ru-RU" sz="2500" dirty="0" err="1">
                <a:effectLst/>
                <a:latin typeface="Arial Narrow" panose="020B0606020202030204" pitchFamily="34" charset="0"/>
                <a:ea typeface="Times New Roman" panose="02020603050405020304" pitchFamily="18" charset="0"/>
                <a:cs typeface="Symbol" panose="05050102010706020507" pitchFamily="18" charset="2"/>
              </a:rPr>
              <a:t>кардиоверсии</a:t>
            </a:r>
            <a:r>
              <a:rPr lang="ru-RU" sz="2500" dirty="0">
                <a:effectLst/>
                <a:latin typeface="Arial Narrow" panose="020B0606020202030204" pitchFamily="34" charset="0"/>
                <a:ea typeface="Times New Roman" panose="02020603050405020304" pitchFamily="18" charset="0"/>
                <a:cs typeface="Symbol" panose="05050102010706020507" pitchFamily="18" charset="2"/>
              </a:rPr>
              <a:t> пациентам с </a:t>
            </a:r>
            <a:r>
              <a:rPr lang="ru-RU" sz="2500" dirty="0" err="1">
                <a:effectLst/>
                <a:latin typeface="Arial Narrow" panose="020B0606020202030204" pitchFamily="34" charset="0"/>
                <a:ea typeface="Times New Roman" panose="02020603050405020304" pitchFamily="18" charset="0"/>
                <a:cs typeface="Symbol" panose="05050102010706020507" pitchFamily="18" charset="2"/>
              </a:rPr>
              <a:t>тахиаритмиями</a:t>
            </a:r>
            <a:r>
              <a:rPr lang="ru-RU" sz="2500" dirty="0">
                <a:effectLst/>
                <a:latin typeface="Arial Narrow" panose="020B0606020202030204" pitchFamily="34" charset="0"/>
                <a:ea typeface="Times New Roman" panose="02020603050405020304" pitchFamily="18" charset="0"/>
                <a:cs typeface="Symbol" panose="05050102010706020507" pitchFamily="18" charset="2"/>
              </a:rPr>
              <a:t> на этапе ПСО (</a:t>
            </a:r>
            <a:r>
              <a:rPr lang="ru-RU" sz="2500" dirty="0" err="1">
                <a:effectLst/>
                <a:latin typeface="Arial Narrow" panose="020B0606020202030204" pitchFamily="34" charset="0"/>
                <a:ea typeface="Times New Roman" panose="02020603050405020304" pitchFamily="18" charset="0"/>
                <a:cs typeface="Symbol" panose="05050102010706020507" pitchFamily="18" charset="2"/>
              </a:rPr>
              <a:t>Сокольская</a:t>
            </a:r>
            <a:r>
              <a:rPr lang="ru-RU" sz="2500" dirty="0">
                <a:effectLst/>
                <a:latin typeface="Arial Narrow" panose="020B0606020202030204" pitchFamily="34" charset="0"/>
                <a:ea typeface="Times New Roman" panose="02020603050405020304" pitchFamily="18" charset="0"/>
                <a:cs typeface="Symbol" panose="05050102010706020507" pitchFamily="18" charset="2"/>
              </a:rPr>
              <a:t> ЦРБ, </a:t>
            </a:r>
            <a:r>
              <a:rPr lang="ru-RU" sz="2500" dirty="0" err="1">
                <a:effectLst/>
                <a:latin typeface="Arial Narrow" panose="020B0606020202030204" pitchFamily="34" charset="0"/>
                <a:ea typeface="Times New Roman" panose="02020603050405020304" pitchFamily="18" charset="0"/>
                <a:cs typeface="Symbol" panose="05050102010706020507" pitchFamily="18" charset="2"/>
              </a:rPr>
              <a:t>Тотемская</a:t>
            </a:r>
            <a:r>
              <a:rPr lang="ru-RU" sz="2500" dirty="0">
                <a:effectLst/>
                <a:latin typeface="Arial Narrow" panose="020B0606020202030204" pitchFamily="34" charset="0"/>
                <a:ea typeface="Times New Roman" panose="02020603050405020304" pitchFamily="18" charset="0"/>
                <a:cs typeface="Symbol" panose="05050102010706020507" pitchFamily="18" charset="2"/>
              </a:rPr>
              <a:t> ЦРБ, </a:t>
            </a:r>
            <a:r>
              <a:rPr lang="ru-RU" sz="2500" dirty="0" err="1">
                <a:effectLst/>
                <a:latin typeface="Arial Narrow" panose="020B0606020202030204" pitchFamily="34" charset="0"/>
                <a:ea typeface="Times New Roman" panose="02020603050405020304" pitchFamily="18" charset="0"/>
                <a:cs typeface="Symbol" panose="05050102010706020507" pitchFamily="18" charset="2"/>
              </a:rPr>
              <a:t>Устюженская</a:t>
            </a:r>
            <a:r>
              <a:rPr lang="ru-RU" sz="2500" dirty="0">
                <a:effectLst/>
                <a:latin typeface="Arial Narrow" panose="020B0606020202030204" pitchFamily="34" charset="0"/>
                <a:ea typeface="Times New Roman" panose="02020603050405020304" pitchFamily="18" charset="0"/>
                <a:cs typeface="Symbol" panose="05050102010706020507" pitchFamily="18" charset="2"/>
              </a:rPr>
              <a:t> ЦРБ)</a:t>
            </a:r>
          </a:p>
          <a:p>
            <a:pPr marL="342900" lvl="0" indent="-342900">
              <a:lnSpc>
                <a:spcPct val="107000"/>
              </a:lnSpc>
              <a:spcBef>
                <a:spcPts val="600"/>
              </a:spcBef>
              <a:buBlip>
                <a:blip r:embed="rId5">
                  <a:extLst>
                    <a:ext uri="{96DAC541-7B7A-43D3-8B79-37D633B846F1}">
                      <asvg:svgBlip xmlns:asvg="http://schemas.microsoft.com/office/drawing/2016/SVG/main" r:embed="rId6"/>
                    </a:ext>
                  </a:extLst>
                </a:blip>
              </a:buBlip>
            </a:pPr>
            <a:r>
              <a:rPr lang="ru-RU" sz="2500" dirty="0">
                <a:latin typeface="Arial Narrow" panose="020B0606020202030204" pitchFamily="34" charset="0"/>
                <a:ea typeface="Calibri" panose="020F0502020204030204" pitchFamily="34" charset="0"/>
                <a:cs typeface="Symbol" panose="05050102010706020507" pitchFamily="18" charset="2"/>
              </a:rPr>
              <a:t>Нарушения стандартов оказания медицинской помощи пациентам с ФП и ТП</a:t>
            </a:r>
            <a:r>
              <a:rPr lang="ru-RU" sz="2500" dirty="0">
                <a:effectLst/>
                <a:latin typeface="Arial Narrow" panose="020B0606020202030204" pitchFamily="34" charset="0"/>
                <a:ea typeface="Calibri" panose="020F0502020204030204" pitchFamily="34" charset="0"/>
                <a:cs typeface="Symbol" panose="05050102010706020507" pitchFamily="18" charset="2"/>
              </a:rPr>
              <a:t> </a:t>
            </a:r>
            <a:endParaRPr lang="ru-RU" sz="2500" dirty="0">
              <a:latin typeface="Arial Narrow" panose="020B0606020202030204" pitchFamily="34" charset="0"/>
            </a:endParaRPr>
          </a:p>
        </p:txBody>
      </p:sp>
    </p:spTree>
    <p:extLst>
      <p:ext uri="{BB962C8B-B14F-4D97-AF65-F5344CB8AC3E}">
        <p14:creationId xmlns:p14="http://schemas.microsoft.com/office/powerpoint/2010/main" val="100318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93F8E703-ABD2-4773-B8C0-B9A759649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Рисунок 4">
            <a:extLst>
              <a:ext uri="{FF2B5EF4-FFF2-40B4-BE49-F238E27FC236}">
                <a16:creationId xmlns:a16="http://schemas.microsoft.com/office/drawing/2014/main" id="{77E60601-B1D5-7B57-619B-AAD004B43C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06589" y="6012840"/>
            <a:ext cx="3369092" cy="770547"/>
          </a:xfrm>
          <a:prstGeom prst="rect">
            <a:avLst/>
          </a:prstGeom>
        </p:spPr>
      </p:pic>
      <p:sp>
        <p:nvSpPr>
          <p:cNvPr id="2" name="Прямоугольник 1">
            <a:extLst>
              <a:ext uri="{FF2B5EF4-FFF2-40B4-BE49-F238E27FC236}">
                <a16:creationId xmlns:a16="http://schemas.microsoft.com/office/drawing/2014/main" id="{CB79B92F-F1C9-D6BC-DEE9-38EA49644FDF}"/>
              </a:ext>
            </a:extLst>
          </p:cNvPr>
          <p:cNvSpPr/>
          <p:nvPr/>
        </p:nvSpPr>
        <p:spPr>
          <a:xfrm>
            <a:off x="2052281" y="116950"/>
            <a:ext cx="8087471" cy="2000548"/>
          </a:xfrm>
          <a:prstGeom prst="rect">
            <a:avLst/>
          </a:prstGeom>
          <a:noFill/>
        </p:spPr>
        <p:txBody>
          <a:bodyPr wrap="none" lIns="91440" tIns="45720" rIns="91440" bIns="45720">
            <a:spAutoFit/>
          </a:bodyPr>
          <a:lstStyle/>
          <a:p>
            <a:pPr algn="ctr"/>
            <a:r>
              <a:rPr lang="ru-RU" sz="3600" b="1" i="1" dirty="0">
                <a:solidFill>
                  <a:srgbClr val="B21616"/>
                </a:solidFill>
                <a:effectLst/>
                <a:latin typeface="Arial Narrow" panose="020B0606020202030204" pitchFamily="34" charset="0"/>
                <a:ea typeface="Times New Roman" panose="02020603050405020304" pitchFamily="18" charset="0"/>
              </a:rPr>
              <a:t>ПРЕДЛОЖЕНИЯ ПО РЕШЕНИЮ ПРОБЛЕМ</a:t>
            </a:r>
          </a:p>
          <a:p>
            <a:pPr algn="ctr"/>
            <a:endParaRPr lang="ru-RU" sz="8800" b="1" i="1" cap="none" spc="0" dirty="0">
              <a:ln w="0"/>
              <a:solidFill>
                <a:srgbClr val="B21616"/>
              </a:solidFill>
              <a:effectLst>
                <a:reflection blurRad="6350" stA="53000" endA="300" endPos="35500" dir="5400000" sy="-90000" algn="bl" rotWithShape="0"/>
              </a:effectLst>
              <a:latin typeface="Arial Narrow" panose="020B0606020202030204" pitchFamily="34" charset="0"/>
            </a:endParaRPr>
          </a:p>
        </p:txBody>
      </p:sp>
      <p:sp>
        <p:nvSpPr>
          <p:cNvPr id="3" name="TextBox 2">
            <a:extLst>
              <a:ext uri="{FF2B5EF4-FFF2-40B4-BE49-F238E27FC236}">
                <a16:creationId xmlns:a16="http://schemas.microsoft.com/office/drawing/2014/main" id="{26571FBA-043F-D2B9-8C23-43321D854478}"/>
              </a:ext>
            </a:extLst>
          </p:cNvPr>
          <p:cNvSpPr txBox="1"/>
          <p:nvPr/>
        </p:nvSpPr>
        <p:spPr>
          <a:xfrm>
            <a:off x="216319" y="1117224"/>
            <a:ext cx="11817626" cy="5205849"/>
          </a:xfrm>
          <a:prstGeom prst="rect">
            <a:avLst/>
          </a:prstGeom>
          <a:noFill/>
        </p:spPr>
        <p:txBody>
          <a:bodyPr wrap="square" rtlCol="0">
            <a:spAutoFit/>
          </a:bodyPr>
          <a:lstStyle/>
          <a:p>
            <a:pPr marL="343080" indent="-342360">
              <a:lnSpc>
                <a:spcPct val="107000"/>
              </a:lnSpc>
              <a:spcBef>
                <a:spcPts val="601"/>
              </a:spcBef>
              <a:buSzPct val="100049"/>
              <a:buBlip>
                <a:blip r:embed="rId5"/>
              </a:buBlip>
            </a:pPr>
            <a:r>
              <a:rPr lang="ru-RU" sz="2500" spc="-1" dirty="0">
                <a:solidFill>
                  <a:srgbClr val="000000"/>
                </a:solidFill>
                <a:latin typeface="Arial Narrow"/>
                <a:ea typeface="Times New Roman"/>
              </a:rPr>
              <a:t>Дооснащение всех ПСО системами ВЭКС</a:t>
            </a:r>
            <a:endParaRPr lang="ru-RU" sz="2500" spc="-1" dirty="0">
              <a:latin typeface="Arial"/>
            </a:endParaRPr>
          </a:p>
          <a:p>
            <a:pPr marL="343080" indent="-342360">
              <a:lnSpc>
                <a:spcPct val="107000"/>
              </a:lnSpc>
              <a:spcBef>
                <a:spcPts val="601"/>
              </a:spcBef>
              <a:buSzPct val="100049"/>
              <a:buBlip>
                <a:blip r:embed="rId5"/>
              </a:buBlip>
            </a:pPr>
            <a:r>
              <a:rPr lang="ru-RU" sz="2500" spc="-1" dirty="0">
                <a:solidFill>
                  <a:srgbClr val="000000"/>
                </a:solidFill>
                <a:latin typeface="Arial Narrow"/>
                <a:ea typeface="Times New Roman"/>
              </a:rPr>
              <a:t>Организация школ </a:t>
            </a:r>
            <a:r>
              <a:rPr lang="ru-RU" sz="2500" spc="-1" dirty="0" err="1">
                <a:solidFill>
                  <a:srgbClr val="000000"/>
                </a:solidFill>
                <a:latin typeface="Arial Narrow"/>
                <a:ea typeface="Times New Roman"/>
              </a:rPr>
              <a:t>аритмологии</a:t>
            </a:r>
            <a:r>
              <a:rPr lang="ru-RU" sz="2500" spc="-1" dirty="0">
                <a:solidFill>
                  <a:srgbClr val="000000"/>
                </a:solidFill>
                <a:latin typeface="Arial Narrow"/>
                <a:ea typeface="Times New Roman"/>
              </a:rPr>
              <a:t> на базе  БУЗ ВО ВОКБ (с участием ЯГМУ) для врачей ПСО и других ЛПУ области. В рамках школы будут освещены</a:t>
            </a:r>
            <a:r>
              <a:rPr lang="en-US" sz="2500" spc="-1" dirty="0">
                <a:solidFill>
                  <a:srgbClr val="000000"/>
                </a:solidFill>
                <a:latin typeface="Arial Narrow"/>
                <a:ea typeface="Times New Roman"/>
              </a:rPr>
              <a:t>:</a:t>
            </a:r>
            <a:endParaRPr lang="ru-RU" sz="2500" spc="-1" dirty="0">
              <a:latin typeface="Arial"/>
            </a:endParaRPr>
          </a:p>
          <a:p>
            <a:pPr marL="1257480" lvl="2" indent="-342360">
              <a:lnSpc>
                <a:spcPct val="107000"/>
              </a:lnSpc>
              <a:spcBef>
                <a:spcPts val="601"/>
              </a:spcBef>
              <a:buClr>
                <a:srgbClr val="000000"/>
              </a:buClr>
              <a:buFont typeface="Wingdings" charset="2"/>
              <a:buChar char=""/>
            </a:pPr>
            <a:r>
              <a:rPr lang="ru-RU" sz="2500" spc="-1" dirty="0">
                <a:solidFill>
                  <a:srgbClr val="000000"/>
                </a:solidFill>
                <a:latin typeface="Arial Narrow"/>
                <a:ea typeface="Times New Roman"/>
              </a:rPr>
              <a:t>Вопросы временной </a:t>
            </a:r>
            <a:r>
              <a:rPr lang="ru-RU" sz="2500" spc="-1" dirty="0" err="1">
                <a:solidFill>
                  <a:srgbClr val="000000"/>
                </a:solidFill>
                <a:latin typeface="Arial Narrow"/>
                <a:ea typeface="Times New Roman"/>
              </a:rPr>
              <a:t>электрокардиостимуляции</a:t>
            </a:r>
            <a:r>
              <a:rPr lang="ru-RU" sz="2500" spc="-1" dirty="0">
                <a:solidFill>
                  <a:srgbClr val="000000"/>
                </a:solidFill>
                <a:latin typeface="Arial Narrow"/>
                <a:ea typeface="Times New Roman"/>
              </a:rPr>
              <a:t> ( с практическими занятиями),</a:t>
            </a:r>
            <a:endParaRPr lang="ru-RU" sz="2500" spc="-1" dirty="0">
              <a:latin typeface="Arial"/>
            </a:endParaRPr>
          </a:p>
          <a:p>
            <a:pPr marL="1257480" lvl="2" indent="-342360">
              <a:lnSpc>
                <a:spcPct val="107000"/>
              </a:lnSpc>
              <a:spcBef>
                <a:spcPts val="601"/>
              </a:spcBef>
              <a:buClr>
                <a:srgbClr val="000000"/>
              </a:buClr>
              <a:buFont typeface="Wingdings" charset="2"/>
              <a:buChar char=""/>
            </a:pPr>
            <a:r>
              <a:rPr lang="ru-RU" sz="2500" spc="-1" dirty="0">
                <a:solidFill>
                  <a:srgbClr val="000000"/>
                </a:solidFill>
                <a:latin typeface="Arial Narrow"/>
                <a:ea typeface="Times New Roman"/>
              </a:rPr>
              <a:t>Отбор пациентов для постоянной </a:t>
            </a:r>
            <a:r>
              <a:rPr lang="ru-RU" sz="2500" spc="-1" dirty="0" err="1">
                <a:solidFill>
                  <a:srgbClr val="000000"/>
                </a:solidFill>
                <a:latin typeface="Arial Narrow"/>
                <a:ea typeface="Times New Roman"/>
              </a:rPr>
              <a:t>электрокардиостимуляции</a:t>
            </a:r>
            <a:endParaRPr lang="ru-RU" sz="2500" spc="-1" dirty="0">
              <a:latin typeface="Arial"/>
            </a:endParaRPr>
          </a:p>
          <a:p>
            <a:pPr marL="1257480" lvl="2" indent="-342360">
              <a:lnSpc>
                <a:spcPct val="107000"/>
              </a:lnSpc>
              <a:spcBef>
                <a:spcPts val="601"/>
              </a:spcBef>
              <a:buClr>
                <a:srgbClr val="000000"/>
              </a:buClr>
              <a:buFont typeface="Wingdings" charset="2"/>
              <a:buChar char=""/>
            </a:pPr>
            <a:r>
              <a:rPr lang="ru-RU" sz="2500" spc="-1" dirty="0">
                <a:solidFill>
                  <a:srgbClr val="000000"/>
                </a:solidFill>
                <a:latin typeface="Arial Narrow"/>
                <a:ea typeface="Times New Roman"/>
              </a:rPr>
              <a:t>Ведение пациентов с имплантированными антиаритмическими устройствами</a:t>
            </a:r>
            <a:endParaRPr lang="ru-RU" sz="2500" spc="-1" dirty="0">
              <a:latin typeface="Arial"/>
            </a:endParaRPr>
          </a:p>
          <a:p>
            <a:pPr marL="1257480" lvl="2" indent="-342360">
              <a:lnSpc>
                <a:spcPct val="107000"/>
              </a:lnSpc>
              <a:spcBef>
                <a:spcPts val="601"/>
              </a:spcBef>
              <a:buClr>
                <a:srgbClr val="000000"/>
              </a:buClr>
              <a:buFont typeface="Wingdings" charset="2"/>
              <a:buChar char=""/>
            </a:pPr>
            <a:r>
              <a:rPr lang="ru-RU" sz="2500" spc="-1" dirty="0">
                <a:solidFill>
                  <a:srgbClr val="000000"/>
                </a:solidFill>
                <a:latin typeface="Arial Narrow"/>
                <a:ea typeface="Times New Roman"/>
              </a:rPr>
              <a:t>Проведение </a:t>
            </a:r>
            <a:r>
              <a:rPr lang="ru-RU" sz="2500" spc="-1" dirty="0" err="1">
                <a:solidFill>
                  <a:srgbClr val="000000"/>
                </a:solidFill>
                <a:latin typeface="Arial Narrow"/>
                <a:ea typeface="Times New Roman"/>
              </a:rPr>
              <a:t>кардиоверсий</a:t>
            </a:r>
            <a:r>
              <a:rPr lang="ru-RU" sz="2500" spc="-1" dirty="0">
                <a:solidFill>
                  <a:srgbClr val="000000"/>
                </a:solidFill>
                <a:latin typeface="Arial Narrow"/>
                <a:ea typeface="Times New Roman"/>
              </a:rPr>
              <a:t> (показания, противопоказания, подготовка, методики)</a:t>
            </a:r>
            <a:endParaRPr lang="ru-RU" sz="2500" spc="-1" dirty="0">
              <a:latin typeface="Arial"/>
            </a:endParaRPr>
          </a:p>
          <a:p>
            <a:pPr marL="1257480" lvl="2" indent="-342360">
              <a:lnSpc>
                <a:spcPct val="107000"/>
              </a:lnSpc>
              <a:spcBef>
                <a:spcPts val="601"/>
              </a:spcBef>
              <a:buClr>
                <a:srgbClr val="000000"/>
              </a:buClr>
              <a:buFont typeface="Wingdings" charset="2"/>
              <a:buChar char=""/>
            </a:pPr>
            <a:r>
              <a:rPr lang="ru-RU" sz="2500" spc="-1" dirty="0">
                <a:solidFill>
                  <a:srgbClr val="000000"/>
                </a:solidFill>
                <a:latin typeface="Arial Narrow"/>
                <a:ea typeface="Times New Roman"/>
              </a:rPr>
              <a:t>Вопросы отбора пациентов для РЧА аритмий сердца</a:t>
            </a:r>
            <a:endParaRPr lang="ru-RU" sz="2500" spc="-1" dirty="0">
              <a:latin typeface="Arial"/>
            </a:endParaRPr>
          </a:p>
          <a:p>
            <a:pPr marL="1257480" lvl="2" indent="-342360">
              <a:lnSpc>
                <a:spcPct val="107000"/>
              </a:lnSpc>
              <a:spcBef>
                <a:spcPts val="601"/>
              </a:spcBef>
              <a:buClr>
                <a:srgbClr val="000000"/>
              </a:buClr>
              <a:buFont typeface="Wingdings" charset="2"/>
              <a:buChar char=""/>
            </a:pPr>
            <a:r>
              <a:rPr lang="ru-RU" sz="2500" spc="-1" dirty="0">
                <a:solidFill>
                  <a:srgbClr val="000000"/>
                </a:solidFill>
                <a:latin typeface="Arial Narrow"/>
                <a:ea typeface="Times New Roman"/>
              </a:rPr>
              <a:t>Ведение пациентов с аритмиями </a:t>
            </a:r>
            <a:endParaRPr lang="ru-RU" sz="2500" spc="-1" dirty="0">
              <a:latin typeface="Arial"/>
            </a:endParaRPr>
          </a:p>
          <a:p>
            <a:pPr marL="343080" indent="-342360">
              <a:lnSpc>
                <a:spcPct val="107000"/>
              </a:lnSpc>
              <a:spcBef>
                <a:spcPts val="601"/>
              </a:spcBef>
              <a:buSzPct val="100049"/>
              <a:buBlip>
                <a:blip r:embed="rId5"/>
              </a:buBlip>
            </a:pPr>
            <a:r>
              <a:rPr lang="ru-RU" sz="2500" spc="-1" dirty="0">
                <a:solidFill>
                  <a:srgbClr val="000000"/>
                </a:solidFill>
                <a:latin typeface="Arial Narrow"/>
                <a:ea typeface="Times New Roman"/>
              </a:rPr>
              <a:t>Ежегодное проведение межрегионального конгресса по вопросам кардиологии и </a:t>
            </a:r>
            <a:r>
              <a:rPr lang="ru-RU" sz="2500" spc="-1" dirty="0" err="1">
                <a:solidFill>
                  <a:srgbClr val="000000"/>
                </a:solidFill>
                <a:latin typeface="Arial Narrow"/>
                <a:ea typeface="Times New Roman"/>
              </a:rPr>
              <a:t>аритмологии</a:t>
            </a:r>
            <a:endParaRPr lang="ru-RU" sz="2500" spc="-1" dirty="0">
              <a:latin typeface="Arial"/>
            </a:endParaRPr>
          </a:p>
        </p:txBody>
      </p:sp>
    </p:spTree>
    <p:extLst>
      <p:ext uri="{BB962C8B-B14F-4D97-AF65-F5344CB8AC3E}">
        <p14:creationId xmlns:p14="http://schemas.microsoft.com/office/powerpoint/2010/main" val="285464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93F8E703-ABD2-4773-B8C0-B9A759649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934"/>
            <a:ext cx="12192000" cy="6858000"/>
          </a:xfrm>
          <a:prstGeom prst="rect">
            <a:avLst/>
          </a:prstGeom>
        </p:spPr>
      </p:pic>
      <p:pic>
        <p:nvPicPr>
          <p:cNvPr id="5" name="Рисунок 4">
            <a:extLst>
              <a:ext uri="{FF2B5EF4-FFF2-40B4-BE49-F238E27FC236}">
                <a16:creationId xmlns:a16="http://schemas.microsoft.com/office/drawing/2014/main" id="{77E60601-B1D5-7B57-619B-AAD004B43C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06589" y="6012840"/>
            <a:ext cx="3369092" cy="770547"/>
          </a:xfrm>
          <a:prstGeom prst="rect">
            <a:avLst/>
          </a:prstGeom>
        </p:spPr>
      </p:pic>
      <p:sp>
        <p:nvSpPr>
          <p:cNvPr id="2" name="Прямоугольник 1">
            <a:extLst>
              <a:ext uri="{FF2B5EF4-FFF2-40B4-BE49-F238E27FC236}">
                <a16:creationId xmlns:a16="http://schemas.microsoft.com/office/drawing/2014/main" id="{CB79B92F-F1C9-D6BC-DEE9-38EA49644FDF}"/>
              </a:ext>
            </a:extLst>
          </p:cNvPr>
          <p:cNvSpPr/>
          <p:nvPr/>
        </p:nvSpPr>
        <p:spPr>
          <a:xfrm>
            <a:off x="1" y="116950"/>
            <a:ext cx="12192000" cy="2185214"/>
          </a:xfrm>
          <a:prstGeom prst="rect">
            <a:avLst/>
          </a:prstGeom>
          <a:noFill/>
        </p:spPr>
        <p:txBody>
          <a:bodyPr wrap="square" lIns="91440" tIns="45720" rIns="91440" bIns="45720">
            <a:spAutoFit/>
          </a:bodyPr>
          <a:lstStyle/>
          <a:p>
            <a:pPr algn="ctr"/>
            <a:r>
              <a:rPr lang="ru-RU" sz="2800" b="1" i="1" dirty="0">
                <a:solidFill>
                  <a:srgbClr val="C00000"/>
                </a:solidFill>
                <a:latin typeface="Arial Narrow" panose="020B0606020202030204" pitchFamily="34" charset="0"/>
                <a:ea typeface="Times New Roman" panose="02020603050405020304" pitchFamily="18" charset="0"/>
                <a:cs typeface="Symbol" panose="05050102010706020507" pitchFamily="18" charset="2"/>
              </a:rPr>
              <a:t>На третьем уровне оказывается специализированная </a:t>
            </a:r>
            <a:r>
              <a:rPr lang="ru-RU" sz="2800" b="1" i="1" dirty="0" err="1">
                <a:solidFill>
                  <a:srgbClr val="C00000"/>
                </a:solidFill>
                <a:latin typeface="Arial Narrow" panose="020B0606020202030204" pitchFamily="34" charset="0"/>
                <a:ea typeface="Times New Roman" panose="02020603050405020304" pitchFamily="18" charset="0"/>
                <a:cs typeface="Symbol" panose="05050102010706020507" pitchFamily="18" charset="2"/>
              </a:rPr>
              <a:t>аритмологическая</a:t>
            </a:r>
            <a:r>
              <a:rPr lang="ru-RU" sz="2800" b="1" i="1" dirty="0">
                <a:solidFill>
                  <a:srgbClr val="C00000"/>
                </a:solidFill>
                <a:latin typeface="Arial Narrow" panose="020B0606020202030204" pitchFamily="34" charset="0"/>
                <a:ea typeface="Times New Roman" panose="02020603050405020304" pitchFamily="18" charset="0"/>
                <a:cs typeface="Symbol" panose="05050102010706020507" pitchFamily="18" charset="2"/>
              </a:rPr>
              <a:t> медицинская помощь в </a:t>
            </a:r>
            <a:r>
              <a:rPr lang="ru-RU" sz="2800" b="1" i="1" dirty="0" err="1">
                <a:solidFill>
                  <a:srgbClr val="C00000"/>
                </a:solidFill>
                <a:latin typeface="Arial Narrow" panose="020B0606020202030204" pitchFamily="34" charset="0"/>
                <a:ea typeface="Times New Roman" panose="02020603050405020304" pitchFamily="18" charset="0"/>
                <a:cs typeface="Symbol" panose="05050102010706020507" pitchFamily="18" charset="2"/>
              </a:rPr>
              <a:t>ОХЛСНРСиЭ</a:t>
            </a:r>
            <a:r>
              <a:rPr lang="ru-RU" sz="2800" b="1" i="1" dirty="0">
                <a:solidFill>
                  <a:srgbClr val="C00000"/>
                </a:solidFill>
                <a:latin typeface="Arial Narrow" panose="020B0606020202030204" pitchFamily="34" charset="0"/>
                <a:ea typeface="Times New Roman" panose="02020603050405020304" pitchFamily="18" charset="0"/>
                <a:cs typeface="Symbol" panose="05050102010706020507" pitchFamily="18" charset="2"/>
              </a:rPr>
              <a:t> БУЗ ВО ВОКБ г. Вологды.</a:t>
            </a:r>
          </a:p>
          <a:p>
            <a:pPr algn="ctr"/>
            <a:endParaRPr lang="ru-RU" sz="8000" b="1" i="1" cap="none" spc="0" dirty="0">
              <a:ln w="0"/>
              <a:solidFill>
                <a:srgbClr val="B21616"/>
              </a:solidFill>
              <a:effectLst>
                <a:reflection blurRad="6350" stA="53000" endA="300" endPos="35500" dir="5400000" sy="-90000" algn="bl" rotWithShape="0"/>
              </a:effectLst>
              <a:latin typeface="Arial Narrow" panose="020B0606020202030204" pitchFamily="34" charset="0"/>
            </a:endParaRPr>
          </a:p>
        </p:txBody>
      </p:sp>
      <p:sp>
        <p:nvSpPr>
          <p:cNvPr id="3" name="TextBox 2">
            <a:extLst>
              <a:ext uri="{FF2B5EF4-FFF2-40B4-BE49-F238E27FC236}">
                <a16:creationId xmlns:a16="http://schemas.microsoft.com/office/drawing/2014/main" id="{26571FBA-043F-D2B9-8C23-43321D854478}"/>
              </a:ext>
            </a:extLst>
          </p:cNvPr>
          <p:cNvSpPr txBox="1"/>
          <p:nvPr/>
        </p:nvSpPr>
        <p:spPr>
          <a:xfrm>
            <a:off x="-58724" y="1222898"/>
            <a:ext cx="12063537" cy="4793685"/>
          </a:xfrm>
          <a:prstGeom prst="rect">
            <a:avLst/>
          </a:prstGeom>
          <a:noFill/>
        </p:spPr>
        <p:txBody>
          <a:bodyPr wrap="square" rtlCol="0">
            <a:spAutoFit/>
          </a:bodyPr>
          <a:lstStyle/>
          <a:p>
            <a:pPr lvl="0">
              <a:lnSpc>
                <a:spcPct val="107000"/>
              </a:lnSpc>
              <a:spcBef>
                <a:spcPts val="600"/>
              </a:spcBef>
            </a:pPr>
            <a:r>
              <a:rPr lang="ru-RU" sz="2400" dirty="0">
                <a:effectLst/>
                <a:latin typeface="Arial Narrow" panose="020B0606020202030204" pitchFamily="34" charset="0"/>
                <a:ea typeface="Times New Roman" panose="02020603050405020304" pitchFamily="18" charset="0"/>
                <a:cs typeface="Symbol" panose="05050102010706020507" pitchFamily="18" charset="2"/>
              </a:rPr>
              <a:t>В отделении работают 5 врачей:</a:t>
            </a:r>
          </a:p>
          <a:p>
            <a:pPr marL="342900" lvl="0" indent="-342900">
              <a:lnSpc>
                <a:spcPct val="107000"/>
              </a:lnSpc>
              <a:spcBef>
                <a:spcPts val="600"/>
              </a:spcBef>
              <a:buBlip>
                <a:blip r:embed="rId5">
                  <a:extLst>
                    <a:ext uri="{96DAC541-7B7A-43D3-8B79-37D633B846F1}">
                      <asvg:svgBlip xmlns:asvg="http://schemas.microsoft.com/office/drawing/2016/SVG/main" r:embed="rId6"/>
                    </a:ext>
                  </a:extLst>
                </a:blip>
              </a:buBlip>
            </a:pPr>
            <a:r>
              <a:rPr lang="ru-RU" sz="2400" b="1" dirty="0">
                <a:effectLst/>
                <a:latin typeface="Arial Narrow" panose="020B0606020202030204" pitchFamily="34" charset="0"/>
                <a:ea typeface="Times New Roman" panose="02020603050405020304" pitchFamily="18" charset="0"/>
                <a:cs typeface="Symbol" panose="05050102010706020507" pitchFamily="18" charset="2"/>
              </a:rPr>
              <a:t>Куренков А.С</a:t>
            </a:r>
            <a:r>
              <a:rPr lang="ru-RU" sz="2400" dirty="0">
                <a:effectLst/>
                <a:latin typeface="Arial Narrow" panose="020B0606020202030204" pitchFamily="34" charset="0"/>
                <a:ea typeface="Times New Roman" panose="02020603050405020304" pitchFamily="18" charset="0"/>
                <a:cs typeface="Symbol" panose="05050102010706020507" pitchFamily="18" charset="2"/>
              </a:rPr>
              <a:t> врач-сердечно-сосудистый хирург высшей квалификационной категории, стаж по специальности 12 лет ( по специальности аттестован в 2023 году, присвоена высшая категория по специаль</a:t>
            </a:r>
            <a:r>
              <a:rPr lang="ru-RU" sz="2400" dirty="0">
                <a:effectLst/>
                <a:highlight>
                  <a:srgbClr val="FFE7EA"/>
                </a:highlight>
                <a:latin typeface="Arial Narrow" panose="020B0606020202030204" pitchFamily="34" charset="0"/>
                <a:ea typeface="Times New Roman" panose="02020603050405020304" pitchFamily="18" charset="0"/>
                <a:cs typeface="Symbol" panose="05050102010706020507" pitchFamily="18" charset="2"/>
              </a:rPr>
              <a:t>н</a:t>
            </a:r>
            <a:r>
              <a:rPr lang="ru-RU" sz="2400" dirty="0">
                <a:effectLst/>
                <a:latin typeface="Arial Narrow" panose="020B0606020202030204" pitchFamily="34" charset="0"/>
                <a:ea typeface="Times New Roman" panose="02020603050405020304" pitchFamily="18" charset="0"/>
                <a:cs typeface="Symbol" panose="05050102010706020507" pitchFamily="18" charset="2"/>
              </a:rPr>
              <a:t>ости сердечно-сосудистая хирургия).</a:t>
            </a:r>
          </a:p>
          <a:p>
            <a:pPr marL="342900" lvl="0" indent="-342900">
              <a:lnSpc>
                <a:spcPct val="107000"/>
              </a:lnSpc>
              <a:spcBef>
                <a:spcPts val="600"/>
              </a:spcBef>
              <a:buBlip>
                <a:blip r:embed="rId5">
                  <a:extLst>
                    <a:ext uri="{96DAC541-7B7A-43D3-8B79-37D633B846F1}">
                      <asvg:svgBlip xmlns:asvg="http://schemas.microsoft.com/office/drawing/2016/SVG/main" r:embed="rId6"/>
                    </a:ext>
                  </a:extLst>
                </a:blip>
              </a:buBlip>
            </a:pPr>
            <a:r>
              <a:rPr lang="ru-RU" sz="2400" b="1" dirty="0">
                <a:latin typeface="Arial Narrow" panose="020B0606020202030204" pitchFamily="34" charset="0"/>
                <a:ea typeface="Times New Roman" panose="02020603050405020304" pitchFamily="18" charset="0"/>
                <a:cs typeface="Symbol" panose="05050102010706020507" pitchFamily="18" charset="2"/>
              </a:rPr>
              <a:t>Л</a:t>
            </a:r>
            <a:r>
              <a:rPr lang="ru-RU" sz="2400" b="1" dirty="0">
                <a:effectLst/>
                <a:latin typeface="Arial Narrow" panose="020B0606020202030204" pitchFamily="34" charset="0"/>
                <a:ea typeface="Times New Roman" panose="02020603050405020304" pitchFamily="18" charset="0"/>
                <a:cs typeface="Symbol" panose="05050102010706020507" pitchFamily="18" charset="2"/>
              </a:rPr>
              <a:t>ета В.С.</a:t>
            </a:r>
            <a:r>
              <a:rPr lang="ru-RU" sz="2400" dirty="0">
                <a:effectLst/>
                <a:latin typeface="Arial Narrow" panose="020B0606020202030204" pitchFamily="34" charset="0"/>
                <a:ea typeface="Times New Roman" panose="02020603050405020304" pitchFamily="18" charset="0"/>
                <a:cs typeface="Symbol" panose="05050102010706020507" pitchFamily="18" charset="2"/>
              </a:rPr>
              <a:t> врач-сердечно-сосудистый хирург высшей </a:t>
            </a:r>
            <a:r>
              <a:rPr lang="ru-RU" sz="2400" dirty="0" err="1">
                <a:effectLst/>
                <a:latin typeface="Arial Narrow" panose="020B0606020202030204" pitchFamily="34" charset="0"/>
                <a:ea typeface="Times New Roman" panose="02020603050405020304" pitchFamily="18" charset="0"/>
                <a:cs typeface="Symbol" panose="05050102010706020507" pitchFamily="18" charset="2"/>
              </a:rPr>
              <a:t>квалификационой</a:t>
            </a:r>
            <a:r>
              <a:rPr lang="ru-RU" sz="2400" dirty="0">
                <a:effectLst/>
                <a:latin typeface="Arial Narrow" panose="020B0606020202030204" pitchFamily="34" charset="0"/>
                <a:ea typeface="Times New Roman" panose="02020603050405020304" pitchFamily="18" charset="0"/>
                <a:cs typeface="Symbol" panose="05050102010706020507" pitchFamily="18" charset="2"/>
              </a:rPr>
              <a:t> категории, стаж по специальности 34 года</a:t>
            </a:r>
          </a:p>
          <a:p>
            <a:pPr marL="342900" lvl="0" indent="-342900">
              <a:lnSpc>
                <a:spcPct val="107000"/>
              </a:lnSpc>
              <a:spcBef>
                <a:spcPts val="600"/>
              </a:spcBef>
              <a:buBlip>
                <a:blip r:embed="rId5">
                  <a:extLst>
                    <a:ext uri="{96DAC541-7B7A-43D3-8B79-37D633B846F1}">
                      <asvg:svgBlip xmlns:asvg="http://schemas.microsoft.com/office/drawing/2016/SVG/main" r:embed="rId6"/>
                    </a:ext>
                  </a:extLst>
                </a:blip>
              </a:buBlip>
            </a:pPr>
            <a:r>
              <a:rPr lang="ru-RU" sz="2400" b="1" dirty="0">
                <a:effectLst/>
                <a:latin typeface="Arial Narrow" panose="020B0606020202030204" pitchFamily="34" charset="0"/>
                <a:ea typeface="Times New Roman" panose="02020603050405020304" pitchFamily="18" charset="0"/>
                <a:cs typeface="Symbol" panose="05050102010706020507" pitchFamily="18" charset="2"/>
              </a:rPr>
              <a:t>Ястребов В.В.-</a:t>
            </a:r>
            <a:r>
              <a:rPr lang="ru-RU" sz="2400" dirty="0">
                <a:effectLst/>
                <a:latin typeface="Arial Narrow" panose="020B0606020202030204" pitchFamily="34" charset="0"/>
                <a:ea typeface="Times New Roman" panose="02020603050405020304" pitchFamily="18" charset="0"/>
                <a:cs typeface="Symbol" panose="05050102010706020507" pitchFamily="18" charset="2"/>
              </a:rPr>
              <a:t>врач сердечно-сосудистый хирург, квалификационной категории не имеет, стаж по специальности 43 года</a:t>
            </a:r>
          </a:p>
          <a:p>
            <a:pPr marL="342900" lvl="0" indent="-342900">
              <a:lnSpc>
                <a:spcPct val="107000"/>
              </a:lnSpc>
              <a:spcBef>
                <a:spcPts val="600"/>
              </a:spcBef>
              <a:buBlip>
                <a:blip r:embed="rId5">
                  <a:extLst>
                    <a:ext uri="{96DAC541-7B7A-43D3-8B79-37D633B846F1}">
                      <asvg:svgBlip xmlns:asvg="http://schemas.microsoft.com/office/drawing/2016/SVG/main" r:embed="rId6"/>
                    </a:ext>
                  </a:extLst>
                </a:blip>
              </a:buBlip>
            </a:pPr>
            <a:r>
              <a:rPr lang="ru-RU" sz="2400" b="1" dirty="0">
                <a:effectLst/>
                <a:latin typeface="Arial Narrow" panose="020B0606020202030204" pitchFamily="34" charset="0"/>
                <a:ea typeface="Times New Roman" panose="02020603050405020304" pitchFamily="18" charset="0"/>
                <a:cs typeface="Symbol" panose="05050102010706020507" pitchFamily="18" charset="2"/>
              </a:rPr>
              <a:t>Гусейнов И.Н</a:t>
            </a:r>
            <a:r>
              <a:rPr lang="ru-RU" sz="2400" dirty="0">
                <a:effectLst/>
                <a:latin typeface="Arial Narrow" panose="020B0606020202030204" pitchFamily="34" charset="0"/>
                <a:ea typeface="Times New Roman" panose="02020603050405020304" pitchFamily="18" charset="0"/>
                <a:cs typeface="Symbol" panose="05050102010706020507" pitchFamily="18" charset="2"/>
              </a:rPr>
              <a:t> врач-сердечно-сосудистый хирург, </a:t>
            </a:r>
            <a:r>
              <a:rPr lang="ru-RU" sz="2400" dirty="0" err="1">
                <a:effectLst/>
                <a:latin typeface="Arial Narrow" panose="020B0606020202030204" pitchFamily="34" charset="0"/>
                <a:ea typeface="Times New Roman" panose="02020603050405020304" pitchFamily="18" charset="0"/>
                <a:cs typeface="Symbol" panose="05050102010706020507" pitchFamily="18" charset="2"/>
              </a:rPr>
              <a:t>квалификационой</a:t>
            </a:r>
            <a:r>
              <a:rPr lang="ru-RU" sz="2400" dirty="0">
                <a:effectLst/>
                <a:latin typeface="Arial Narrow" panose="020B0606020202030204" pitchFamily="34" charset="0"/>
                <a:ea typeface="Times New Roman" panose="02020603050405020304" pitchFamily="18" charset="0"/>
                <a:cs typeface="Symbol" panose="05050102010706020507" pitchFamily="18" charset="2"/>
              </a:rPr>
              <a:t> категории не имеет, стаж по специальности 2 года</a:t>
            </a:r>
          </a:p>
          <a:p>
            <a:pPr marL="342900" lvl="0" indent="-342900">
              <a:lnSpc>
                <a:spcPct val="107000"/>
              </a:lnSpc>
              <a:spcBef>
                <a:spcPts val="600"/>
              </a:spcBef>
              <a:buBlip>
                <a:blip r:embed="rId5">
                  <a:extLst>
                    <a:ext uri="{96DAC541-7B7A-43D3-8B79-37D633B846F1}">
                      <asvg:svgBlip xmlns:asvg="http://schemas.microsoft.com/office/drawing/2016/SVG/main" r:embed="rId6"/>
                    </a:ext>
                  </a:extLst>
                </a:blip>
              </a:buBlip>
            </a:pPr>
            <a:r>
              <a:rPr lang="ru-RU" sz="2400" b="1" dirty="0">
                <a:effectLst/>
                <a:latin typeface="Arial Narrow" panose="020B0606020202030204" pitchFamily="34" charset="0"/>
                <a:ea typeface="Times New Roman" panose="02020603050405020304" pitchFamily="18" charset="0"/>
                <a:cs typeface="Symbol" panose="05050102010706020507" pitchFamily="18" charset="2"/>
              </a:rPr>
              <a:t>Тюков П.А. </a:t>
            </a:r>
            <a:r>
              <a:rPr lang="ru-RU" sz="2400" dirty="0">
                <a:effectLst/>
                <a:latin typeface="Arial Narrow" panose="020B0606020202030204" pitchFamily="34" charset="0"/>
                <a:ea typeface="Times New Roman" panose="02020603050405020304" pitchFamily="18" charset="0"/>
                <a:cs typeface="Symbol" panose="05050102010706020507" pitchFamily="18" charset="2"/>
              </a:rPr>
              <a:t>врач-кардиолог второй квалификационной категории, стаж по специальности 3 года.</a:t>
            </a:r>
            <a:endParaRPr lang="ru-RU" sz="2400" dirty="0">
              <a:latin typeface="Arial Narrow" panose="020B0606020202030204" pitchFamily="34" charset="0"/>
            </a:endParaRPr>
          </a:p>
        </p:txBody>
      </p:sp>
    </p:spTree>
    <p:extLst>
      <p:ext uri="{BB962C8B-B14F-4D97-AF65-F5344CB8AC3E}">
        <p14:creationId xmlns:p14="http://schemas.microsoft.com/office/powerpoint/2010/main" val="39981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93F8E703-ABD2-4773-B8C0-B9A759649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a:extLst>
              <a:ext uri="{FF2B5EF4-FFF2-40B4-BE49-F238E27FC236}">
                <a16:creationId xmlns:a16="http://schemas.microsoft.com/office/drawing/2014/main" id="{CB79B92F-F1C9-D6BC-DEE9-38EA49644FDF}"/>
              </a:ext>
            </a:extLst>
          </p:cNvPr>
          <p:cNvSpPr/>
          <p:nvPr/>
        </p:nvSpPr>
        <p:spPr>
          <a:xfrm>
            <a:off x="1" y="116950"/>
            <a:ext cx="12192000" cy="1077218"/>
          </a:xfrm>
          <a:prstGeom prst="rect">
            <a:avLst/>
          </a:prstGeom>
          <a:noFill/>
        </p:spPr>
        <p:txBody>
          <a:bodyPr wrap="square" lIns="91440" tIns="45720" rIns="91440" bIns="45720">
            <a:spAutoFit/>
          </a:bodyPr>
          <a:lstStyle/>
          <a:p>
            <a:pPr algn="ctr"/>
            <a:r>
              <a:rPr lang="ru-RU" sz="3200" b="1" i="1" dirty="0">
                <a:solidFill>
                  <a:srgbClr val="B21616"/>
                </a:solidFill>
                <a:effectLst/>
                <a:latin typeface="Arial Narrow" panose="020B0606020202030204" pitchFamily="34" charset="0"/>
                <a:ea typeface="Times New Roman" panose="02020603050405020304" pitchFamily="18" charset="0"/>
              </a:rPr>
              <a:t>Объемы и виды медицинской помощи оказываемые в </a:t>
            </a:r>
            <a:r>
              <a:rPr lang="ru-RU" sz="3200" b="1" i="1" dirty="0" err="1">
                <a:solidFill>
                  <a:srgbClr val="B21616"/>
                </a:solidFill>
                <a:effectLst/>
                <a:latin typeface="Arial Narrow" panose="020B0606020202030204" pitchFamily="34" charset="0"/>
                <a:ea typeface="Times New Roman" panose="02020603050405020304" pitchFamily="18" charset="0"/>
              </a:rPr>
              <a:t>ОХЛСНРСиЭ</a:t>
            </a:r>
            <a:r>
              <a:rPr lang="ru-RU" sz="3200" b="1" i="1" dirty="0">
                <a:solidFill>
                  <a:srgbClr val="B21616"/>
                </a:solidFill>
                <a:effectLst/>
                <a:latin typeface="Arial Narrow" panose="020B0606020202030204" pitchFamily="34" charset="0"/>
                <a:ea typeface="Times New Roman" panose="02020603050405020304" pitchFamily="18" charset="0"/>
              </a:rPr>
              <a:t> и их динамика</a:t>
            </a:r>
            <a:endParaRPr lang="ru-RU" sz="8000" b="1" i="1" cap="none" spc="0" dirty="0">
              <a:ln w="0"/>
              <a:solidFill>
                <a:srgbClr val="B21616"/>
              </a:solidFill>
              <a:effectLst>
                <a:reflection blurRad="6350" stA="53000" endA="300" endPos="35500" dir="5400000" sy="-90000" algn="bl" rotWithShape="0"/>
              </a:effectLst>
              <a:latin typeface="Arial Narrow" panose="020B0606020202030204" pitchFamily="34" charset="0"/>
            </a:endParaRPr>
          </a:p>
        </p:txBody>
      </p:sp>
      <p:graphicFrame>
        <p:nvGraphicFramePr>
          <p:cNvPr id="4" name="Диаграмма 3">
            <a:extLst>
              <a:ext uri="{FF2B5EF4-FFF2-40B4-BE49-F238E27FC236}">
                <a16:creationId xmlns:a16="http://schemas.microsoft.com/office/drawing/2014/main" id="{8D2B6AEE-443C-25F5-1743-EFEF89A503E8}"/>
              </a:ext>
            </a:extLst>
          </p:cNvPr>
          <p:cNvGraphicFramePr/>
          <p:nvPr>
            <p:extLst/>
          </p:nvPr>
        </p:nvGraphicFramePr>
        <p:xfrm>
          <a:off x="589935" y="985192"/>
          <a:ext cx="11067189" cy="51531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5149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3942</TotalTime>
  <Words>1596</Words>
  <Application>Microsoft Office PowerPoint</Application>
  <PresentationFormat>Широкоэкранный</PresentationFormat>
  <Paragraphs>160</Paragraphs>
  <Slides>18</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18</vt:i4>
      </vt:variant>
    </vt:vector>
  </HeadingPairs>
  <TitlesOfParts>
    <vt:vector size="24" baseType="lpstr">
      <vt:lpstr>Arial</vt:lpstr>
      <vt:lpstr>Arial Narrow</vt:lpstr>
      <vt:lpstr>Calibri</vt:lpstr>
      <vt:lpstr>Calibri Light</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Haku Tsukino</dc:creator>
  <cp:lastModifiedBy>Куренков Александр Сергеевич</cp:lastModifiedBy>
  <cp:revision>55</cp:revision>
  <dcterms:created xsi:type="dcterms:W3CDTF">2023-04-20T19:49:42Z</dcterms:created>
  <dcterms:modified xsi:type="dcterms:W3CDTF">2023-09-07T09:53:22Z</dcterms:modified>
</cp:coreProperties>
</file>