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0"/>
  </p:notesMasterIdLst>
  <p:sldIdLst>
    <p:sldId id="502" r:id="rId2"/>
    <p:sldId id="955" r:id="rId3"/>
    <p:sldId id="1013" r:id="rId4"/>
    <p:sldId id="1011" r:id="rId5"/>
    <p:sldId id="1014" r:id="rId6"/>
    <p:sldId id="957" r:id="rId7"/>
    <p:sldId id="1009" r:id="rId8"/>
    <p:sldId id="1010" r:id="rId9"/>
    <p:sldId id="961" r:id="rId10"/>
    <p:sldId id="962" r:id="rId11"/>
    <p:sldId id="963" r:id="rId12"/>
    <p:sldId id="965" r:id="rId13"/>
    <p:sldId id="966" r:id="rId14"/>
    <p:sldId id="968" r:id="rId15"/>
    <p:sldId id="971" r:id="rId16"/>
    <p:sldId id="972" r:id="rId17"/>
    <p:sldId id="989" r:id="rId18"/>
    <p:sldId id="993" r:id="rId19"/>
    <p:sldId id="994" r:id="rId20"/>
    <p:sldId id="1005" r:id="rId21"/>
    <p:sldId id="950" r:id="rId22"/>
    <p:sldId id="913" r:id="rId23"/>
    <p:sldId id="948" r:id="rId24"/>
    <p:sldId id="919" r:id="rId25"/>
    <p:sldId id="1006" r:id="rId26"/>
    <p:sldId id="1007" r:id="rId27"/>
    <p:sldId id="935" r:id="rId28"/>
    <p:sldId id="889" r:id="rId2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CC0000"/>
    <a:srgbClr val="CC3300"/>
    <a:srgbClr val="3366CC"/>
    <a:srgbClr val="B2B2B2"/>
    <a:srgbClr val="CC99FF"/>
    <a:srgbClr val="CCECFF"/>
    <a:srgbClr val="66CCFF"/>
    <a:srgbClr val="00CCFF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218" autoAdjust="0"/>
  </p:normalViewPr>
  <p:slideViewPr>
    <p:cSldViewPr snapToGrid="0">
      <p:cViewPr varScale="1">
        <p:scale>
          <a:sx n="108" d="100"/>
          <a:sy n="108" d="100"/>
        </p:scale>
        <p:origin x="-618" y="-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olovaGE\Desktop\&#1050;&#1085;&#1080;&#1075;&#1072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8"/>
  <c:chart>
    <c:autoTitleDeleted val="1"/>
    <c:plotArea>
      <c:layout>
        <c:manualLayout>
          <c:layoutTarget val="inner"/>
          <c:xMode val="edge"/>
          <c:yMode val="edge"/>
          <c:x val="2.6968024282052427E-2"/>
          <c:y val="8.0267783124023523E-2"/>
          <c:w val="0.64058632439260521"/>
          <c:h val="0.82620196870277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60000"/>
                  <a:lumOff val="40000"/>
                </a:schemeClr>
              </a:solidFill>
            </a:ln>
          </c:spPr>
          <c:explosion val="8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0E6-4ECB-B691-38C869FC03F7}"/>
              </c:ext>
            </c:extLst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E6-4ECB-B691-38C869FC03F7}"/>
              </c:ext>
            </c:extLst>
          </c:dPt>
          <c:dPt>
            <c:idx val="2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E6-4ECB-B691-38C869FC03F7}"/>
              </c:ext>
            </c:extLst>
          </c:dPt>
          <c:dPt>
            <c:idx val="3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E6-4ECB-B691-38C869FC03F7}"/>
              </c:ext>
            </c:extLst>
          </c:dPt>
          <c:dPt>
            <c:idx val="4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0E6-4ECB-B691-38C869FC03F7}"/>
              </c:ext>
            </c:extLst>
          </c:dPt>
          <c:dPt>
            <c:idx val="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0E6-4ECB-B691-38C869FC03F7}"/>
              </c:ext>
            </c:extLst>
          </c:dPt>
          <c:dLbls>
            <c:dLbl>
              <c:idx val="0"/>
              <c:layout>
                <c:manualLayout>
                  <c:x val="-9.3358273408757977E-3"/>
                  <c:y val="7.7724632983300158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Внекишечные проявления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740384919872347"/>
                      <c:h val="0.140879317428489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E6-4ECB-B691-38C869FC03F7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/>
                      <a:t>Предыдущая</a:t>
                    </a:r>
                  </a:p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baseline="0" dirty="0"/>
                      <a:t>терапия</a:t>
                    </a:r>
                    <a:endParaRPr lang="ru-RU" sz="1600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749791689194805"/>
                      <c:h val="0.1180419449861847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0E6-4ECB-B691-38C869FC03F7}"/>
                </c:ext>
              </c:extLst>
            </c:dLbl>
            <c:dLbl>
              <c:idx val="2"/>
              <c:layout>
                <c:manualLayout>
                  <c:x val="-1.0770974936492643E-2"/>
                  <c:y val="-1.9742056814530608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Риски развития осложнений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0E6-4ECB-B691-38C869FC03F7}"/>
                </c:ext>
              </c:extLst>
            </c:dLbl>
            <c:dLbl>
              <c:idx val="3"/>
              <c:layout>
                <c:manualLayout>
                  <c:x val="6.577243598224738E-3"/>
                  <c:y val="-7.89682272581224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500"/>
                      <a:t>Протяженность поражения</a:t>
                    </a:r>
                    <a:endParaRPr lang="ru-RU" sz="15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265235045784065"/>
                      <c:h val="8.165314698489825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10E6-4ECB-B691-38C869FC03F7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1" dirty="0"/>
                      <a:t>Тяжесть атаки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129021422387272"/>
                      <c:h val="0.113953912259390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10E6-4ECB-B691-38C869FC03F7}"/>
                </c:ext>
              </c:extLst>
            </c:dLbl>
            <c:dLbl>
              <c:idx val="5"/>
              <c:layout>
                <c:manualLayout>
                  <c:x val="5.5091423566722914E-3"/>
                  <c:y val="5.9226170443591594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Длительность</a:t>
                    </a:r>
                  </a:p>
                  <a:p>
                    <a:r>
                      <a:rPr lang="ru-RU" dirty="0"/>
                      <a:t> анамнеза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0E6-4ECB-B691-38C869FC0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кв5</c:v>
                </c:pt>
                <c:pt idx="5">
                  <c:v>кв6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0E6-4ECB-B691-38C869FC03F7}"/>
            </c:ext>
          </c:extLst>
        </c:ser>
        <c:firstSliceAng val="180"/>
        <c:holeSize val="35"/>
      </c:doughnutChart>
      <c:spPr>
        <a:noFill/>
        <a:ln w="25400"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5133663847574606E-2"/>
          <c:y val="9.7809431124480248E-2"/>
          <c:w val="0.91203719905382197"/>
          <c:h val="0.781320888259754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0.12940620848319942"/>
                  <c:y val="2.396207496534836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4-4239-827C-B6A32F6EBB68}"/>
                </c:ext>
              </c:extLst>
            </c:dLbl>
            <c:dLbl>
              <c:idx val="1"/>
              <c:layout>
                <c:manualLayout>
                  <c:x val="0.19180373286672586"/>
                  <c:y val="-0.149703028694446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B4-4239-827C-B6A32F6EBB68}"/>
                </c:ext>
              </c:extLst>
            </c:dLbl>
            <c:dLbl>
              <c:idx val="2"/>
              <c:layout>
                <c:manualLayout>
                  <c:x val="-0.10687437218495836"/>
                  <c:y val="2.39552921053408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B4-4239-827C-B6A32F6EBB68}"/>
                </c:ext>
              </c:extLst>
            </c:dLbl>
            <c:dLbl>
              <c:idx val="3"/>
              <c:layout>
                <c:manualLayout>
                  <c:x val="-8.6699394057224738E-2"/>
                  <c:y val="-0.11218408092246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B4-4239-827C-B6A32F6EBB68}"/>
                </c:ext>
              </c:extLst>
            </c:dLbl>
            <c:dLbl>
              <c:idx val="4"/>
              <c:layout>
                <c:manualLayout>
                  <c:x val="-4.6584038106347821E-2"/>
                  <c:y val="-9.12442124509716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B4-4239-827C-B6A32F6EBB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Ведолизумаб </c:v>
                </c:pt>
                <c:pt idx="1">
                  <c:v>Инфликсимаб</c:v>
                </c:pt>
                <c:pt idx="2">
                  <c:v>Устекинумаб</c:v>
                </c:pt>
                <c:pt idx="3">
                  <c:v>Голимумаб</c:v>
                </c:pt>
                <c:pt idx="4">
                  <c:v>Адалимумаб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B4-4239-827C-B6A32F6EBB68}"/>
            </c:ext>
          </c:extLst>
        </c:ser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4488949932742294E-2"/>
          <c:y val="0.11135536210466343"/>
          <c:w val="0.81902809524813969"/>
          <c:h val="0.6948536418284957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6.9415067177445527E-2"/>
                  <c:y val="-8.52473237161962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7D-483E-AB45-B2A359362545}"/>
                </c:ext>
              </c:extLst>
            </c:dLbl>
            <c:dLbl>
              <c:idx val="1"/>
              <c:layout>
                <c:manualLayout>
                  <c:x val="0.12579838046305686"/>
                  <c:y val="-2.76027504239537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7D-483E-AB45-B2A359362545}"/>
                </c:ext>
              </c:extLst>
            </c:dLbl>
            <c:dLbl>
              <c:idx val="2"/>
              <c:layout>
                <c:manualLayout>
                  <c:x val="-5.305694445012845E-2"/>
                  <c:y val="9.790554433546707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7D-483E-AB45-B2A359362545}"/>
                </c:ext>
              </c:extLst>
            </c:dLbl>
            <c:dLbl>
              <c:idx val="3"/>
              <c:layout>
                <c:manualLayout>
                  <c:x val="-0.13389606517938918"/>
                  <c:y val="-5.08539804958398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7D-483E-AB45-B2A359362545}"/>
                </c:ext>
              </c:extLst>
            </c:dLbl>
            <c:dLbl>
              <c:idx val="4"/>
              <c:layout>
                <c:manualLayout>
                  <c:x val="-0.1265984529937319"/>
                  <c:y val="-3.49525191803551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7D-483E-AB45-B2A3593625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Ведолизумаб</c:v>
                </c:pt>
                <c:pt idx="1">
                  <c:v>Инфликсимаб</c:v>
                </c:pt>
                <c:pt idx="2">
                  <c:v>Адалимумаб</c:v>
                </c:pt>
                <c:pt idx="3">
                  <c:v>Устекинумаб</c:v>
                </c:pt>
                <c:pt idx="4">
                  <c:v>Упадацитиниб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16</c:v>
                </c:pt>
                <c:pt idx="2">
                  <c:v>11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7D-483E-AB45-B2A359362545}"/>
            </c:ext>
          </c:extLst>
        </c:ser>
      </c:pie3DChart>
    </c:plotArea>
    <c:legend>
      <c:legendPos val="b"/>
      <c:layout>
        <c:manualLayout>
          <c:xMode val="edge"/>
          <c:yMode val="edge"/>
          <c:x val="1.8366252836771041E-2"/>
          <c:y val="0.82595410649055434"/>
          <c:w val="0.96164370078740169"/>
          <c:h val="0.16048993875765541"/>
        </c:manualLayout>
      </c:layout>
      <c:txPr>
        <a:bodyPr/>
        <a:lstStyle/>
        <a:p>
          <a:pPr>
            <a:defRPr sz="1200">
              <a:solidFill>
                <a:srgbClr val="000066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0.67781</cdr:x>
      <cdr:y>0.83292</cdr:y>
    </cdr:from>
    <cdr:to>
      <cdr:x>0.80604</cdr:x>
      <cdr:y>0.88529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43D2DA26-2BAC-4E71-89BB-9E0CB62D88EC}"/>
            </a:ext>
          </a:extLst>
        </cdr:cNvPr>
        <cdr:cNvSpPr txBox="1"/>
      </cdr:nvSpPr>
      <cdr:spPr>
        <a:xfrm xmlns:a="http://schemas.openxmlformats.org/drawingml/2006/main">
          <a:off x="6054324" y="5358146"/>
          <a:ext cx="1145406" cy="3368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A5341-1DA2-4284-A192-3E83BEC05D55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03DF4-4179-4A52-A928-0105967241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68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3F4672-EC8A-4DA8-B4FF-A0F91B7EE49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1368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66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="" xmlns:a16="http://schemas.microsoft.com/office/drawing/2014/main" id="{496E5C2A-9C0E-4171-B865-73C5870E1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="" xmlns:a16="http://schemas.microsoft.com/office/drawing/2014/main" id="{26D70E45-65C6-4EA6-9CEE-8E2DECDDD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Маршрутизация пациентов. Как</a:t>
            </a:r>
            <a:r>
              <a:rPr lang="ru-RU" altLang="ru-RU" baseline="0" dirty="0"/>
              <a:t> пациент оказывается в БУЗ ВО ВОКБ начиная с 1 до 3 уровня.</a:t>
            </a:r>
            <a:endParaRPr lang="ru-RU" altLang="ru-RU" dirty="0"/>
          </a:p>
        </p:txBody>
      </p:sp>
      <p:sp>
        <p:nvSpPr>
          <p:cNvPr id="10244" name="Номер слайда 3">
            <a:extLst>
              <a:ext uri="{FF2B5EF4-FFF2-40B4-BE49-F238E27FC236}">
                <a16:creationId xmlns="" xmlns:a16="http://schemas.microsoft.com/office/drawing/2014/main" id="{A04573BB-563C-4E9E-A62D-77803D850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68425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3684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56ED2C-FE91-499F-9F24-2493AFE48B2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pPr marL="0" marR="0" lvl="0" indent="0" algn="r" defTabSz="13684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28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E569-EB94-4C35-BBD9-73C741CD51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E569-EB94-4C35-BBD9-73C741CD5166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3028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E569-EB94-4C35-BBD9-73C741CD51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46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369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1AE569-EB94-4C35-BBD9-73C741CD51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9844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После выбора стратегии и  медицинских технологий осуществляется планирование с этапами внедрения данных технологий.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3529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03DF4-4179-4A52-A928-01059672419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917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97DA7B2-504A-43BC-8CD2-1751C8A00C68}"/>
              </a:ext>
            </a:extLst>
          </p:cNvPr>
          <p:cNvSpPr/>
          <p:nvPr/>
        </p:nvSpPr>
        <p:spPr>
          <a:xfrm>
            <a:off x="1770465" y="1295100"/>
            <a:ext cx="8651070" cy="3153633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105675" tIns="52838" rIns="105675" bIns="52838">
            <a:normAutofit/>
          </a:bodyPr>
          <a:lstStyle/>
          <a:p>
            <a:pPr defTabSz="1056794" eaLnBrk="1" fontAlgn="auto" hangingPunct="1">
              <a:spcBef>
                <a:spcPts val="2311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675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0" cy="1724867"/>
          </a:xfrm>
        </p:spPr>
        <p:txBody>
          <a:bodyPr rtlCol="0">
            <a:noAutofit/>
          </a:bodyPr>
          <a:lstStyle>
            <a:lvl1pPr marL="0" indent="0" algn="ctr" defTabSz="1056794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5328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1056794" rtl="0" eaLnBrk="1" latinLnBrk="0" hangingPunct="1">
              <a:spcBef>
                <a:spcPts val="346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1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F77B061-1944-4FBB-8B92-79B8C652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112C8C1-6D50-434F-8731-CE57327A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092AC1CE-1EFC-44BC-A302-396122CD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0331187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3"/>
            <a:ext cx="5439393" cy="1162050"/>
          </a:xfrm>
        </p:spPr>
        <p:txBody>
          <a:bodyPr/>
          <a:lstStyle>
            <a:lvl1pPr algn="ctr">
              <a:defRPr sz="4134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94"/>
              </a:spcBef>
              <a:buNone/>
              <a:defRPr sz="2113"/>
            </a:lvl1pPr>
            <a:lvl2pPr marL="528398" indent="0">
              <a:buNone/>
              <a:defRPr sz="1378"/>
            </a:lvl2pPr>
            <a:lvl3pPr marL="1056794" indent="0">
              <a:buNone/>
              <a:defRPr sz="1194"/>
            </a:lvl3pPr>
            <a:lvl4pPr marL="1585192" indent="0">
              <a:buNone/>
              <a:defRPr sz="1011"/>
            </a:lvl4pPr>
            <a:lvl5pPr marL="2113589" indent="0">
              <a:buNone/>
              <a:defRPr sz="1011"/>
            </a:lvl5pPr>
            <a:lvl6pPr marL="2641986" indent="0">
              <a:buNone/>
              <a:defRPr sz="1011"/>
            </a:lvl6pPr>
            <a:lvl7pPr marL="3170384" indent="0">
              <a:buNone/>
              <a:defRPr sz="1011"/>
            </a:lvl7pPr>
            <a:lvl8pPr marL="3698781" indent="0">
              <a:buNone/>
              <a:defRPr sz="1011"/>
            </a:lvl8pPr>
            <a:lvl9pPr marL="4227178" indent="0">
              <a:buNone/>
              <a:defRPr sz="10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1056794" rtl="0" eaLnBrk="1" latinLnBrk="0" hangingPunct="1">
              <a:spcBef>
                <a:spcPts val="231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67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8398" indent="0">
              <a:buNone/>
              <a:defRPr sz="3215"/>
            </a:lvl2pPr>
            <a:lvl3pPr marL="1056794" indent="0">
              <a:buNone/>
              <a:defRPr sz="2756"/>
            </a:lvl3pPr>
            <a:lvl4pPr marL="1585192" indent="0">
              <a:buNone/>
              <a:defRPr sz="2297"/>
            </a:lvl4pPr>
            <a:lvl5pPr marL="2113589" indent="0">
              <a:buNone/>
              <a:defRPr sz="2297"/>
            </a:lvl5pPr>
            <a:lvl6pPr marL="2641986" indent="0">
              <a:buNone/>
              <a:defRPr sz="2297"/>
            </a:lvl6pPr>
            <a:lvl7pPr marL="3170384" indent="0">
              <a:buNone/>
              <a:defRPr sz="2297"/>
            </a:lvl7pPr>
            <a:lvl8pPr marL="3698781" indent="0">
              <a:buNone/>
              <a:defRPr sz="2297"/>
            </a:lvl8pPr>
            <a:lvl9pPr marL="4227178" indent="0">
              <a:buNone/>
              <a:defRPr sz="2297"/>
            </a:lvl9pPr>
          </a:lstStyle>
          <a:p>
            <a:pPr lvl="0"/>
            <a:r>
              <a:rPr lang="ru-RU" noProof="0"/>
              <a:t>Вставка рисунка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471105342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7117976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90" y="368301"/>
            <a:ext cx="2032000" cy="5575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99093774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2434" y="333375"/>
            <a:ext cx="9935633" cy="6477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27051" y="1600201"/>
            <a:ext cx="11055349" cy="4781550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6A12B16-E877-4F69-9B91-03E3DFF878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82C5-0B4F-45D0-B5A5-4A7C504F2607}" type="datetime1">
              <a:rPr lang="en-US" smtClean="0"/>
              <a:pPr>
                <a:defRPr/>
              </a:pPr>
              <a:t>6/23/2023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3BF8EBD-EF85-46A4-B340-144152DCC5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6F0EAB-CFC7-4736-B256-E7342A1082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88896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512" y="2701938"/>
            <a:ext cx="10971891" cy="45232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940" b="0" strike="noStrike" spc="-1"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37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355099107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9" y="3352802"/>
            <a:ext cx="11222566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9" y="4771029"/>
            <a:ext cx="11222566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46"/>
              </a:spcBef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1pPr>
            <a:lvl2pPr marL="528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6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3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41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70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675"/>
            </a:lvl1pPr>
            <a:lvl2pPr marL="528398" indent="0">
              <a:buNone/>
              <a:defRPr sz="3215"/>
            </a:lvl2pPr>
            <a:lvl3pPr marL="1056794" indent="0">
              <a:buNone/>
              <a:defRPr sz="2756"/>
            </a:lvl3pPr>
            <a:lvl4pPr marL="1585192" indent="0">
              <a:buNone/>
              <a:defRPr sz="2297"/>
            </a:lvl4pPr>
            <a:lvl5pPr marL="2113589" indent="0">
              <a:buNone/>
              <a:defRPr sz="2297"/>
            </a:lvl5pPr>
            <a:lvl6pPr marL="2641986" indent="0">
              <a:buNone/>
              <a:defRPr sz="2297"/>
            </a:lvl6pPr>
            <a:lvl7pPr marL="3170384" indent="0">
              <a:buNone/>
              <a:defRPr sz="2297"/>
            </a:lvl7pPr>
            <a:lvl8pPr marL="3698781" indent="0">
              <a:buNone/>
              <a:defRPr sz="2297"/>
            </a:lvl8pPr>
            <a:lvl9pPr marL="4227178" indent="0">
              <a:buNone/>
              <a:defRPr sz="2297"/>
            </a:lvl9pPr>
          </a:lstStyle>
          <a:p>
            <a:pPr lvl="0"/>
            <a:r>
              <a:rPr lang="ru-RU" noProof="0"/>
              <a:t>Вставка рисунка</a:t>
            </a:r>
            <a:endParaRPr noProof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FE15B-16E8-4B87-8575-8F92D60C338C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AA039F-3624-4B6A-BFE2-ACAE7A254990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75366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4"/>
            <a:ext cx="10742084" cy="1362075"/>
          </a:xfrm>
        </p:spPr>
        <p:txBody>
          <a:bodyPr/>
          <a:lstStyle>
            <a:lvl1pPr algn="ctr">
              <a:defRPr sz="5328" b="0" cap="none" baseline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46"/>
              </a:spcBef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1pPr>
            <a:lvl2pPr marL="528398" indent="0">
              <a:buNone/>
              <a:defRPr sz="2113">
                <a:solidFill>
                  <a:schemeClr val="tx1">
                    <a:tint val="75000"/>
                  </a:schemeClr>
                </a:solidFill>
              </a:defRPr>
            </a:lvl2pPr>
            <a:lvl3pPr marL="1056794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3pPr>
            <a:lvl4pPr marL="1585192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211358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641986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3170384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6987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4227178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29819458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113"/>
            </a:lvl6pPr>
            <a:lvl7pPr>
              <a:defRPr sz="2113"/>
            </a:lvl7pPr>
            <a:lvl8pPr>
              <a:defRPr sz="2113"/>
            </a:lvl8pPr>
            <a:lvl9pPr>
              <a:defRPr sz="21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2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113"/>
            </a:lvl6pPr>
            <a:lvl7pPr>
              <a:defRPr sz="2113"/>
            </a:lvl7pPr>
            <a:lvl8pPr>
              <a:defRPr sz="2113"/>
            </a:lvl8pPr>
            <a:lvl9pPr>
              <a:defRPr sz="211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69861883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75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28398" indent="0">
              <a:buNone/>
              <a:defRPr sz="2297" b="1"/>
            </a:lvl2pPr>
            <a:lvl3pPr marL="1056794" indent="0">
              <a:buNone/>
              <a:defRPr sz="2113" b="1"/>
            </a:lvl3pPr>
            <a:lvl4pPr marL="1585192" indent="0">
              <a:buNone/>
              <a:defRPr sz="1837" b="1"/>
            </a:lvl4pPr>
            <a:lvl5pPr marL="2113589" indent="0">
              <a:buNone/>
              <a:defRPr sz="1837" b="1"/>
            </a:lvl5pPr>
            <a:lvl6pPr marL="2641986" indent="0">
              <a:buNone/>
              <a:defRPr sz="1837" b="1"/>
            </a:lvl6pPr>
            <a:lvl7pPr marL="3170384" indent="0">
              <a:buNone/>
              <a:defRPr sz="1837" b="1"/>
            </a:lvl7pPr>
            <a:lvl8pPr marL="3698781" indent="0">
              <a:buNone/>
              <a:defRPr sz="1837" b="1"/>
            </a:lvl8pPr>
            <a:lvl9pPr marL="4227178" indent="0">
              <a:buNone/>
              <a:defRPr sz="1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756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28398" indent="0">
              <a:buNone/>
              <a:defRPr sz="2297" b="1"/>
            </a:lvl2pPr>
            <a:lvl3pPr marL="1056794" indent="0">
              <a:buNone/>
              <a:defRPr sz="2113" b="1"/>
            </a:lvl3pPr>
            <a:lvl4pPr marL="1585192" indent="0">
              <a:buNone/>
              <a:defRPr sz="1837" b="1"/>
            </a:lvl4pPr>
            <a:lvl5pPr marL="2113589" indent="0">
              <a:buNone/>
              <a:defRPr sz="1837" b="1"/>
            </a:lvl5pPr>
            <a:lvl6pPr marL="2641986" indent="0">
              <a:buNone/>
              <a:defRPr sz="1837" b="1"/>
            </a:lvl6pPr>
            <a:lvl7pPr marL="3170384" indent="0">
              <a:buNone/>
              <a:defRPr sz="1837" b="1"/>
            </a:lvl7pPr>
            <a:lvl8pPr marL="3698781" indent="0">
              <a:buNone/>
              <a:defRPr sz="1837" b="1"/>
            </a:lvl8pPr>
            <a:lvl9pPr marL="4227178" indent="0">
              <a:buNone/>
              <a:defRPr sz="183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849"/>
              </a:spcBef>
              <a:defRPr sz="2297"/>
            </a:lvl1pPr>
            <a:lvl2pPr>
              <a:defRPr sz="2113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28033431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18644414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361145664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3"/>
            <a:ext cx="5120640" cy="1162050"/>
          </a:xfrm>
        </p:spPr>
        <p:txBody>
          <a:bodyPr/>
          <a:lstStyle>
            <a:lvl1pPr algn="ctr">
              <a:defRPr sz="4134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311"/>
              </a:spcBef>
              <a:defRPr sz="2572"/>
            </a:lvl1pPr>
            <a:lvl2pPr>
              <a:defRPr sz="2297"/>
            </a:lvl2pPr>
            <a:lvl3pPr>
              <a:defRPr sz="2113"/>
            </a:lvl3pPr>
            <a:lvl4pPr>
              <a:defRPr sz="2113"/>
            </a:lvl4pPr>
            <a:lvl5pPr>
              <a:defRPr sz="2113"/>
            </a:lvl5pPr>
            <a:lvl6pPr>
              <a:defRPr sz="2297"/>
            </a:lvl6pPr>
            <a:lvl7pPr>
              <a:defRPr sz="2297"/>
            </a:lvl7pPr>
            <a:lvl8pPr>
              <a:defRPr sz="2297"/>
            </a:lvl8pPr>
            <a:lvl9pPr>
              <a:defRPr sz="229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94"/>
              </a:spcBef>
              <a:buNone/>
              <a:defRPr sz="2113"/>
            </a:lvl1pPr>
            <a:lvl2pPr marL="528398" indent="0">
              <a:buNone/>
              <a:defRPr sz="1378"/>
            </a:lvl2pPr>
            <a:lvl3pPr marL="1056794" indent="0">
              <a:buNone/>
              <a:defRPr sz="1194"/>
            </a:lvl3pPr>
            <a:lvl4pPr marL="1585192" indent="0">
              <a:buNone/>
              <a:defRPr sz="1011"/>
            </a:lvl4pPr>
            <a:lvl5pPr marL="2113589" indent="0">
              <a:buNone/>
              <a:defRPr sz="1011"/>
            </a:lvl5pPr>
            <a:lvl6pPr marL="2641986" indent="0">
              <a:buNone/>
              <a:defRPr sz="1011"/>
            </a:lvl6pPr>
            <a:lvl7pPr marL="3170384" indent="0">
              <a:buNone/>
              <a:defRPr sz="1011"/>
            </a:lvl7pPr>
            <a:lvl8pPr marL="3698781" indent="0">
              <a:buNone/>
              <a:defRPr sz="1011"/>
            </a:lvl8pPr>
            <a:lvl9pPr marL="4227178" indent="0">
              <a:buNone/>
              <a:defRPr sz="101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1031456513"/>
      </p:ext>
    </p:extLst>
  </p:cSld>
  <p:clrMapOvr>
    <a:masterClrMapping/>
  </p:clrMapOvr>
  <p:transition spd="slow">
    <p:push dir="u"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2103" y="107925"/>
            <a:ext cx="10723419" cy="133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032" tIns="57516" rIns="115032" bIns="5751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103" y="1599830"/>
            <a:ext cx="10723419" cy="434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032" tIns="57516" rIns="115032" bIns="57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99CA49-C499-494A-8587-E738F7A1A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06247" y="6275523"/>
            <a:ext cx="2845286" cy="365040"/>
          </a:xfrm>
          <a:prstGeom prst="rect">
            <a:avLst/>
          </a:prstGeom>
        </p:spPr>
        <p:txBody>
          <a:bodyPr vert="horz" lIns="115032" tIns="57516" rIns="115032" bIns="57516" rtlCol="0" anchor="ctr"/>
          <a:lstStyle>
            <a:lvl1pPr algn="r" defTabSz="1257811" eaLnBrk="1" fontAlgn="auto" hangingPunct="1">
              <a:spcBef>
                <a:spcPts val="0"/>
              </a:spcBef>
              <a:spcAft>
                <a:spcPts val="0"/>
              </a:spcAft>
              <a:defRPr sz="1378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7DBD2-0FE3-4AB0-B9C3-DA23E4EFC729}" type="datetime1">
              <a:rPr lang="en-US" smtClean="0"/>
              <a:pPr>
                <a:defRPr/>
              </a:pPr>
              <a:t>6/23/2023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2BFA74-9F95-46B9-B616-A029CC948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927" y="6275523"/>
            <a:ext cx="6454760" cy="365040"/>
          </a:xfrm>
          <a:prstGeom prst="rect">
            <a:avLst/>
          </a:prstGeom>
        </p:spPr>
        <p:txBody>
          <a:bodyPr vert="horz" lIns="115032" tIns="57516" rIns="115032" bIns="57516" rtlCol="0" anchor="ctr"/>
          <a:lstStyle>
            <a:lvl1pPr algn="l" defTabSz="1257811" eaLnBrk="1" fontAlgn="auto" hangingPunct="1">
              <a:spcBef>
                <a:spcPts val="0"/>
              </a:spcBef>
              <a:spcAft>
                <a:spcPts val="0"/>
              </a:spcAft>
              <a:defRPr sz="1378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8074B1-4AEE-48ED-B73E-BE17E80AF7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0914" y="6275523"/>
            <a:ext cx="1319827" cy="365040"/>
          </a:xfrm>
          <a:prstGeom prst="rect">
            <a:avLst/>
          </a:prstGeom>
        </p:spPr>
        <p:txBody>
          <a:bodyPr vert="horz" wrap="square" lIns="115032" tIns="57516" rIns="115032" bIns="57516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134">
                <a:solidFill>
                  <a:schemeClr val="bg1"/>
                </a:solidFill>
                <a:latin typeface="News Gothic MT"/>
              </a:defRPr>
            </a:lvl1pPr>
          </a:lstStyle>
          <a:p>
            <a:fld id="{E515C661-4FBB-4CA2-9814-8EED5001585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="" xmlns:p14="http://schemas.microsoft.com/office/powerpoint/2010/main" val="7695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>
    <p:push dir="u"/>
  </p:transition>
  <p:hf sldNum="0" hdr="0" ftr="0" dt="0"/>
  <p:txStyles>
    <p:titleStyle>
      <a:lvl1pPr algn="ctr" defTabSz="1055908" rtl="0" eaLnBrk="1" fontAlgn="base" hangingPunct="1">
        <a:spcBef>
          <a:spcPct val="0"/>
        </a:spcBef>
        <a:spcAft>
          <a:spcPct val="0"/>
        </a:spcAft>
        <a:defRPr sz="5328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2pPr>
      <a:lvl3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3pPr>
      <a:lvl4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4pPr>
      <a:lvl5pPr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5pPr>
      <a:lvl6pPr marL="420030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6pPr>
      <a:lvl7pPr marL="84005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7pPr>
      <a:lvl8pPr marL="126008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8pPr>
      <a:lvl9pPr marL="1680119" algn="ctr" defTabSz="1055908" rtl="0" eaLnBrk="1" fontAlgn="base" hangingPunct="1">
        <a:spcBef>
          <a:spcPct val="0"/>
        </a:spcBef>
        <a:spcAft>
          <a:spcPct val="0"/>
        </a:spcAft>
        <a:defRPr sz="5328">
          <a:solidFill>
            <a:schemeClr val="accent1"/>
          </a:solidFill>
          <a:latin typeface="News Gothic MT"/>
        </a:defRPr>
      </a:lvl9pPr>
    </p:titleStyle>
    <p:bodyStyle>
      <a:lvl1pPr marL="402528" indent="-402528" algn="l" defTabSz="1055908" rtl="0" eaLnBrk="1" fontAlgn="base" hangingPunct="1">
        <a:spcBef>
          <a:spcPts val="230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756" kern="1200">
          <a:solidFill>
            <a:srgbClr val="595959"/>
          </a:solidFill>
          <a:latin typeface="+mn-lt"/>
          <a:ea typeface="+mn-ea"/>
          <a:cs typeface="+mn-cs"/>
        </a:defRPr>
      </a:lvl1pPr>
      <a:lvl2pPr marL="791931" indent="-387944" algn="l" defTabSz="1055908" rtl="0" eaLnBrk="1" fontAlgn="base" hangingPunct="1">
        <a:spcBef>
          <a:spcPts val="689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572" kern="1200">
          <a:solidFill>
            <a:srgbClr val="595959"/>
          </a:solidFill>
          <a:latin typeface="+mn-lt"/>
          <a:ea typeface="+mn-ea"/>
          <a:cs typeface="+mn-cs"/>
        </a:defRPr>
      </a:lvl2pPr>
      <a:lvl3pPr marL="1118621" indent="-325232" algn="l" defTabSz="1055908" rtl="0" eaLnBrk="1" fontAlgn="base" hangingPunct="1">
        <a:spcBef>
          <a:spcPts val="68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297" kern="1200">
          <a:solidFill>
            <a:srgbClr val="595959"/>
          </a:solidFill>
          <a:latin typeface="+mn-lt"/>
          <a:ea typeface="+mn-ea"/>
          <a:cs typeface="+mn-cs"/>
        </a:defRPr>
      </a:lvl3pPr>
      <a:lvl4pPr marL="1459895" indent="-339816" algn="l" defTabSz="1055908" rtl="0" eaLnBrk="1" fontAlgn="base" hangingPunct="1">
        <a:spcBef>
          <a:spcPts val="689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113" kern="1200">
          <a:solidFill>
            <a:srgbClr val="595959"/>
          </a:solidFill>
          <a:latin typeface="+mn-lt"/>
          <a:ea typeface="+mn-ea"/>
          <a:cs typeface="+mn-cs"/>
        </a:defRPr>
      </a:lvl4pPr>
      <a:lvl5pPr marL="1786585" indent="-325232" algn="l" defTabSz="1055908" rtl="0" eaLnBrk="1" fontAlgn="base" hangingPunct="1">
        <a:spcBef>
          <a:spcPts val="689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113" kern="1200">
          <a:solidFill>
            <a:srgbClr val="595959"/>
          </a:solidFill>
          <a:latin typeface="+mn-lt"/>
          <a:ea typeface="+mn-ea"/>
          <a:cs typeface="+mn-cs"/>
        </a:defRPr>
      </a:lvl5pPr>
      <a:lvl6pPr marL="2113589" indent="-326579" algn="l" defTabSz="105679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447507" indent="-326579" algn="l" defTabSz="105679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72252" indent="-326579" algn="l" defTabSz="1056794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113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108003" indent="-326579" algn="l" defTabSz="1056794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113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1pPr>
      <a:lvl2pPr marL="528398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2pPr>
      <a:lvl3pPr marL="1056794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3pPr>
      <a:lvl4pPr marL="1585192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4pPr>
      <a:lvl5pPr marL="2113589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5pPr>
      <a:lvl6pPr marL="2641986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6pPr>
      <a:lvl7pPr marL="3170384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7pPr>
      <a:lvl8pPr marL="3698781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8pPr>
      <a:lvl9pPr marL="4227178" algn="l" defTabSz="1056794" rtl="0" eaLnBrk="1" latinLnBrk="0" hangingPunct="1">
        <a:defRPr sz="21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cr.rosminzdrav.ru/recomend/176%20&#1044;&#1072;&#1090;&#1072;%20&#1086;&#1073;&#1088;&#1072;&#1097;&#1077;&#1085;&#1080;&#1103;%2004.02.2021" TargetMode="External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hyperlink" Target="http://www.cfo.gov.ru/national_targets/50448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hyperlink" Target="https://www.flickr.com/photos/moscow-live/32722420047/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142052" y="6001562"/>
            <a:ext cx="34435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3684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5717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Гастроэнтерологическое отделение  зав.отделением Смирнова Е.Н.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B28D4E-8F80-437F-978B-6C05E63CF855}"/>
              </a:ext>
            </a:extLst>
          </p:cNvPr>
          <p:cNvSpPr txBox="1"/>
          <p:nvPr/>
        </p:nvSpPr>
        <p:spPr>
          <a:xfrm>
            <a:off x="1314117" y="204281"/>
            <a:ext cx="8765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БУЗ ВО «ВОЛОГОДСКАЯ ОБЛАСТНАЯ КЛИНИЧЕСКАЯ БОЛЬНИЦА»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план развития гастроэнтерологической службы Вологодской области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76" y="145915"/>
            <a:ext cx="1534209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sun9-70.userapi.com/impg/0MNtm8GIPQqkt2wgsKJUrcyYGZG4eK-BJaYGZA/yeWRS5h1bzI.jpg?size=1024x597&amp;quality=95&amp;sign=68962302cdc9642c02f965af4460eb64&amp;type=albu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3626" y="1330858"/>
            <a:ext cx="8095850" cy="4719943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67297" y="398031"/>
            <a:ext cx="8939022" cy="534657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256411" y="1472629"/>
          <a:ext cx="8518526" cy="3399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0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80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0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657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sz="2400" b="1" baseline="30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2400" b="1" baseline="30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62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Выписано больных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11213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13508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02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Занятость койки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268,1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Среднее пребывание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6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Летальность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456063" y="161365"/>
            <a:ext cx="1302046" cy="14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95301" y="419161"/>
            <a:ext cx="8782555" cy="607809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14362" b="10077"/>
          <a:stretch/>
        </p:blipFill>
        <p:spPr bwMode="auto">
          <a:xfrm>
            <a:off x="10782812" y="252805"/>
            <a:ext cx="1076956" cy="131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9588662"/>
              </p:ext>
            </p:extLst>
          </p:nvPr>
        </p:nvGraphicFramePr>
        <p:xfrm>
          <a:off x="1719072" y="1663975"/>
          <a:ext cx="7680961" cy="199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50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75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50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297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1056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койко-день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400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Областная больница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Вологодская гор. больница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Череповец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7257" y="398031"/>
            <a:ext cx="8939022" cy="648225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52991286"/>
              </p:ext>
            </p:extLst>
          </p:nvPr>
        </p:nvGraphicFramePr>
        <p:xfrm>
          <a:off x="874771" y="1046256"/>
          <a:ext cx="9296400" cy="3817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9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91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1056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baseline="30000" dirty="0">
                          <a:latin typeface="Times New Roman"/>
                          <a:ea typeface="Calibri"/>
                        </a:rPr>
                        <a:t>Занятость койки</a:t>
                      </a:r>
                      <a:endParaRPr lang="ru-RU" sz="2400" dirty="0"/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2022г.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Областная больница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157,2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261,2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276,9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Вологодская гор. больница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290,7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г. Череповец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316,3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290,1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183,4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97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232,2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268,1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230,1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671047" y="161365"/>
            <a:ext cx="1087061" cy="12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98031"/>
            <a:ext cx="8834719" cy="470649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64292385"/>
              </p:ext>
            </p:extLst>
          </p:nvPr>
        </p:nvGraphicFramePr>
        <p:xfrm>
          <a:off x="1243582" y="1282064"/>
          <a:ext cx="8485633" cy="301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3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2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41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858"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Больничная  летальность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0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Областная больница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25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Вологодская гор. больница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47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 Череповец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0,9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24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4,0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3,6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753343" y="161365"/>
            <a:ext cx="1004765" cy="112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98031"/>
            <a:ext cx="8834719" cy="452361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16153744"/>
              </p:ext>
            </p:extLst>
          </p:nvPr>
        </p:nvGraphicFramePr>
        <p:xfrm>
          <a:off x="896112" y="1124712"/>
          <a:ext cx="9354312" cy="505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5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/>
                          <a:ea typeface="Calibri"/>
                        </a:rPr>
                        <a:t>Количество заболеваний, зарегистрированных у больных 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r>
                        <a:rPr lang="en-US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2022г.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68067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70389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Язвенная болезнь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9783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8807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печени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3018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2952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Хронический гастрит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24740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24795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кишечника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4919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5267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желчного пузыря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8921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9473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поджелудочной железы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4511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4625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2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Воспалительные заболевания кишечника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327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455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680191" y="161365"/>
            <a:ext cx="1077917" cy="12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0159" y="541605"/>
            <a:ext cx="8834719" cy="498081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3178875"/>
              </p:ext>
            </p:extLst>
          </p:nvPr>
        </p:nvGraphicFramePr>
        <p:xfrm>
          <a:off x="1280159" y="1938528"/>
          <a:ext cx="9153146" cy="2288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9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0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8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82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00749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1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Болезненность на 100тыс. населения  (взрослые)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7463,4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7504,3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7831,8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5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Заболеваемость на 100 тыс. населения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1587,8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1645,8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1845,8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826495" y="161365"/>
            <a:ext cx="931613" cy="10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98031"/>
            <a:ext cx="8834719" cy="434073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3234548"/>
              </p:ext>
            </p:extLst>
          </p:nvPr>
        </p:nvGraphicFramePr>
        <p:xfrm>
          <a:off x="1380744" y="1170431"/>
          <a:ext cx="8505533" cy="4232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843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4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9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08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/>
                          <a:ea typeface="Calibri"/>
                        </a:rPr>
                        <a:t>Заболеваемость на 100 тыс. населения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2022г.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4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Язва желудка и 12п. кишки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74,4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65,8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65,0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Гастрит дуоденит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322,3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293,5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293,5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ЖКБ, холецистит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253,4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235,8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263,4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печени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50,8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63,7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62,8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4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поджелудочной железы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135,2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117,3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112,5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Болезнь Крона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12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1,4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2,6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5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Язвенный колит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-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3,6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5,3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456063" y="161365"/>
            <a:ext cx="1302046" cy="145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64619" y="1198625"/>
            <a:ext cx="7839635" cy="60007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Глобальная проблема воспалительных заболеваний кишечника 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7240" y="1458146"/>
            <a:ext cx="10490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Число пациентов с ВЗК в США достигает 1,5 млн. Человек, а в Европе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более 2 млн.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Заболеваемость в этих странах продолжает расти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 последние годы отмечается значительный рост заболевших в странах с ранее низкой заболеваемостью (в частности: в Японии, Южной Корее, Австралии, России и др.)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Рисунок 1" descr="Лого 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 r="11548"/>
          <a:stretch>
            <a:fillRect/>
          </a:stretch>
        </p:blipFill>
        <p:spPr bwMode="auto">
          <a:xfrm>
            <a:off x="11000139" y="228211"/>
            <a:ext cx="951069" cy="112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Уроки рис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437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utoShape 6" descr="Уроки рисо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437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Заголовок 1">
            <a:extLst>
              <a:ext uri="{FF2B5EF4-FFF2-40B4-BE49-F238E27FC236}">
                <a16:creationId xmlns="" xmlns:a16="http://schemas.microsoft.com/office/drawing/2014/main" id="{3BD6BDFC-3839-4668-8367-07698517D199}"/>
              </a:ext>
            </a:extLst>
          </p:cNvPr>
          <p:cNvSpPr txBox="1">
            <a:spLocks/>
          </p:cNvSpPr>
          <p:nvPr/>
        </p:nvSpPr>
        <p:spPr>
          <a:xfrm>
            <a:off x="2927648" y="260648"/>
            <a:ext cx="5976664" cy="540414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Стратегия ВЗК</a:t>
            </a: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F736053D-AB8A-408A-B99A-9BAB51C515B6}"/>
              </a:ext>
            </a:extLst>
          </p:cNvPr>
          <p:cNvGraphicFramePr/>
          <p:nvPr/>
        </p:nvGraphicFramePr>
        <p:xfrm>
          <a:off x="479376" y="692696"/>
          <a:ext cx="8596337" cy="581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C7D7D87-DF03-4C36-BF2F-1B8CC9324971}"/>
              </a:ext>
            </a:extLst>
          </p:cNvPr>
          <p:cNvSpPr/>
          <p:nvPr/>
        </p:nvSpPr>
        <p:spPr>
          <a:xfrm>
            <a:off x="6456040" y="4941168"/>
            <a:ext cx="2395101" cy="635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5-АСК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="" xmlns:a16="http://schemas.microsoft.com/office/drawing/2014/main" id="{CB44FCF3-696A-4FE2-A879-AB32A83E81D1}"/>
              </a:ext>
            </a:extLst>
          </p:cNvPr>
          <p:cNvSpPr/>
          <p:nvPr/>
        </p:nvSpPr>
        <p:spPr>
          <a:xfrm>
            <a:off x="6816080" y="3933056"/>
            <a:ext cx="2510573" cy="635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ГКС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="" xmlns:a16="http://schemas.microsoft.com/office/drawing/2014/main" id="{4FD6634B-2507-4396-B9F1-CFBF821345FC}"/>
              </a:ext>
            </a:extLst>
          </p:cNvPr>
          <p:cNvSpPr/>
          <p:nvPr/>
        </p:nvSpPr>
        <p:spPr>
          <a:xfrm>
            <a:off x="7392144" y="3212976"/>
            <a:ext cx="2592288" cy="63526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Иммуносупрессоры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="" xmlns:a16="http://schemas.microsoft.com/office/drawing/2014/main" id="{22D6C4E4-58AF-4BF4-8D97-96BB1233DD71}"/>
              </a:ext>
            </a:extLst>
          </p:cNvPr>
          <p:cNvSpPr/>
          <p:nvPr/>
        </p:nvSpPr>
        <p:spPr>
          <a:xfrm>
            <a:off x="8472264" y="2204864"/>
            <a:ext cx="2307098" cy="7883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Биологическая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терапия+малые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молекулы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A2CA486-6BA1-4317-90A7-B1199DF9DC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184" y="260648"/>
            <a:ext cx="1808477" cy="180847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2A4A5FD2-C51C-4D1B-9E98-32EF38A16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3111" l="10000" r="9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3356992"/>
            <a:ext cx="1440160" cy="1440160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C3AAA96B-8779-4673-9E27-09098831C5F5}"/>
              </a:ext>
            </a:extLst>
          </p:cNvPr>
          <p:cNvSpPr/>
          <p:nvPr/>
        </p:nvSpPr>
        <p:spPr>
          <a:xfrm>
            <a:off x="9912424" y="4869160"/>
            <a:ext cx="1520589" cy="510056"/>
          </a:xfrm>
          <a:prstGeom prst="roundRect">
            <a:avLst/>
          </a:prstGeom>
          <a:noFill/>
          <a:ln>
            <a:solidFill>
              <a:srgbClr val="BD120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Операция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AF4CF663-506F-4839-A6FD-A053C829F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89850" l="0" r="9445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00" y="2673375"/>
            <a:ext cx="1241577" cy="2074244"/>
          </a:xfrm>
          <a:prstGeom prst="rect">
            <a:avLst/>
          </a:prstGeom>
        </p:spPr>
      </p:pic>
      <p:sp>
        <p:nvSpPr>
          <p:cNvPr id="14" name="Прямоугольник 10">
            <a:extLst>
              <a:ext uri="{FF2B5EF4-FFF2-40B4-BE49-F238E27FC236}">
                <a16:creationId xmlns="" xmlns:a16="http://schemas.microsoft.com/office/drawing/2014/main" id="{C3E00F08-0AFE-4D6E-A857-DB1E1FB6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3" y="6021288"/>
            <a:ext cx="972107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КЛИНИЧЕСКИЕ РЕКОМЕНДАЦИИ ПО ДИАГНОСТИКЕ И ЛЕЧЕНИЮ БОЛЕЗНИ КРОНА У ВЗРОСЛЫХ 2020  </a:t>
            </a: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8"/>
              </a:rPr>
              <a:t>http://cr.rosminzdrav.ru/recomend/176 Дата обращения 04.02.2021</a:t>
            </a:r>
            <a:endParaRPr kumimoji="0" lang="ru-RU" alt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Клинические рекомендации. Язвенный колит. Российская гастроэнтерологическая ассоциация; 2020. Электронный ресурс, URL: http://cr.rosminzdrav.ru/recomend/193 Дата доступа: 04.02.2021 </a:t>
            </a:r>
          </a:p>
        </p:txBody>
      </p:sp>
      <p:pic>
        <p:nvPicPr>
          <p:cNvPr id="15" name="Рисунок 1" descr="Лого итог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 r="11548"/>
          <a:stretch>
            <a:fillRect/>
          </a:stretch>
        </p:blipFill>
        <p:spPr bwMode="auto">
          <a:xfrm>
            <a:off x="11000139" y="228211"/>
            <a:ext cx="951069" cy="112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29705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6" grpId="0" animBg="1"/>
      <p:bldP spid="57" grpId="0" animBg="1"/>
      <p:bldP spid="58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5935" y="334944"/>
            <a:ext cx="6552729" cy="404663"/>
          </a:xfrm>
        </p:spPr>
        <p:txBody>
          <a:bodyPr anchor="t"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БИОЛОГИЧЕСКАЯ ТЕРАПИЯ ВЗК В  БУЗ ВО ВОКБ  2022год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046732" y="695541"/>
            <a:ext cx="79819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биологическую терапию получают 33 человек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них: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- 8 человек с язвенным колитом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- 25 человек с болезнью крона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609850" y="2000250"/>
          <a:ext cx="6172200" cy="339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1" descr="Лого итог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 r="11548"/>
          <a:stretch>
            <a:fillRect/>
          </a:stretch>
        </p:blipFill>
        <p:spPr bwMode="auto">
          <a:xfrm>
            <a:off x="10808115" y="145915"/>
            <a:ext cx="951069" cy="112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9013" y="563721"/>
            <a:ext cx="10305288" cy="541299"/>
          </a:xfrm>
        </p:spPr>
        <p:txBody>
          <a:bodyPr anchor="t"/>
          <a:lstStyle/>
          <a:p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59" r="8337"/>
          <a:stretch>
            <a:fillRect/>
          </a:stretch>
        </p:blipFill>
        <p:spPr bwMode="auto">
          <a:xfrm>
            <a:off x="10816264" y="128016"/>
            <a:ext cx="1134944" cy="12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 bwMode="auto">
          <a:xfrm>
            <a:off x="2026920" y="1494765"/>
            <a:ext cx="8558784" cy="5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032" tIns="57516" rIns="115032" bIns="5751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105590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013" y="1335024"/>
            <a:ext cx="10552176" cy="51781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Основными действующими документами по организации развитию гастроэнтерологической службы является:</a:t>
            </a: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Приказ № 906н от 12 ноября 2012  года «Об утверждении Порядка оказания медицинской помощи населению по профилю гастроэнтерология»</a:t>
            </a: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области в 2022г. работали 17 врачей гастроэнтерологов, из них 5 детских. Обеспеченность ими составила 0,1 на 10 тыс. населения (2021г.-0,1). Укомплектованность штатных должностей физическими лицами 58,8%  коэффициент совместительства 1,1. Возможность получить консультацию гастроэнтеролога в области есть только в 2-х городах:  г.Череповце (5 врачей) и г. Вологде (12 врачей), Аттестовано 2022г  всего   29,4% - ( 2021г-37,5%)</a:t>
            </a: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высшая категория - 23,5% </a:t>
            </a:r>
            <a:endParaRPr lang="ru-RU" sz="2400" b="1" baseline="30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первая 	-     5,9% </a:t>
            </a:r>
            <a:endParaRPr lang="ru-RU" sz="2400" b="1" baseline="30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вторая	-     0%.</a:t>
            </a:r>
            <a:endParaRPr lang="ru-RU" sz="2400" b="1" baseline="30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aseline="30000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Сертификаты имеют 100% врачей.</a:t>
            </a:r>
            <a:endParaRPr lang="ru-RU" sz="2400" b="1" baseline="30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baseline="30000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865935" y="334944"/>
            <a:ext cx="6552729" cy="404663"/>
          </a:xfrm>
        </p:spPr>
        <p:txBody>
          <a:bodyPr anchor="t">
            <a:normAutofit fontScale="90000"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БИОЛОГИЧЕСКАЯ ТЕРАПИЯ ВЗК В  БУЗ ВО ВОКБ 2023год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 descr="Лого итог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59" r="11548"/>
          <a:stretch>
            <a:fillRect/>
          </a:stretch>
        </p:blipFill>
        <p:spPr bwMode="auto">
          <a:xfrm>
            <a:off x="10795923" y="179443"/>
            <a:ext cx="951069" cy="112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64208" y="789608"/>
            <a:ext cx="785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биологическую терапию получают 55 человек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них: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 с язвенным колитом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en-US">
                <a:solidFill>
                  <a:srgbClr val="00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39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с болезнью крона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571941" y="2450592"/>
          <a:ext cx="6353174" cy="350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Лого итог.png">
            <a:extLst>
              <a:ext uri="{FF2B5EF4-FFF2-40B4-BE49-F238E27FC236}">
                <a16:creationId xmlns="" xmlns:a16="http://schemas.microsoft.com/office/drawing/2014/main" id="{CCED1ECE-3038-4B5F-9B02-5B218BD27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66" r="9304"/>
          <a:stretch>
            <a:fillRect/>
          </a:stretch>
        </p:blipFill>
        <p:spPr bwMode="auto">
          <a:xfrm>
            <a:off x="10736132" y="149093"/>
            <a:ext cx="1172583" cy="13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="" xmlns:a16="http://schemas.microsoft.com/office/drawing/2014/main" id="{89B8DB35-4BA1-4020-8071-F4C7F6B4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715" y="327366"/>
            <a:ext cx="9047033" cy="7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991" tIns="41995" rIns="83991" bIns="41995">
            <a:spAutoFit/>
          </a:bodyPr>
          <a:lstStyle>
            <a:lvl1pPr>
              <a:spcBef>
                <a:spcPts val="2513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3000">
                <a:solidFill>
                  <a:srgbClr val="595959"/>
                </a:solidFill>
                <a:latin typeface="News Gothic MT" panose="020B0504020203020204" pitchFamily="34" charset="0"/>
              </a:defRPr>
            </a:lvl1pPr>
            <a:lvl2pPr marL="742950" indent="-285750">
              <a:spcBef>
                <a:spcPts val="75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800">
                <a:solidFill>
                  <a:srgbClr val="595959"/>
                </a:solidFill>
                <a:latin typeface="News Gothic MT" panose="020B0504020203020204" pitchFamily="34" charset="0"/>
              </a:defRPr>
            </a:lvl2pPr>
            <a:lvl3pPr marL="1143000" indent="-228600">
              <a:spcBef>
                <a:spcPts val="75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500">
                <a:solidFill>
                  <a:srgbClr val="595959"/>
                </a:solidFill>
                <a:latin typeface="News Gothic MT" panose="020B0504020203020204" pitchFamily="34" charset="0"/>
              </a:defRPr>
            </a:lvl3pPr>
            <a:lvl4pPr marL="1600200" indent="-228600">
              <a:spcBef>
                <a:spcPts val="750"/>
              </a:spcBef>
              <a:buClr>
                <a:srgbClr val="215D7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4pPr>
            <a:lvl5pPr marL="2057400" indent="-228600">
              <a:spcBef>
                <a:spcPts val="750"/>
              </a:spcBef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5pPr>
            <a:lvl6pPr marL="25146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6pPr>
            <a:lvl7pPr marL="29718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7pPr>
            <a:lvl8pPr marL="34290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8pPr>
            <a:lvl9pPr marL="3886200" indent="-228600" defTabSz="1368425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6FB7D7"/>
              </a:buClr>
              <a:buSzPct val="110000"/>
              <a:buFont typeface="Wingdings 2" panose="05020102010507070707" pitchFamily="18" charset="2"/>
              <a:buChar char=""/>
              <a:defRPr sz="2300">
                <a:solidFill>
                  <a:srgbClr val="595959"/>
                </a:solidFill>
                <a:latin typeface="News Gothic MT" panose="020B0504020203020204" pitchFamily="34" charset="0"/>
              </a:defRPr>
            </a:lvl9pPr>
          </a:lstStyle>
          <a:p>
            <a:pPr algn="ctr" defTabSz="1257172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Маршрутизация пациентов с Воспалительными заболеваниями кишечника Язвенным колитом в Вологодской области (пример)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00DED8-DF52-64F1-0FED-FC3A7735B156}"/>
              </a:ext>
            </a:extLst>
          </p:cNvPr>
          <p:cNvSpPr txBox="1"/>
          <p:nvPr/>
        </p:nvSpPr>
        <p:spPr>
          <a:xfrm>
            <a:off x="283464" y="1517907"/>
            <a:ext cx="115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ru-RU" sz="1800" b="0" i="0" u="none" strike="noStrike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A0DFA37-B929-E5FE-7278-A3BB6DB5A3C6}"/>
              </a:ext>
            </a:extLst>
          </p:cNvPr>
          <p:cNvSpPr/>
          <p:nvPr/>
        </p:nvSpPr>
        <p:spPr>
          <a:xfrm>
            <a:off x="473336" y="1367090"/>
            <a:ext cx="2323651" cy="15557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Дом, дача, улица, поликлиника, диспансер, непрофильная МО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="" xmlns:a16="http://schemas.microsoft.com/office/drawing/2014/main" id="{FF91F398-6C4C-D016-214E-563B172FC55A}"/>
              </a:ext>
            </a:extLst>
          </p:cNvPr>
          <p:cNvCxnSpPr/>
          <p:nvPr/>
        </p:nvCxnSpPr>
        <p:spPr>
          <a:xfrm flipV="1">
            <a:off x="2783632" y="2119968"/>
            <a:ext cx="686558" cy="12888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1261728-6DD7-44E9-AA39-14DE5CF7D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76690" y="1345069"/>
            <a:ext cx="1789176" cy="1579833"/>
          </a:xfrm>
          <a:prstGeom prst="rect">
            <a:avLst/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864FE6A6-ECD4-4F81-6D37-332E43B28F7C}"/>
              </a:ext>
            </a:extLst>
          </p:cNvPr>
          <p:cNvCxnSpPr/>
          <p:nvPr/>
        </p:nvCxnSpPr>
        <p:spPr>
          <a:xfrm>
            <a:off x="5258655" y="2076619"/>
            <a:ext cx="899160" cy="1204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47B07EB0-588E-BEE2-BE55-69FE6DFF26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98857" y="1344037"/>
            <a:ext cx="2101406" cy="157982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D28843C-DBA5-840C-CB42-78C3E4018C38}"/>
              </a:ext>
            </a:extLst>
          </p:cNvPr>
          <p:cNvSpPr/>
          <p:nvPr/>
        </p:nvSpPr>
        <p:spPr>
          <a:xfrm>
            <a:off x="8464670" y="1352145"/>
            <a:ext cx="2023354" cy="1563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ЦРБ: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Устюг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Тотьма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Устюжна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 ВО ВГБ 2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г.Череповец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 ВО ВГБ №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0ADC1D53-51BC-A73C-825C-15D2DB961F2D}"/>
              </a:ext>
            </a:extLst>
          </p:cNvPr>
          <p:cNvCxnSpPr>
            <a:cxnSpLocks/>
          </p:cNvCxnSpPr>
          <p:nvPr/>
        </p:nvCxnSpPr>
        <p:spPr>
          <a:xfrm>
            <a:off x="4220669" y="2954086"/>
            <a:ext cx="0" cy="328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D21509C5-2403-C93B-9551-AB879699F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6" y="3596071"/>
            <a:ext cx="2529840" cy="18973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40E5A0DD-0234-3F44-33C4-0DD81E60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17" y="3615758"/>
            <a:ext cx="2570648" cy="1927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A54DCDF1-024B-9215-7609-BC7FEF626EC0}"/>
              </a:ext>
            </a:extLst>
          </p:cNvPr>
          <p:cNvCxnSpPr/>
          <p:nvPr/>
        </p:nvCxnSpPr>
        <p:spPr>
          <a:xfrm flipH="1">
            <a:off x="2125816" y="2938452"/>
            <a:ext cx="1332872" cy="540153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5008E9F9-0D3D-DF35-DBD2-C581391A9C2E}"/>
              </a:ext>
            </a:extLst>
          </p:cNvPr>
          <p:cNvSpPr/>
          <p:nvPr/>
        </p:nvSpPr>
        <p:spPr>
          <a:xfrm>
            <a:off x="120273" y="5512931"/>
            <a:ext cx="5100488" cy="636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 ВО ВОКБ ГЭО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4B37059E-EDBC-AE1A-2DEB-07B10A61C390}"/>
              </a:ext>
            </a:extLst>
          </p:cNvPr>
          <p:cNvSpPr/>
          <p:nvPr/>
        </p:nvSpPr>
        <p:spPr>
          <a:xfrm>
            <a:off x="5815585" y="3429000"/>
            <a:ext cx="2670048" cy="631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Реабилитация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BC4017D0-2282-E7BE-26F9-39CF7B373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6" y="4544761"/>
            <a:ext cx="2670047" cy="1526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63FFA893-E423-A01C-06AF-7D11EC6957AC}"/>
              </a:ext>
            </a:extLst>
          </p:cNvPr>
          <p:cNvSpPr/>
          <p:nvPr/>
        </p:nvSpPr>
        <p:spPr>
          <a:xfrm>
            <a:off x="5815585" y="6071617"/>
            <a:ext cx="2670047" cy="384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Реабилитация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этап(санаторий)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="" xmlns:a16="http://schemas.microsoft.com/office/drawing/2014/main" id="{EBBB0DAD-4421-AACB-13BA-853483BBC86A}"/>
              </a:ext>
            </a:extLst>
          </p:cNvPr>
          <p:cNvCxnSpPr>
            <a:stCxn id="13" idx="2"/>
          </p:cNvCxnSpPr>
          <p:nvPr/>
        </p:nvCxnSpPr>
        <p:spPr>
          <a:xfrm>
            <a:off x="7449560" y="2923866"/>
            <a:ext cx="14592" cy="505134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A4C41FBE-8D64-7513-A334-0B4129DF4372}"/>
              </a:ext>
            </a:extLst>
          </p:cNvPr>
          <p:cNvCxnSpPr/>
          <p:nvPr/>
        </p:nvCxnSpPr>
        <p:spPr>
          <a:xfrm>
            <a:off x="5241165" y="3844743"/>
            <a:ext cx="574420" cy="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CFD28947-43D8-8FBD-7060-273A139CC3BA}"/>
              </a:ext>
            </a:extLst>
          </p:cNvPr>
          <p:cNvCxnSpPr/>
          <p:nvPr/>
        </p:nvCxnSpPr>
        <p:spPr>
          <a:xfrm>
            <a:off x="7147504" y="4060112"/>
            <a:ext cx="0" cy="484649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="" xmlns:a16="http://schemas.microsoft.com/office/drawing/2014/main" id="{B64124AB-3E14-E1AE-2540-1CD21A628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464" y="3302113"/>
            <a:ext cx="2873472" cy="21551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17" name="Прямая со стрелкой 9216">
            <a:extLst>
              <a:ext uri="{FF2B5EF4-FFF2-40B4-BE49-F238E27FC236}">
                <a16:creationId xmlns="" xmlns:a16="http://schemas.microsoft.com/office/drawing/2014/main" id="{5DFD88FD-5125-4C93-E522-C056AFBE9B0E}"/>
              </a:ext>
            </a:extLst>
          </p:cNvPr>
          <p:cNvCxnSpPr>
            <a:stCxn id="24" idx="3"/>
          </p:cNvCxnSpPr>
          <p:nvPr/>
        </p:nvCxnSpPr>
        <p:spPr>
          <a:xfrm>
            <a:off x="8485633" y="3744556"/>
            <a:ext cx="477529" cy="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22" name="Прямая со стрелкой 9221">
            <a:extLst>
              <a:ext uri="{FF2B5EF4-FFF2-40B4-BE49-F238E27FC236}">
                <a16:creationId xmlns="" xmlns:a16="http://schemas.microsoft.com/office/drawing/2014/main" id="{55F45FAE-579C-2516-01E2-828214D31753}"/>
              </a:ext>
            </a:extLst>
          </p:cNvPr>
          <p:cNvCxnSpPr/>
          <p:nvPr/>
        </p:nvCxnSpPr>
        <p:spPr>
          <a:xfrm>
            <a:off x="8524543" y="5191458"/>
            <a:ext cx="477529" cy="0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3" name="Прямоугольник 9222">
            <a:extLst>
              <a:ext uri="{FF2B5EF4-FFF2-40B4-BE49-F238E27FC236}">
                <a16:creationId xmlns="" xmlns:a16="http://schemas.microsoft.com/office/drawing/2014/main" id="{2E5114F9-E99C-38FE-38F7-78BD6144FA11}"/>
              </a:ext>
            </a:extLst>
          </p:cNvPr>
          <p:cNvSpPr/>
          <p:nvPr/>
        </p:nvSpPr>
        <p:spPr>
          <a:xfrm>
            <a:off x="8832028" y="5473779"/>
            <a:ext cx="3076687" cy="10067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Диспансеризация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Приверженность к терапии</a:t>
            </a:r>
          </a:p>
        </p:txBody>
      </p:sp>
      <p:cxnSp>
        <p:nvCxnSpPr>
          <p:cNvPr id="9225" name="Прямая со стрелкой 9224">
            <a:extLst>
              <a:ext uri="{FF2B5EF4-FFF2-40B4-BE49-F238E27FC236}">
                <a16:creationId xmlns="" xmlns:a16="http://schemas.microsoft.com/office/drawing/2014/main" id="{8D404FAC-F703-4CD7-DD30-D0F799FAFB31}"/>
              </a:ext>
            </a:extLst>
          </p:cNvPr>
          <p:cNvCxnSpPr/>
          <p:nvPr/>
        </p:nvCxnSpPr>
        <p:spPr>
          <a:xfrm flipH="1">
            <a:off x="4421580" y="2843452"/>
            <a:ext cx="1777175" cy="602547"/>
          </a:xfrm>
          <a:prstGeom prst="straightConnector1">
            <a:avLst/>
          </a:prstGeom>
          <a:ln>
            <a:solidFill>
              <a:srgbClr val="00006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5129226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7316" y="207506"/>
            <a:ext cx="8640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SWOT </a:t>
            </a:r>
            <a:r>
              <a:rPr lang="ru-RU" sz="3200" b="1" kern="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АНАЛИЗ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2205" y="978506"/>
            <a:ext cx="99695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Сильные стороны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Strengths)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		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Слабые стороны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(Weaknesses)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81223" y="1388655"/>
            <a:ext cx="59055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Стабильное финансирование за счет средств ОМС.</a:t>
            </a:r>
          </a:p>
          <a:p>
            <a:pPr marL="176213" indent="-176213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Высокий уровень подготовки кадров, сертифицированных специалистов.</a:t>
            </a:r>
          </a:p>
          <a:p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151417" y="1354163"/>
            <a:ext cx="56803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Большие очереди на обследование, что удлиняет сроки госпитализации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развитой компьютеризации процессов управления и медицинской деятельности.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единого информационного пространства.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Дефицит кадров 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Отсутствие палат улучшенной комфортности.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Недостаток коечного фонда.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00364" y="3387148"/>
            <a:ext cx="10317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Внешняя среда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50981" y="3728320"/>
            <a:ext cx="115085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Возможности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Opportunities)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		   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Угрозы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(Threats)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50981" y="4085509"/>
            <a:ext cx="51296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Развитие ВТМП.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Оптимизация деятельности приносящей доход.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Правильно выстроенная маршрутизация пациентов.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Укомплектация</a:t>
            </a: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кадрами.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Улучшение материально –технической базы .</a:t>
            </a:r>
          </a:p>
          <a:p>
            <a:pPr algn="just"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Повышение тарифов по КСГ.</a:t>
            </a:r>
            <a:endParaRPr lang="ru-RU" sz="13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142182" y="4085509"/>
            <a:ext cx="57727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Сокращение объемов финансирования  по ОМС.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Нестабильная экономическая обстановка.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Падение доходов населения.</a:t>
            </a:r>
          </a:p>
          <a:p>
            <a:pPr>
              <a:buFontTx/>
              <a:buAutoNum type="arabicPeriod"/>
            </a:pPr>
            <a:r>
              <a:rPr lang="ru-RU" sz="1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Значительная территориальная удаленность населенных пунктов в Вологодской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области.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69F292B-FF99-4D01-998C-26C941AD32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72829" y="0"/>
            <a:ext cx="1530229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1952" y="2"/>
            <a:ext cx="1534208" cy="149537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40768"/>
            <a:ext cx="10972800" cy="54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Исключение непрофильных консультаций по желанию пациента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Снижение длительности пребывания пациента в стационаре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Госпитализация на плановое лечение только обследованных больных по месту жительства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Дополнительное обследование   в рамках выполнения утвержденных стандартов лечения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Снижение  осложнений в ходе своевременного специализированного проведенного лечения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Четкое обоснование годовой потребности в данном ресурсе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Система внутренней отчетности и мониторинг изменений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Персонал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система мотивации.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низкозатратных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производственных процессов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Минимизация издержек в работе с поставщиками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21403" y="272623"/>
            <a:ext cx="9299643" cy="8501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Стратегия БУЗ ВО ВОКБ -гибридная стратегия снижения издержек в сочетании с стратегией  фокусировки и оказании высокоспециализированных медицинских услуг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 rotWithShape="1">
          <a:blip r:embed="rId3" cstate="print"/>
          <a:srcRect l="9980" r="10886"/>
          <a:stretch/>
        </p:blipFill>
        <p:spPr>
          <a:xfrm>
            <a:off x="10736168" y="122558"/>
            <a:ext cx="1152144" cy="14190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053" y="1386947"/>
            <a:ext cx="11194473" cy="4413487"/>
          </a:xfrm>
          <a:prstGeom prst="rect">
            <a:avLst/>
          </a:prstGeom>
        </p:spPr>
        <p:txBody>
          <a:bodyPr/>
          <a:lstStyle/>
          <a:p>
            <a:pPr marL="0" marR="0" lvl="0" algn="just" defTabSz="914400" rtl="0" eaLnBrk="0" fontAlgn="base" latinLnBrk="0" hangingPunct="0">
              <a:lnSpc>
                <a:spcPct val="150000"/>
              </a:lnSpc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4793" y="298760"/>
            <a:ext cx="6867144" cy="533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Выбор стратегии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азвития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вида помощи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844725-26A1-4117-A01A-4C9ECC7AFAF5}"/>
              </a:ext>
            </a:extLst>
          </p:cNvPr>
          <p:cNvSpPr txBox="1"/>
          <p:nvPr/>
        </p:nvSpPr>
        <p:spPr>
          <a:xfrm>
            <a:off x="789710" y="1175083"/>
            <a:ext cx="10203873" cy="534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улучшения  гастроэнтерологической помощи населению области целесообразно: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службу на амбулаторно-поликлиническом этапе (г. г. Вологда, Череповец, межрайонные центры).</a:t>
            </a:r>
          </a:p>
          <a:p>
            <a:pPr lvl="0">
              <a:tabLst>
                <a:tab pos="571500" algn="l"/>
              </a:tabLst>
            </a:pP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оснащение лечебно-профилактических учреждений эндоскопическим, рентгеновским оборудованием.</a:t>
            </a:r>
          </a:p>
          <a:p>
            <a:pPr lvl="0">
              <a:tabLst>
                <a:tab pos="571500" algn="l"/>
              </a:tabLst>
            </a:pP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стандарты по обследованию и лечению больных гастроэнтерологического профиля.</a:t>
            </a:r>
          </a:p>
          <a:p>
            <a:pPr lvl="0">
              <a:tabLst>
                <a:tab pos="571500" algn="l"/>
              </a:tabLst>
            </a:pP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плановые выезды в районы области одновременно с другими специалистами с целью оказания помощи больным и обучению врачей вопросам гастроэнтерологии.</a:t>
            </a:r>
          </a:p>
          <a:p>
            <a:pPr lvl="0">
              <a:tabLst>
                <a:tab pos="571500" algn="l"/>
              </a:tabLst>
            </a:pP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Внедрять новые препараты, новые методы обследования и лечения для улучшения качества оказания помощи пациентам с заболеваниями органов пищеварения.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 rotWithShape="1">
          <a:blip r:embed="rId3" cstate="print"/>
          <a:srcRect l="9980" r="10886"/>
          <a:stretch/>
        </p:blipFill>
        <p:spPr>
          <a:xfrm>
            <a:off x="10736168" y="122558"/>
            <a:ext cx="1152144" cy="14190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8763" y="1386947"/>
            <a:ext cx="11194473" cy="441348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4793" y="298760"/>
            <a:ext cx="6867144" cy="533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 стратегии р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азвития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вида помощи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844725-26A1-4117-A01A-4C9ECC7AFAF5}"/>
              </a:ext>
            </a:extLst>
          </p:cNvPr>
          <p:cNvSpPr txBox="1"/>
          <p:nvPr/>
        </p:nvSpPr>
        <p:spPr>
          <a:xfrm>
            <a:off x="789710" y="1175083"/>
            <a:ext cx="10203873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71500" algn="l"/>
              </a:tabLst>
            </a:pP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 активную работу по обучению врачей терапевтов, фельдшеров ФАП по вопросам гастроэнтерологии.</a:t>
            </a:r>
            <a:r>
              <a:rPr lang="ru-RU" sz="1400" b="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tabLst>
                <a:tab pos="571500" algn="l"/>
              </a:tabLst>
            </a:pPr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Внедрить новый метод обследования -</a:t>
            </a:r>
            <a:r>
              <a:rPr lang="ru-RU" sz="3200" b="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эластометрию</a:t>
            </a: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печени в условиях БУЗ ВО ВОКБ, что упростит работу на отделении в плане диагностики цирроза печени.</a:t>
            </a:r>
          </a:p>
          <a:p>
            <a:pPr lvl="0"/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разработку областного регистра пациентов с воспалительными заболеваниями кишечника (язвенный колит, болезнь Крона) .</a:t>
            </a:r>
          </a:p>
          <a:p>
            <a:pPr lvl="0"/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развитие ВМП в условиях отделения ( лечение генно-инженерными препаратами в условиях отделения пациентов с ВЗК-кабинет ГИБТ).</a:t>
            </a:r>
          </a:p>
          <a:p>
            <a:pPr lvl="0"/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Внедрить метод диагностики-</a:t>
            </a:r>
            <a:r>
              <a:rPr lang="ru-RU" sz="3200" b="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эндосонографию</a:t>
            </a: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диагностики злокачественных заболеваний верхних отделов ЖКТ. </a:t>
            </a:r>
          </a:p>
          <a:p>
            <a:pPr lvl="0"/>
            <a:endParaRPr lang="ru-RU" sz="3200" b="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нового метода обследования КТ -</a:t>
            </a:r>
            <a:r>
              <a:rPr lang="ru-RU" sz="3200" b="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энтерографии</a:t>
            </a: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для оценки состояния слизистой тонкого и толстого кишечника , что важно для определения тактики ведения пациентов с воспалительными заболеваниями кишечника)</a:t>
            </a:r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71500" algn="l"/>
              </a:tabLst>
            </a:pPr>
            <a:endParaRPr lang="ru-RU" sz="3200" b="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71500" algn="l"/>
              </a:tabLst>
            </a:pPr>
            <a:endParaRPr lang="ru-RU" sz="16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98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 итог.png"/>
          <p:cNvPicPr>
            <a:picLocks noChangeAspect="1"/>
          </p:cNvPicPr>
          <p:nvPr/>
        </p:nvPicPr>
        <p:blipFill rotWithShape="1">
          <a:blip r:embed="rId3" cstate="print"/>
          <a:srcRect l="9980" r="10886"/>
          <a:stretch/>
        </p:blipFill>
        <p:spPr>
          <a:xfrm>
            <a:off x="10736168" y="122558"/>
            <a:ext cx="1152144" cy="141909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98763" y="1386947"/>
            <a:ext cx="11194473" cy="441348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100000"/>
              <a:buFont typeface="Arial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64793" y="298760"/>
            <a:ext cx="6867144" cy="53334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Выбор стратегии р</a:t>
            </a:r>
            <a:r>
              <a:rPr kumimoji="0" lang="ru-RU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азвития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вида помощи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844725-26A1-4117-A01A-4C9ECC7AFAF5}"/>
              </a:ext>
            </a:extLst>
          </p:cNvPr>
          <p:cNvSpPr txBox="1"/>
          <p:nvPr/>
        </p:nvSpPr>
        <p:spPr>
          <a:xfrm>
            <a:off x="789710" y="1175083"/>
            <a:ext cx="102038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Открытие кабинета воспалительных заболеваний кишечника (Болезнь Крона  , Язвенный колит) в Вологодской областной поликлинике, деятельность которого будет включать в себя: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А) Консультативный приём больных с ВЗК по направлению от врачей-</a:t>
            </a:r>
            <a:r>
              <a:rPr lang="ru-RU" sz="3200" b="0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гастроэнтерологов,терапевтов,врачей</a:t>
            </a:r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общей практики.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Б) Динамическое наблюдение пациентов с ВЗК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В)Отбор больных с ВЗК для оказания специализированной, высокотехнологичной помощи.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Г) Организация и проведение школ здоровья для пациентов с ВЗК</a:t>
            </a:r>
            <a:endParaRPr lang="ru-RU" sz="32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r>
              <a:rPr lang="ru-RU" sz="32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Д) Ведение регистра жителей области с ВЗК  .</a:t>
            </a:r>
          </a:p>
          <a:p>
            <a:pPr marL="571500"/>
            <a:endParaRPr lang="ru-RU" sz="3200" baseline="30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endParaRPr lang="ru-RU" sz="32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r>
              <a:rPr lang="ru-RU" sz="32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кабинета ГИБТ в условиях гастроэнтерологического отделения.</a:t>
            </a:r>
            <a:endParaRPr lang="ru-RU" sz="3200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71500"/>
            <a:r>
              <a:rPr lang="ru-RU" sz="1600" b="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000" b="1" baseline="30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4174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873" y="385784"/>
            <a:ext cx="870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ПЛАНИРОВАНИЕ</a:t>
            </a:r>
          </a:p>
        </p:txBody>
      </p:sp>
      <p:pic>
        <p:nvPicPr>
          <p:cNvPr id="3" name="Рисунок 2" descr="Лого ито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05007" y="175493"/>
            <a:ext cx="1534208" cy="1495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2815" y="1346199"/>
            <a:ext cx="100491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Сроки планирования: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краткосрочные (до года) внесение изменение в Тарифное соглашение, увеличение случаев ВМП в гастроэнтерологии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среднесрочные (от 1 до 3 лет) открытие кабинета ВЗК на базе областной поликлиники, открытие на базе БУЗ ВО ВГБ№2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г.Череповец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кабинетов терапии ГИБТ, увеличение амбулаторных приемов гастроэнтеролога в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г.Вологда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г.Череповец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создание межрайонных приемов гастроэнтеролога (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В.Устюг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Тотьма, Устюжна)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долгосрочные (от 5 и более лет) создание Центра ВЗК.</a:t>
            </a:r>
          </a:p>
          <a:p>
            <a:pPr algn="just">
              <a:buFontTx/>
              <a:buChar char="-"/>
            </a:pPr>
            <a:endParaRPr lang="ru-RU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owen.ru/uploads/52/volog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371" y="803564"/>
            <a:ext cx="11425269" cy="5739573"/>
          </a:xfrm>
          <a:prstGeom prst="rect">
            <a:avLst/>
          </a:prstGeom>
          <a:noFill/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537461" y="272478"/>
            <a:ext cx="9601067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98031"/>
            <a:ext cx="8834719" cy="452361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896112" y="1124712"/>
          <a:ext cx="9354312" cy="5056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8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3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91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152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latin typeface="Times New Roman"/>
                          <a:ea typeface="Calibri"/>
                        </a:rPr>
                        <a:t>Количество заболеваний, зарегистрированных у больных  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</a:t>
                      </a:r>
                      <a:r>
                        <a:rPr lang="en-US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1г.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2022г.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68067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70389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Язвенная болезнь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9783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8807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печени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3018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2952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Хронический гастрит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24740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24795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кишечника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4919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5267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81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желчного пузыря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8921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9473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3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Болезни поджелудочной железы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4511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4625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12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Воспалительные заболевания кишечника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327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/>
                          <a:ea typeface="Calibri"/>
                        </a:rPr>
                        <a:t>455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680191" y="161365"/>
            <a:ext cx="1077917" cy="120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83936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410" y="333837"/>
            <a:ext cx="9627510" cy="562276"/>
          </a:xfrm>
        </p:spPr>
        <p:txBody>
          <a:bodyPr anchor="t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уровень оказания специализированной медицинской помощи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9" t="9255" r="9906" b="14787"/>
          <a:stretch>
            <a:fillRect/>
          </a:stretch>
        </p:blipFill>
        <p:spPr bwMode="auto">
          <a:xfrm>
            <a:off x="11055096" y="228600"/>
            <a:ext cx="941832" cy="8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CCDAF12-0888-42B9-8BA2-2B3AD79B6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0" y="953375"/>
            <a:ext cx="80192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kumimoji="0" lang="ru-RU" altLang="ru-RU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Амбулаторно-поликлиническая служба: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Центральный районные больницы</a:t>
            </a:r>
            <a:r>
              <a:rPr kumimoji="0" lang="ru-RU" altLang="ru-RU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endParaRPr lang="ru-RU" altLang="ru-RU" sz="3600" baseline="30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Поликлиники </a:t>
            </a:r>
            <a:r>
              <a:rPr lang="ru-RU" altLang="ru-RU" sz="3600" baseline="30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г.Вологды</a:t>
            </a: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3600" baseline="30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г.Череповца</a:t>
            </a: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 участковые терапевты, фельдшера)</a:t>
            </a: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2475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540" y="565345"/>
            <a:ext cx="9627510" cy="562276"/>
          </a:xfrm>
        </p:spPr>
        <p:txBody>
          <a:bodyPr anchor="t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Показания для направления к врачу-гастроэнтерологу: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9" t="9255" r="9906" b="14787"/>
          <a:stretch>
            <a:fillRect/>
          </a:stretch>
        </p:blipFill>
        <p:spPr bwMode="auto">
          <a:xfrm>
            <a:off x="11055096" y="228600"/>
            <a:ext cx="941832" cy="8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CCDAF12-0888-42B9-8BA2-2B3AD79B6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0" y="1045708"/>
            <a:ext cx="801928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  <a:defRPr/>
            </a:pPr>
            <a:endParaRPr kumimoji="0" lang="ru-RU" altLang="ru-RU" sz="3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800100" algn="l"/>
              </a:tabLst>
              <a:defRPr/>
            </a:pPr>
            <a:r>
              <a:rPr kumimoji="0" lang="ru-RU" altLang="ru-RU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Кровь в кале, диарея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800100" algn="l"/>
              </a:tabLst>
              <a:defRPr/>
            </a:pPr>
            <a:r>
              <a:rPr kumimoji="0" lang="ru-RU" altLang="ru-RU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Аб</a:t>
            </a:r>
            <a:r>
              <a:rPr lang="ru-RU" altLang="ru-RU" sz="3600" baseline="30000" dirty="0" err="1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доминальная</a:t>
            </a: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altLang="ru-RU" sz="3600" baseline="30000" dirty="0" err="1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боль,тенезмы</a:t>
            </a:r>
            <a:endParaRPr lang="ru-RU" altLang="ru-RU" sz="3600" baseline="30000" dirty="0">
              <a:solidFill>
                <a:srgbClr val="000066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800100" algn="l"/>
              </a:tabLst>
              <a:defRPr/>
            </a:pPr>
            <a:r>
              <a:rPr kumimoji="0" lang="ru-RU" altLang="ru-RU" sz="3600" b="0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Общее состояние (потеря массы тела, анемия, похудание,</a:t>
            </a:r>
            <a:r>
              <a:rPr lang="ru-RU" altLang="ru-RU" sz="3600" baseline="30000" dirty="0">
                <a:solidFill>
                  <a:srgbClr val="000066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лихорадка)</a:t>
            </a:r>
            <a:endParaRPr kumimoji="0" lang="ru-RU" altLang="ru-RU" sz="3600" b="0" i="0" u="none" strike="noStrike" kern="1200" cap="none" spc="0" normalizeH="0" baseline="3000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71468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720" y="333837"/>
            <a:ext cx="9601200" cy="249093"/>
          </a:xfrm>
        </p:spPr>
        <p:txBody>
          <a:bodyPr anchor="t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уровень оказания специализированной медицинской помощи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49" t="9255" r="9906" b="14787"/>
          <a:stretch>
            <a:fillRect/>
          </a:stretch>
        </p:blipFill>
        <p:spPr bwMode="auto">
          <a:xfrm>
            <a:off x="11055096" y="228600"/>
            <a:ext cx="941832" cy="8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DCCDAF12-0888-42B9-8BA2-2B3AD79B6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3080" y="999541"/>
            <a:ext cx="8019288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400" b="1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Амбулаторно-поликлиническая служба: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altLang="ru-RU" sz="24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области имеется 6 кабинетов приема гастроэнтеролога: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altLang="ru-RU" sz="24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областная консультативная поликлиника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altLang="ru-RU" sz="24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г. Вологда- приём в поликлиниках  №1 , №2, № 3, №4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ru-RU" altLang="ru-RU" sz="24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г. Череповец - один приём в поликлинике при </a:t>
            </a:r>
            <a:r>
              <a:rPr kumimoji="0" lang="ru-RU" altLang="ru-RU" sz="2400" b="0" i="0" u="none" strike="noStrike" cap="none" normalizeH="0" baseline="30000" dirty="0" err="1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Гор.больнице</a:t>
            </a:r>
            <a:r>
              <a:rPr kumimoji="0" lang="ru-RU" altLang="ru-RU" sz="2400" b="0" i="0" u="none" strike="noStrike" cap="none" normalizeH="0" baseline="30000" dirty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№2.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1294712"/>
              </p:ext>
            </p:extLst>
          </p:nvPr>
        </p:nvGraphicFramePr>
        <p:xfrm>
          <a:off x="1783080" y="3429000"/>
          <a:ext cx="8115300" cy="1740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8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08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28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18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567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посещений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429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300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300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baseline="300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1200" b="1" baseline="300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Вологда</a:t>
                      </a:r>
                      <a:endParaRPr lang="ru-RU" sz="2400" b="0" baseline="3000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10639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16347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15952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l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Череповец</a:t>
                      </a:r>
                      <a:endParaRPr lang="ru-RU" sz="2400" b="0" baseline="3000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7050</a:t>
                      </a:r>
                      <a:endParaRPr lang="ru-RU" sz="2400" b="0" baseline="3000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12020</a:t>
                      </a:r>
                      <a:endParaRPr lang="ru-RU" sz="2400" b="0" baseline="3000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12111</a:t>
                      </a:r>
                      <a:endParaRPr lang="ru-RU" sz="2400" b="0" baseline="30000" dirty="0"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75171"/>
            <a:ext cx="8834719" cy="525513"/>
          </a:xfrm>
        </p:spPr>
        <p:txBody>
          <a:bodyPr anchor="t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уровень оказания специализированной МП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06821626"/>
              </p:ext>
            </p:extLst>
          </p:nvPr>
        </p:nvGraphicFramePr>
        <p:xfrm>
          <a:off x="1554479" y="1344168"/>
          <a:ext cx="8561071" cy="312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2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05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910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79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5488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Койки дневного стационара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0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кол-во коек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выписано больных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0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2021г.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2022г.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53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г.Череповец Северсталь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7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baseline="3000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г.Череповец</a:t>
                      </a: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Гор.больница№2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1111</a:t>
                      </a: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6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baseline="30000" dirty="0" err="1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Г.Череповец</a:t>
                      </a: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Северсталь(круглосуточный стационар)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722573" y="97357"/>
            <a:ext cx="1117831" cy="12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57848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51559" y="375171"/>
            <a:ext cx="8834719" cy="525513"/>
          </a:xfrm>
        </p:spPr>
        <p:txBody>
          <a:bodyPr anchor="t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уровень оказания специализированной МП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4022705"/>
              </p:ext>
            </p:extLst>
          </p:nvPr>
        </p:nvGraphicFramePr>
        <p:xfrm>
          <a:off x="1863090" y="1725930"/>
          <a:ext cx="8675369" cy="399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7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93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2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16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71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68919"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БУЗ ВО ВОКБ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0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Дневной стационар               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отсутствует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 b="0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Круглосуточный стационар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 коек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Штатные должности 3 (занято -2)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Недостаточное оснащение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Единственное отделение </a:t>
                      </a:r>
                      <a:r>
                        <a:rPr lang="ru-RU" sz="2400" b="1" baseline="30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области</a:t>
                      </a: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Областная поликлиника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посещений в 2021г. -3733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baseline="30000" dirty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Число посещений в 2022г-6363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baseline="300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722573" y="97357"/>
            <a:ext cx="1117831" cy="12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54838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47257" y="398031"/>
            <a:ext cx="8939022" cy="648225"/>
          </a:xfrm>
        </p:spPr>
        <p:txBody>
          <a:bodyPr anchor="t"/>
          <a:lstStyle/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58368" y="1518073"/>
            <a:ext cx="10680192" cy="3675719"/>
          </a:xfrm>
        </p:spPr>
        <p:txBody>
          <a:bodyPr/>
          <a:lstStyle/>
          <a:p>
            <a:pPr marL="22860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baseline="30000" dirty="0"/>
              <a:t> </a:t>
            </a: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СТАЦИОНАРНАЯ ПОМОЩЬ БОЛЬНЫМ ГАСТРОЭНТЕРОЛОГИЧЕСКОГО ПРОФИЛЯ.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Специализированные гастроэнтерологические койки для взрослого населения развернуты (2022г.):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 БУЗ ВО ВОКБ - 29 коек (2016г.-29 коек) отделение принимает пациентов гастроэнтерологического профиля Вологодской области, пациентов с воспалительными заболеваниями кишечника </a:t>
            </a:r>
            <a:r>
              <a:rPr lang="ru-RU" sz="2400" baseline="30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г.Вологды</a:t>
            </a: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и Вологодской области, а также в соответствии с Приказом ДЗ ВО №720 от 02.08.2022г пациентов с острыми гепатитами и циррозами печени ,проживающих в </a:t>
            </a:r>
            <a:r>
              <a:rPr lang="ru-RU" sz="2400" baseline="300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г.Вологде</a:t>
            </a: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по территории Вологодской поликлиники №1, 4, 5 и «Поликлиника Бодрость».</a:t>
            </a:r>
          </a:p>
          <a:p>
            <a:pPr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aseline="30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Вологодская городская больница №1 - 40 коек перепрофилировано в терапевтическое отделение. Отделение принимает пациентов гастроэнтерологического профиля, жителей г.Вологды  и Вологодского района, кроме пациентов с воспалительными заболеваниями кишечника. 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1" descr="Лого итог.png">
            <a:extLst>
              <a:ext uri="{FF2B5EF4-FFF2-40B4-BE49-F238E27FC236}">
                <a16:creationId xmlns="" xmlns:a16="http://schemas.microsoft.com/office/drawing/2014/main" id="{712024C9-64BC-4E33-90F6-4BDA8ED25A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30" r="7806" b="10077"/>
          <a:stretch>
            <a:fillRect/>
          </a:stretch>
        </p:blipFill>
        <p:spPr bwMode="auto">
          <a:xfrm>
            <a:off x="10735055" y="161365"/>
            <a:ext cx="1023053" cy="11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5152843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Тема1" id="{785FC331-9F61-4656-BF9F-38111ACF2186}" vid="{DA5EA629-7E31-4AFB-8718-AF2569D270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2055</TotalTime>
  <Words>1472</Words>
  <Application>Microsoft Office PowerPoint</Application>
  <PresentationFormat>Произвольный</PresentationFormat>
  <Paragraphs>384</Paragraphs>
  <Slides>28</Slides>
  <Notes>9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Слайд 1</vt:lpstr>
      <vt:lpstr> </vt:lpstr>
      <vt:lpstr>Слайд 3</vt:lpstr>
      <vt:lpstr> 1-й уровень оказания специализированной медицинской помощи</vt:lpstr>
      <vt:lpstr>Показания для направления к врачу-гастроэнтерологу: </vt:lpstr>
      <vt:lpstr> 2-й уровень оказания специализированной медицинской помощи</vt:lpstr>
      <vt:lpstr> 2-й уровень оказания специализированной МП</vt:lpstr>
      <vt:lpstr> 3-й уровень оказания специализированной МП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Глобальная проблема воспалительных заболеваний кишечника  </vt:lpstr>
      <vt:lpstr>Слайд 18</vt:lpstr>
      <vt:lpstr>БИОЛОГИЧЕСКАЯ ТЕРАПИЯ ВЗК В  БУЗ ВО ВОКБ  2022год</vt:lpstr>
      <vt:lpstr>БИОЛОГИЧЕСКАЯ ТЕРАПИЯ ВЗК В  БУЗ ВО ВОКБ 2023год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Кириченко Екатерина Александровна</dc:creator>
  <cp:lastModifiedBy>SmirnovaEN</cp:lastModifiedBy>
  <cp:revision>416</cp:revision>
  <cp:lastPrinted>2022-12-07T05:13:28Z</cp:lastPrinted>
  <dcterms:created xsi:type="dcterms:W3CDTF">2022-04-04T11:33:42Z</dcterms:created>
  <dcterms:modified xsi:type="dcterms:W3CDTF">2023-06-23T06:53:17Z</dcterms:modified>
</cp:coreProperties>
</file>