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2" r:id="rId2"/>
    <p:sldId id="922" r:id="rId3"/>
    <p:sldId id="923" r:id="rId4"/>
    <p:sldId id="918" r:id="rId5"/>
    <p:sldId id="792" r:id="rId6"/>
    <p:sldId id="895" r:id="rId7"/>
    <p:sldId id="793" r:id="rId8"/>
    <p:sldId id="924" r:id="rId9"/>
    <p:sldId id="925" r:id="rId10"/>
    <p:sldId id="939" r:id="rId11"/>
    <p:sldId id="926" r:id="rId12"/>
    <p:sldId id="927" r:id="rId13"/>
    <p:sldId id="928" r:id="rId14"/>
    <p:sldId id="929" r:id="rId15"/>
    <p:sldId id="930" r:id="rId16"/>
    <p:sldId id="936" r:id="rId17"/>
    <p:sldId id="937" r:id="rId18"/>
    <p:sldId id="938" r:id="rId19"/>
    <p:sldId id="933" r:id="rId20"/>
    <p:sldId id="931" r:id="rId21"/>
    <p:sldId id="932" r:id="rId22"/>
    <p:sldId id="838" r:id="rId2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твина Елена Анатольевна" initials="ЛЕА" lastIdx="5" clrIdx="0">
    <p:extLst>
      <p:ext uri="{19B8F6BF-5375-455C-9EA6-DF929625EA0E}">
        <p15:presenceInfo xmlns:p15="http://schemas.microsoft.com/office/powerpoint/2012/main" userId="S-1-5-21-3908838871-2743882400-2888496887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76148" autoAdjust="0"/>
  </p:normalViewPr>
  <p:slideViewPr>
    <p:cSldViewPr snapToGrid="0">
      <p:cViewPr varScale="1">
        <p:scale>
          <a:sx n="69" d="100"/>
          <a:sy n="69" d="100"/>
        </p:scale>
        <p:origin x="12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0F2E-85FA-4707-88A5-1F65BBCC4B9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302F-901B-4567-AF10-C16F0D07B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66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7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1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4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6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4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0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3A65A-AF3F-4CD0-B58D-B13A24D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2431F-A597-4243-99D5-0BDEBA414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BD4D4-39E6-4BE2-A6BB-785674BB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059EE-85CA-4061-BD13-EB587E88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44251-3F5C-4ED8-AE9A-0F0D0B0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F8608-3ACF-4412-B9C6-22CC757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CE497C-FAA2-432E-9E4C-6A090B87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D2477-39C4-4632-852E-F5454537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1D828-901D-467B-99EB-0AB070E4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D9C71-74B2-4619-8218-077AC3AB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A8946F-D7A6-4146-A9ED-9412D2AF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D28910-B49B-4D5F-B159-FF0BC1C3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040E-EEE1-4A0E-8C1A-45020229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C49F8-A76F-46EC-A750-CCE7E2A7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1F01C-0E7B-4CAA-B4CF-6AF9DDCA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8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1778A-6856-48F3-92AA-9D12F4D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F30EC-0CC5-4AC7-BAAF-01870187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CC841-4514-4A32-8E69-9A4813A9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E3E5-21E9-46DB-9500-4CD3062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46639-E9C9-4F98-AC8E-E443996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8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217DB-CA08-4AF1-8886-AFECB35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06670-1062-4693-A849-703B843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D3C69-7832-4CAD-8CE8-9423F667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8C80E-2C57-40B5-BCAF-984581D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00726-7E94-4868-8899-DC35D34B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5240-CC36-4AC4-B070-9D6C81F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8BCDB-F28A-43D4-9032-2BEDBFF8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8F8CFA-6D65-4A2A-A5B3-12154675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7BB50-0286-4A7D-907E-94612F1A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64D1BC-CB22-4B7E-96ED-ABA4497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23C13-B51D-4B2F-9E7F-8E400EB2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B8689-D71F-4FD0-9BE4-1F284B19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B11A2-9C9C-400A-9807-B872C181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7CEF2-EE5F-4B04-8E63-CD086E13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2CED0D-0150-4E70-8E05-48D2B0719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1F496-5AA9-4547-B9CD-C315B1F2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AB3B0D-38A3-40C3-8098-3D1AC59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E42DAD-7AB9-433A-8CBC-E4E6BC7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736874-F77B-4B17-B2ED-A67E60C4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8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67ADB-C1A8-4CA4-92CC-1FB24851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224523-1325-4D74-90C0-F578C9CE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F9545-9BEC-4162-9E48-E3C01297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B6137B-E01A-42AE-A70A-C5285A3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3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45B6D5-3165-4B05-9478-28FD62B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C01228-2012-4EA8-BC62-D5E40AB6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27A03-148E-415E-9EC9-1D918329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CC4F8-F4D2-4F04-8FAD-05BE1EB4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9DF70-E4AD-41AB-B7FE-3E996296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42E88-D5EC-46C8-ADCA-64C202AC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9970C-1EB7-4C53-8CB3-FED9053B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C59FB7-AA07-47CD-9261-1637FF1E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F1062-AB82-4E0B-B306-D04ACDA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657AD-7461-4C60-98B0-CA38CB2F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EEBAB5-0F90-4AA0-8CF6-0EF144A16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65F2F5-1E1E-457F-8C56-B78ABA08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305334-BC3A-4D20-A224-32637505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C3477-2619-45E0-8C02-4164B188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C6EACD-2E3A-4C07-8033-B5EF7388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2FFB-90D0-4DCA-9D39-E0D4B94A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7C4A3-6D5A-4F20-8456-E212F0DF2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E126F-D9BC-4A2F-870C-96EF3E12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38FF-D179-4977-81C9-988E93E9468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492DE-03E8-4971-A535-394160EBE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B3B03-75A8-48AE-B57B-74332A18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922" y="2308970"/>
            <a:ext cx="6782350" cy="3850105"/>
          </a:xfrm>
          <a:prstGeom prst="rect">
            <a:avLst/>
          </a:prstGeom>
          <a:noFill/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476065" y="4619032"/>
            <a:ext cx="3290090" cy="13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гематологическим отделением  </a:t>
            </a: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БУЗ ВО «ВОКБ», главный внештатный гематолог ДЗ ВО </a:t>
            </a: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Фролова М.В.</a:t>
            </a:r>
          </a:p>
        </p:txBody>
      </p:sp>
      <p:pic>
        <p:nvPicPr>
          <p:cNvPr id="9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55" y="348916"/>
            <a:ext cx="1525241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5" y="558922"/>
            <a:ext cx="98002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направлений видов медицинской помощи по профилю «Гематология» в Вологодской области и БУЗ ВО ВОКБ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7E835-632F-4223-A82C-141AEB50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857912-6503-485E-AA41-868B84FAC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174" y="2686917"/>
            <a:ext cx="4648206" cy="34861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7C0671-C542-439A-AD25-8E59A217A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2" y="2105889"/>
            <a:ext cx="3028810" cy="4648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9FF26B-7386-4F8B-9D09-4A8D82383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0" y="2105888"/>
            <a:ext cx="3486154" cy="47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E7F4F-EE75-4F26-87D2-A5DA6D5A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2023 БУЗ ВО ВОКБ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1A7D4C-3746-473C-815D-EE8FAEBAD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88848"/>
              </p:ext>
            </p:extLst>
          </p:nvPr>
        </p:nvGraphicFramePr>
        <p:xfrm>
          <a:off x="1168400" y="1536700"/>
          <a:ext cx="9829802" cy="4643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628">
                  <a:extLst>
                    <a:ext uri="{9D8B030D-6E8A-4147-A177-3AD203B41FA5}">
                      <a16:colId xmlns:a16="http://schemas.microsoft.com/office/drawing/2014/main" val="362161531"/>
                    </a:ext>
                  </a:extLst>
                </a:gridCol>
                <a:gridCol w="1941628">
                  <a:extLst>
                    <a:ext uri="{9D8B030D-6E8A-4147-A177-3AD203B41FA5}">
                      <a16:colId xmlns:a16="http://schemas.microsoft.com/office/drawing/2014/main" val="1778236622"/>
                    </a:ext>
                  </a:extLst>
                </a:gridCol>
                <a:gridCol w="1982182">
                  <a:extLst>
                    <a:ext uri="{9D8B030D-6E8A-4147-A177-3AD203B41FA5}">
                      <a16:colId xmlns:a16="http://schemas.microsoft.com/office/drawing/2014/main" val="2399377697"/>
                    </a:ext>
                  </a:extLst>
                </a:gridCol>
                <a:gridCol w="1982182">
                  <a:extLst>
                    <a:ext uri="{9D8B030D-6E8A-4147-A177-3AD203B41FA5}">
                      <a16:colId xmlns:a16="http://schemas.microsoft.com/office/drawing/2014/main" val="2785439137"/>
                    </a:ext>
                  </a:extLst>
                </a:gridCol>
                <a:gridCol w="1982182">
                  <a:extLst>
                    <a:ext uri="{9D8B030D-6E8A-4147-A177-3AD203B41FA5}">
                      <a16:colId xmlns:a16="http://schemas.microsoft.com/office/drawing/2014/main" val="1277871445"/>
                    </a:ext>
                  </a:extLst>
                </a:gridCol>
              </a:tblGrid>
              <a:tr h="411716"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пролеченных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больных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 нозологиям С81-С96, D46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(фактическое)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 2022г.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Всего: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Впервые выявленные случаи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070716368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С81-С96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852690520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С81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3586785062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С90.0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728504892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С84.4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3221584085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С85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927675224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С92.0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736437766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С92.4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3268918729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С91.2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94502171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С91.1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3162982166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С91.0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52448968"/>
                  </a:ext>
                </a:extLst>
              </a:tr>
              <a:tr h="142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D46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382199919"/>
                  </a:ext>
                </a:extLst>
              </a:tr>
              <a:tr h="13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Др (МПЗ)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2299330766"/>
                  </a:ext>
                </a:extLst>
              </a:tr>
              <a:tr h="132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Анемии, ИТП, др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2927029457"/>
                  </a:ext>
                </a:extLst>
              </a:tr>
              <a:tr h="132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2472231119"/>
                  </a:ext>
                </a:extLst>
              </a:tr>
              <a:tr h="28202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Проведение манипуляций 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(данные за 3 года)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24330" algn="r"/>
                        </a:tabLst>
                      </a:pPr>
                      <a:r>
                        <a:rPr lang="ru-RU" sz="800">
                          <a:effectLst/>
                        </a:rPr>
                        <a:t>Вид манипуляции	</a:t>
                      </a:r>
                      <a:endParaRPr lang="ru-RU" sz="7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24330" algn="r"/>
                        </a:tabLst>
                      </a:pPr>
                      <a:r>
                        <a:rPr lang="ru-RU" sz="800">
                          <a:effectLst/>
                        </a:rPr>
                        <a:t>Годы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 anchor="ctr"/>
                </a:tc>
                <a:extLst>
                  <a:ext uri="{0D108BD9-81ED-4DB2-BD59-A6C34878D82A}">
                    <a16:rowId xmlns:a16="http://schemas.microsoft.com/office/drawing/2014/main" val="1895708022"/>
                  </a:ext>
                </a:extLst>
              </a:tr>
              <a:tr h="292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Трепанобиопсия костного мозга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198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445520805"/>
                  </a:ext>
                </a:extLst>
              </a:tr>
              <a:tr h="27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Стернальная пункция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1004653601"/>
                  </a:ext>
                </a:extLst>
              </a:tr>
              <a:tr h="551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люмбальная пункция: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-диагностическая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-лечебная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3642593042"/>
                  </a:ext>
                </a:extLst>
              </a:tr>
              <a:tr h="41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Пункция лимфатического узла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4007742182"/>
                  </a:ext>
                </a:extLst>
              </a:tr>
              <a:tr h="551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Эксцизионная биопсия лимфатических узлов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48" marR="45848" marT="0" marB="0"/>
                </a:tc>
                <a:extLst>
                  <a:ext uri="{0D108BD9-81ED-4DB2-BD59-A6C34878D82A}">
                    <a16:rowId xmlns:a16="http://schemas.microsoft.com/office/drawing/2014/main" val="40981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2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E0C78-8538-48EB-B682-39330359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Новые методы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485FA-5A69-4A9B-8BAC-7C5A8FF9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700" dirty="0"/>
              <a:t>Применение  препарата «</a:t>
            </a:r>
            <a:r>
              <a:rPr lang="ru-RU" sz="3700" dirty="0" err="1"/>
              <a:t>Венетоклакс</a:t>
            </a:r>
            <a:r>
              <a:rPr lang="ru-RU" sz="3700" dirty="0"/>
              <a:t>» у пациентов с Острым </a:t>
            </a:r>
            <a:r>
              <a:rPr lang="ru-RU" sz="3700" dirty="0" err="1"/>
              <a:t>миелобластным</a:t>
            </a:r>
            <a:r>
              <a:rPr lang="ru-RU" sz="3700" dirty="0"/>
              <a:t> лейкозом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Митикейд</a:t>
            </a:r>
            <a:r>
              <a:rPr lang="ru-RU" sz="3700" dirty="0"/>
              <a:t>» у пациентов с Острым </a:t>
            </a:r>
            <a:r>
              <a:rPr lang="ru-RU" sz="3700" dirty="0" err="1"/>
              <a:t>миелобластным</a:t>
            </a:r>
            <a:r>
              <a:rPr lang="ru-RU" sz="3700" dirty="0"/>
              <a:t> лейкозом, сопровождающимся </a:t>
            </a:r>
            <a:r>
              <a:rPr lang="en-US" sz="3700" dirty="0"/>
              <a:t>Flt</a:t>
            </a:r>
            <a:r>
              <a:rPr lang="ru-RU" sz="3700" dirty="0"/>
              <a:t>-3 мутацией.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Гилтератиниб</a:t>
            </a:r>
            <a:r>
              <a:rPr lang="ru-RU" sz="3700" dirty="0"/>
              <a:t>» у пациентов с рецидивом Острого </a:t>
            </a:r>
            <a:r>
              <a:rPr lang="ru-RU" sz="3700" dirty="0" err="1"/>
              <a:t>миелобластного</a:t>
            </a:r>
            <a:r>
              <a:rPr lang="ru-RU" sz="3700" dirty="0"/>
              <a:t> лейкоза, сопровождающимся </a:t>
            </a:r>
            <a:r>
              <a:rPr lang="en-US" sz="3700" dirty="0"/>
              <a:t>Flt</a:t>
            </a:r>
            <a:r>
              <a:rPr lang="ru-RU" sz="3700" dirty="0"/>
              <a:t>-3 мутацией.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Обинутузумаб</a:t>
            </a:r>
            <a:r>
              <a:rPr lang="ru-RU" sz="3700" dirty="0"/>
              <a:t>» у пациентов с рецидивом Фолликулярной лимфомы и прогрессией Хронического </a:t>
            </a:r>
            <a:r>
              <a:rPr lang="ru-RU" sz="3700" dirty="0" err="1"/>
              <a:t>лимфолейкоза</a:t>
            </a:r>
            <a:r>
              <a:rPr lang="ru-RU" sz="3700" dirty="0"/>
              <a:t>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</a:t>
            </a:r>
            <a:r>
              <a:rPr lang="ru-RU" sz="3700" dirty="0" err="1"/>
              <a:t>Пегелированного</a:t>
            </a:r>
            <a:r>
              <a:rPr lang="ru-RU" sz="3700" dirty="0"/>
              <a:t> ГКСФ у пациентов с </a:t>
            </a:r>
            <a:r>
              <a:rPr lang="ru-RU" sz="3700" dirty="0" err="1"/>
              <a:t>нейтропенией</a:t>
            </a:r>
            <a:r>
              <a:rPr lang="ru-RU" sz="3700" dirty="0"/>
              <a:t> после ХТ.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Изатуксимаб</a:t>
            </a:r>
            <a:r>
              <a:rPr lang="ru-RU" sz="3700" dirty="0"/>
              <a:t>» в сочетании с </a:t>
            </a:r>
            <a:r>
              <a:rPr lang="ru-RU" sz="3700" dirty="0" err="1"/>
              <a:t>Помалидомидом</a:t>
            </a:r>
            <a:r>
              <a:rPr lang="ru-RU" sz="3700" dirty="0"/>
              <a:t> и </a:t>
            </a:r>
            <a:r>
              <a:rPr lang="ru-RU" sz="3700" dirty="0" err="1"/>
              <a:t>дексаметазоном</a:t>
            </a:r>
            <a:r>
              <a:rPr lang="ru-RU" sz="3700" dirty="0"/>
              <a:t> у пациентов с </a:t>
            </a:r>
            <a:r>
              <a:rPr lang="ru-RU" sz="3700" dirty="0" err="1"/>
              <a:t>резистено</a:t>
            </a:r>
            <a:r>
              <a:rPr lang="ru-RU" sz="3700" dirty="0"/>
              <a:t>-рецидивирующим течением Множественной миеломы.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Иксазомиб</a:t>
            </a:r>
            <a:r>
              <a:rPr lang="ru-RU" sz="3700" dirty="0"/>
              <a:t>» в сочетании с </a:t>
            </a:r>
            <a:r>
              <a:rPr lang="ru-RU" sz="3700" dirty="0" err="1"/>
              <a:t>Леналидомидом</a:t>
            </a:r>
            <a:r>
              <a:rPr lang="ru-RU" sz="3700" dirty="0"/>
              <a:t> и </a:t>
            </a:r>
            <a:r>
              <a:rPr lang="ru-RU" sz="3700" dirty="0" err="1"/>
              <a:t>дексаметазоном</a:t>
            </a:r>
            <a:r>
              <a:rPr lang="ru-RU" sz="3700" dirty="0"/>
              <a:t> у пациентов с Множественной миеломой в качестве терапии 2 линии.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Карфилзомиб</a:t>
            </a:r>
            <a:r>
              <a:rPr lang="ru-RU" sz="3700" dirty="0"/>
              <a:t>» у пациентов у пациентов с Множественной миеломой в качестве терапии 2 линии.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Даратумумаб</a:t>
            </a:r>
            <a:r>
              <a:rPr lang="ru-RU" sz="3700" dirty="0"/>
              <a:t>» у пациентов с Множественной миеломой в режиме </a:t>
            </a:r>
            <a:r>
              <a:rPr lang="ru-RU" sz="3700" dirty="0" err="1"/>
              <a:t>Монотерапии</a:t>
            </a:r>
            <a:r>
              <a:rPr lang="ru-RU" sz="3700" dirty="0"/>
              <a:t> в качестве терапии 3 линии.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Ибрутиниб</a:t>
            </a:r>
            <a:r>
              <a:rPr lang="ru-RU" sz="3700" dirty="0"/>
              <a:t>» у пациентов с Хроническим </a:t>
            </a:r>
            <a:r>
              <a:rPr lang="ru-RU" sz="3700" dirty="0" err="1"/>
              <a:t>лимфолейкозом</a:t>
            </a:r>
            <a:r>
              <a:rPr lang="ru-RU" sz="3700" dirty="0"/>
              <a:t>, Диффузной В-клеточной крупноклеточной лимфоме с поражением головного мозга.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Акалабрутиниб</a:t>
            </a:r>
            <a:r>
              <a:rPr lang="ru-RU" sz="3700" dirty="0"/>
              <a:t>» у пациентов с Хроническим </a:t>
            </a:r>
            <a:r>
              <a:rPr lang="ru-RU" sz="3700" dirty="0" err="1"/>
              <a:t>лимфолейкозом</a:t>
            </a:r>
            <a:r>
              <a:rPr lang="ru-RU" sz="3700" dirty="0"/>
              <a:t>, Лимфомой из клеток зоны мантии.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Деносумаб</a:t>
            </a:r>
            <a:r>
              <a:rPr lang="ru-RU" sz="3700" dirty="0"/>
              <a:t>» у пациентов с Множественной миеломой, сопровождающейся поражением функции почек.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Полатузумаб</a:t>
            </a:r>
            <a:r>
              <a:rPr lang="ru-RU" sz="3700" dirty="0"/>
              <a:t> </a:t>
            </a:r>
            <a:r>
              <a:rPr lang="ru-RU" sz="3700" dirty="0" err="1"/>
              <a:t>ведотин</a:t>
            </a:r>
            <a:r>
              <a:rPr lang="ru-RU" sz="3700" dirty="0"/>
              <a:t>» у пациентов во 2 линии терапии с Диффузной В-клеточной крупноклеточной лимфомой.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Элотузумаб</a:t>
            </a:r>
            <a:r>
              <a:rPr lang="ru-RU" sz="3700" dirty="0"/>
              <a:t>» в качестве 2 линии терапии у пациентов с рецидивом Множественной миеломы.</a:t>
            </a:r>
          </a:p>
          <a:p>
            <a:pPr marL="0" indent="0">
              <a:buNone/>
            </a:pPr>
            <a:r>
              <a:rPr lang="ru-RU" sz="3700" dirty="0"/>
              <a:t>Применение препарата «</a:t>
            </a:r>
            <a:r>
              <a:rPr lang="ru-RU" sz="3700" dirty="0" err="1"/>
              <a:t>Дувелисиб</a:t>
            </a:r>
            <a:r>
              <a:rPr lang="ru-RU" sz="3700" dirty="0"/>
              <a:t>» у пациентов с Фолликулярной лимфомой в 3 линии терапии</a:t>
            </a:r>
          </a:p>
          <a:p>
            <a:pPr marL="0" indent="0">
              <a:buNone/>
            </a:pPr>
            <a:r>
              <a:rPr lang="ru-RU" sz="3700" dirty="0"/>
              <a:t>Применение комбинации препаратов «</a:t>
            </a:r>
            <a:r>
              <a:rPr lang="ru-RU" sz="3700" dirty="0" err="1"/>
              <a:t>Ибрутиниб+венетоклакс+обинутузумаб</a:t>
            </a:r>
            <a:r>
              <a:rPr lang="ru-RU" sz="3700" dirty="0"/>
              <a:t>» у пациента с резистентной формой ХЛЛ.</a:t>
            </a:r>
          </a:p>
          <a:p>
            <a:pPr marL="0" indent="0">
              <a:buNone/>
            </a:pPr>
            <a:r>
              <a:rPr lang="ru-RU" sz="3700" dirty="0"/>
              <a:t>Применение у пациентов с гемофилией А пролонгированных препаратов </a:t>
            </a:r>
            <a:r>
              <a:rPr lang="ru-RU" sz="3700" dirty="0" err="1"/>
              <a:t>Эфмороктоког</a:t>
            </a:r>
            <a:r>
              <a:rPr lang="ru-RU" sz="3700" dirty="0"/>
              <a:t> альфа.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3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F90E-53AC-4DF3-BD31-53245509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</a:t>
            </a:r>
            <a:r>
              <a:rPr lang="en-US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SWOT </a:t>
            </a:r>
            <a:r>
              <a:rPr lang="ru-RU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АНАЛИЗ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F77A53-A196-4F4D-86BD-1572BA770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200"/>
            <a:ext cx="5181600" cy="4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Сильные стороны</a:t>
            </a:r>
          </a:p>
          <a:p>
            <a:pPr marL="176213" indent="-176213">
              <a:buFontTx/>
              <a:buAutoNum type="arabicPeriod"/>
            </a:pPr>
            <a:r>
              <a:rPr lang="ru-RU" sz="1200" dirty="0">
                <a:latin typeface="Calibri" panose="020F0502020204030204" pitchFamily="34" charset="0"/>
              </a:rPr>
              <a:t>Кадровый состав, крепкая команда гематологов.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Высокий уровень подготовки кадров, сертифицированных специалистов. Мастер-классы.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2.</a:t>
            </a: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Снижение длительности пребывания пациента в круглосуточном стационаре.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3. Проведение школ для пациентов (2021-2022) ХМЛ, МПЗ, ИТП, гемофилией.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4. Применение новых технологий, возможность применения профицитных КСГ. Увеличение объема ВМП. 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5. Увеличение объема оказания </a:t>
            </a:r>
            <a:r>
              <a:rPr lang="ru-RU" sz="1200" dirty="0" err="1">
                <a:latin typeface="Calibri" panose="020F0502020204030204" pitchFamily="34" charset="0"/>
              </a:rPr>
              <a:t>мед.помощи</a:t>
            </a:r>
            <a:r>
              <a:rPr lang="ru-RU" sz="1200" dirty="0">
                <a:latin typeface="Calibri" panose="020F0502020204030204" pitchFamily="34" charset="0"/>
              </a:rPr>
              <a:t> в дневном стационаре (с учетом профицитного КСГ). 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6. Участие в клинических исследованиях</a:t>
            </a:r>
            <a:r>
              <a:rPr lang="en-US" sz="1200" dirty="0">
                <a:latin typeface="Calibri" panose="020F0502020204030204" pitchFamily="34" charset="0"/>
              </a:rPr>
              <a:t> (LEADER, CINC424BRU03R)</a:t>
            </a:r>
            <a:r>
              <a:rPr lang="ru-RU" sz="12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7. Работа с благотворительными фондами. Возможность обучения специалистов смежных специальностей (реаниматологов, врачей-лаборантов, морфологов, медицинских сестер</a:t>
            </a:r>
            <a:r>
              <a:rPr lang="en-US" sz="1200" dirty="0">
                <a:latin typeface="Calibri" panose="020F0502020204030204" pitchFamily="34" charset="0"/>
              </a:rPr>
              <a:t>)</a:t>
            </a:r>
            <a:r>
              <a:rPr lang="ru-RU" sz="1200" dirty="0">
                <a:latin typeface="Calibri" panose="020F0502020204030204" pitchFamily="34" charset="0"/>
              </a:rPr>
              <a:t>. Возможность обследования пациентов с ОМЛ, оплата типирования пациента и подбора донора. Поставка </a:t>
            </a:r>
            <a:r>
              <a:rPr lang="ru-RU" sz="1200" dirty="0" err="1">
                <a:latin typeface="Calibri" panose="020F0502020204030204" pitchFamily="34" charset="0"/>
              </a:rPr>
              <a:t>мед.оборудования</a:t>
            </a:r>
            <a:r>
              <a:rPr lang="ru-RU" sz="1200" dirty="0">
                <a:latin typeface="Calibri" panose="020F0502020204030204" pitchFamily="34" charset="0"/>
              </a:rPr>
              <a:t> и мебели, медпрепараты.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8. Возможность проведения консультаций пациентов в Федеральных центрах по программе </a:t>
            </a:r>
            <a:r>
              <a:rPr lang="ru-RU" sz="1200" dirty="0" err="1">
                <a:latin typeface="Calibri" panose="020F0502020204030204" pitchFamily="34" charset="0"/>
              </a:rPr>
              <a:t>ТелеМедицина</a:t>
            </a:r>
            <a:r>
              <a:rPr lang="ru-RU" sz="12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Calibri" panose="020F0502020204030204" pitchFamily="34" charset="0"/>
              </a:rPr>
              <a:t>9. Обеспечение лекарственными средствами из  трех источников финансирования:  Федеральный бюджет, Региональный бюджет, средства ЛПУ (КСГ, ВМП). Возможность взаимозамещения.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B1519F-1EDD-4FB0-A4FA-9BC508995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473200"/>
            <a:ext cx="5219700" cy="47037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200" dirty="0"/>
              <a:t>Слабые стороны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48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.     </a:t>
            </a:r>
            <a:r>
              <a:rPr lang="ru-RU" sz="4800" dirty="0">
                <a:latin typeface="Calibri" panose="020F0502020204030204" pitchFamily="34" charset="0"/>
                <a:cs typeface="Times New Roman" pitchFamily="18" charset="0"/>
              </a:rPr>
              <a:t>Отсутствие достаточных площадей,  отремонтированных, диагностического и лечебного оборудования (Порядок оказания медицинской помощи по профилю гематология </a:t>
            </a:r>
            <a:r>
              <a:rPr lang="ru-RU" sz="4800" dirty="0" err="1">
                <a:latin typeface="Calibri" panose="020F0502020204030204" pitchFamily="34" charset="0"/>
                <a:cs typeface="Times New Roman" pitchFamily="18" charset="0"/>
              </a:rPr>
              <a:t>пр</a:t>
            </a:r>
            <a:r>
              <a:rPr lang="ru-RU" sz="4800" dirty="0">
                <a:latin typeface="Calibri" panose="020F0502020204030204" pitchFamily="34" charset="0"/>
                <a:cs typeface="Times New Roman" pitchFamily="18" charset="0"/>
              </a:rPr>
              <a:t> 930н</a:t>
            </a:r>
            <a:r>
              <a:rPr lang="ru-RU" sz="48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4800" dirty="0">
                <a:latin typeface="Calibri" panose="020F0502020204030204" pitchFamily="34" charset="0"/>
              </a:rPr>
              <a:t>СанПиН 2.1.3.2630-10» - </a:t>
            </a:r>
            <a:r>
              <a:rPr lang="ru-RU" sz="4800" dirty="0" err="1">
                <a:latin typeface="Calibri" panose="020F0502020204030204" pitchFamily="34" charset="0"/>
              </a:rPr>
              <a:t>Санитарно</a:t>
            </a:r>
            <a:r>
              <a:rPr lang="ru-RU" sz="4800" dirty="0">
                <a:latin typeface="Calibri" panose="020F0502020204030204" pitchFamily="34" charset="0"/>
              </a:rPr>
              <a:t> -эпидемиологические требования к организациям, осуществляющим медицинскую деятельность», приказа </a:t>
            </a:r>
            <a:r>
              <a:rPr lang="ru-RU" sz="4800" dirty="0" err="1">
                <a:latin typeface="Calibri" panose="020F0502020204030204" pitchFamily="34" charset="0"/>
              </a:rPr>
              <a:t>МинЗдравСоцРазвития</a:t>
            </a:r>
            <a:r>
              <a:rPr lang="ru-RU" sz="4800" dirty="0">
                <a:latin typeface="Calibri" panose="020F0502020204030204" pitchFamily="34" charset="0"/>
              </a:rPr>
              <a:t> России от 15.05.2012 №535 «об утверждении перечня медицинских и эпидемиологических показаний к размещению пациентов в маломестных палатах-боксах».</a:t>
            </a:r>
          </a:p>
          <a:p>
            <a:pPr marL="0" indent="0">
              <a:buNone/>
            </a:pPr>
            <a:r>
              <a:rPr lang="ru-RU" sz="4800" dirty="0">
                <a:latin typeface="Calibri" panose="020F0502020204030204" pitchFamily="34" charset="0"/>
              </a:rPr>
              <a:t>2.  Дефицит врачебных кадров врачей-лаборантов, </a:t>
            </a:r>
            <a:r>
              <a:rPr lang="ru-RU" sz="4800" dirty="0" err="1">
                <a:latin typeface="Calibri" panose="020F0502020204030204" pitchFamily="34" charset="0"/>
              </a:rPr>
              <a:t>патоморфологов</a:t>
            </a:r>
            <a:r>
              <a:rPr lang="ru-RU" sz="4800" dirty="0">
                <a:latin typeface="Calibri" panose="020F0502020204030204" pitchFamily="34" charset="0"/>
              </a:rPr>
              <a:t>. Недостаточное оснащение лабораторий - удлиняется время обследования пациентов, часть исследований проводится в Федеральных центрах.</a:t>
            </a:r>
          </a:p>
          <a:p>
            <a:pPr marL="0" indent="0">
              <a:buNone/>
            </a:pPr>
            <a:r>
              <a:rPr lang="ru-RU" sz="4800" b="1" dirty="0">
                <a:latin typeface="Calibri" panose="020F0502020204030204" pitchFamily="34" charset="0"/>
              </a:rPr>
              <a:t>3.</a:t>
            </a:r>
            <a:r>
              <a:rPr lang="ru-RU" sz="4800" dirty="0">
                <a:latin typeface="Calibri" panose="020F0502020204030204" pitchFamily="34" charset="0"/>
              </a:rPr>
              <a:t>Необходимо улучшение оснащения лабораторной службы, рассмотреть возможность оснащения автоматическими анализаторами для определения нескольких возбудителей инфекционных заболеваний, организации диагностики грибковых инфекций и выявления лекарственной резистентности микроорганизмов в бактериологических лабораториях областных больниц.</a:t>
            </a:r>
          </a:p>
          <a:p>
            <a:pPr marL="0" indent="0">
              <a:buNone/>
            </a:pPr>
            <a:r>
              <a:rPr lang="ru-RU" sz="4800" b="1" dirty="0">
                <a:latin typeface="Calibri" panose="020F0502020204030204" pitchFamily="34" charset="0"/>
              </a:rPr>
              <a:t>4</a:t>
            </a:r>
            <a:r>
              <a:rPr lang="ru-RU" sz="4800" dirty="0">
                <a:latin typeface="Calibri" panose="020F0502020204030204" pitchFamily="34" charset="0"/>
              </a:rPr>
              <a:t>.Недостаточное снабжение лекарственными препаратами (не полностью выполняются заявки обеспечения за счет федерального бюджета, за счет регионального бюджета,  препаратов, не входящих в формулярный перечень, а так же лекарственных препаратов, закупаемых МО, нет автоматизированного учета.</a:t>
            </a:r>
          </a:p>
          <a:p>
            <a:pPr marL="0" indent="0">
              <a:buNone/>
            </a:pPr>
            <a:r>
              <a:rPr lang="ru-RU" sz="4800" dirty="0">
                <a:latin typeface="Calibri" panose="020F0502020204030204" pitchFamily="34" charset="0"/>
              </a:rPr>
              <a:t>5. Увеличение количества «бумажной работы», отсутствие в штате врачей-методистов и ведение </a:t>
            </a:r>
            <a:r>
              <a:rPr lang="ru-RU" sz="4800" dirty="0"/>
              <a:t>электронной медицинской карты пациента</a:t>
            </a:r>
            <a:r>
              <a:rPr lang="ru-RU" sz="4800" b="1" dirty="0"/>
              <a:t> в </a:t>
            </a:r>
            <a:r>
              <a:rPr lang="ru-RU" sz="4800" dirty="0">
                <a:latin typeface="Calibri" panose="020F0502020204030204" pitchFamily="34" charset="0"/>
              </a:rPr>
              <a:t>2 информационных системах, что </a:t>
            </a:r>
            <a:r>
              <a:rPr lang="ru-RU" sz="4800" dirty="0"/>
              <a:t>приводит к недопустимой нагрузке на врача-гематолога.</a:t>
            </a:r>
          </a:p>
          <a:p>
            <a:pPr marL="0" indent="0">
              <a:buNone/>
            </a:pPr>
            <a:r>
              <a:rPr lang="ru-RU" sz="4800" dirty="0"/>
              <a:t>6.Низкая заработная плата по сравнению с врачами других специальностей</a:t>
            </a:r>
          </a:p>
          <a:p>
            <a:pPr marL="0" indent="0">
              <a:buNone/>
            </a:pPr>
            <a:r>
              <a:rPr lang="ru-RU" sz="4800" dirty="0"/>
              <a:t>7.Наличие 2-х территорий (удаленность пациентов от КТ, МРТ, эндоскопических исследований, врачей-хирургов.</a:t>
            </a:r>
          </a:p>
          <a:p>
            <a:pPr marL="0" indent="0">
              <a:buNone/>
            </a:pPr>
            <a:r>
              <a:rPr lang="ru-RU" sz="4800" dirty="0"/>
              <a:t>8. Кадры отделения не </a:t>
            </a:r>
            <a:r>
              <a:rPr lang="ru-RU" sz="4800" dirty="0" err="1"/>
              <a:t>соответстуют</a:t>
            </a:r>
            <a:r>
              <a:rPr lang="ru-RU" sz="4800" dirty="0"/>
              <a:t> порядку 930н (не хватает 1 поста (4 ставки м/с, 1 ставка перевязочной м/с, ставка врача-методиста)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2900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11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7DD68-CB16-40DB-8091-BB5DF19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2023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13727-DC3F-43AB-A416-6F5A35A6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48330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Круглосуточный стационар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F3DD5-CD16-4897-9F2E-7E4391835B8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34200" y="1231900"/>
            <a:ext cx="5257800" cy="49450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Дневной стационар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10388B-B99D-41D0-8FF2-28FD38FF1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37599"/>
              </p:ext>
            </p:extLst>
          </p:nvPr>
        </p:nvGraphicFramePr>
        <p:xfrm>
          <a:off x="6096000" y="2171701"/>
          <a:ext cx="5892800" cy="453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74">
                  <a:extLst>
                    <a:ext uri="{9D8B030D-6E8A-4147-A177-3AD203B41FA5}">
                      <a16:colId xmlns:a16="http://schemas.microsoft.com/office/drawing/2014/main" val="1230626612"/>
                    </a:ext>
                  </a:extLst>
                </a:gridCol>
                <a:gridCol w="770577">
                  <a:extLst>
                    <a:ext uri="{9D8B030D-6E8A-4147-A177-3AD203B41FA5}">
                      <a16:colId xmlns:a16="http://schemas.microsoft.com/office/drawing/2014/main" val="2831154031"/>
                    </a:ext>
                  </a:extLst>
                </a:gridCol>
                <a:gridCol w="2810494">
                  <a:extLst>
                    <a:ext uri="{9D8B030D-6E8A-4147-A177-3AD203B41FA5}">
                      <a16:colId xmlns:a16="http://schemas.microsoft.com/office/drawing/2014/main" val="269710897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1059018515"/>
                    </a:ext>
                  </a:extLst>
                </a:gridCol>
              </a:tblGrid>
              <a:tr h="113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ds19.075</a:t>
                      </a:r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 (</a:t>
                      </a:r>
                      <a:r>
                        <a:rPr lang="ru-RU" sz="1200" u="none" strike="noStrike" dirty="0" err="1">
                          <a:effectLst/>
                        </a:rPr>
                        <a:t>элотузумаб</a:t>
                      </a:r>
                      <a:r>
                        <a:rPr lang="ru-RU" sz="1200" u="none" strike="noStrike" dirty="0">
                          <a:effectLst/>
                        </a:rPr>
                        <a:t> 128 368,28р, </a:t>
                      </a:r>
                      <a:r>
                        <a:rPr lang="ru-RU" sz="1200" u="none" strike="noStrike" dirty="0" err="1">
                          <a:effectLst/>
                        </a:rPr>
                        <a:t>ниволумаб</a:t>
                      </a:r>
                      <a:r>
                        <a:rPr lang="ru-RU" sz="1200" u="none" strike="noStrike" dirty="0">
                          <a:effectLst/>
                        </a:rPr>
                        <a:t> 31 076,23-155 382.7р , </a:t>
                      </a:r>
                      <a:r>
                        <a:rPr lang="ru-RU" sz="1200" u="none" strike="noStrike" dirty="0" err="1">
                          <a:effectLst/>
                        </a:rPr>
                        <a:t>пембролизумаб</a:t>
                      </a:r>
                      <a:r>
                        <a:rPr lang="ru-RU" sz="1200" u="none" strike="noStrike" dirty="0">
                          <a:effectLst/>
                        </a:rPr>
                        <a:t> 116 233,1р, </a:t>
                      </a:r>
                      <a:r>
                        <a:rPr lang="ru-RU" sz="1200" u="none" strike="noStrike" dirty="0" err="1">
                          <a:effectLst/>
                        </a:rPr>
                        <a:t>обинутузумаб</a:t>
                      </a:r>
                      <a:r>
                        <a:rPr lang="ru-RU" sz="1200" u="none" strike="noStrike" dirty="0">
                          <a:effectLst/>
                        </a:rPr>
                        <a:t> 155 471,73р)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462 159,14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7088892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ds19.076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478 169,88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357959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ds19.077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522 505,16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8670640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ds19.078</a:t>
                      </a:r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554 207,92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17318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E41A0CE-3136-49AD-92E2-AD53D6FA7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02774"/>
              </p:ext>
            </p:extLst>
          </p:nvPr>
        </p:nvGraphicFramePr>
        <p:xfrm>
          <a:off x="838200" y="2151590"/>
          <a:ext cx="5257801" cy="470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44">
                  <a:extLst>
                    <a:ext uri="{9D8B030D-6E8A-4147-A177-3AD203B41FA5}">
                      <a16:colId xmlns:a16="http://schemas.microsoft.com/office/drawing/2014/main" val="3672325038"/>
                    </a:ext>
                  </a:extLst>
                </a:gridCol>
                <a:gridCol w="685140">
                  <a:extLst>
                    <a:ext uri="{9D8B030D-6E8A-4147-A177-3AD203B41FA5}">
                      <a16:colId xmlns:a16="http://schemas.microsoft.com/office/drawing/2014/main" val="248272140"/>
                    </a:ext>
                  </a:extLst>
                </a:gridCol>
                <a:gridCol w="3417028">
                  <a:extLst>
                    <a:ext uri="{9D8B030D-6E8A-4147-A177-3AD203B41FA5}">
                      <a16:colId xmlns:a16="http://schemas.microsoft.com/office/drawing/2014/main" val="1231107723"/>
                    </a:ext>
                  </a:extLst>
                </a:gridCol>
                <a:gridCol w="852089">
                  <a:extLst>
                    <a:ext uri="{9D8B030D-6E8A-4147-A177-3AD203B41FA5}">
                      <a16:colId xmlns:a16="http://schemas.microsoft.com/office/drawing/2014/main" val="898468361"/>
                    </a:ext>
                  </a:extLst>
                </a:gridCol>
              </a:tblGrid>
              <a:tr h="75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st19.100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 (по перечню),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367 160,12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870437"/>
                  </a:ext>
                </a:extLst>
              </a:tr>
              <a:tr h="75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st19.101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 (по перечню)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463 058,54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8436"/>
                  </a:ext>
                </a:extLst>
              </a:tr>
              <a:tr h="75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st19.102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ЗНО лимфоидной и кроветворной тканей, лекарственная терапия с применением отдельных препаратов (по перечню)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573 655,53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116504"/>
                  </a:ext>
                </a:extLst>
              </a:tr>
              <a:tr h="756497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ВМП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раздел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Группа 4  Терапевтическое лечение, включающее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иммуносупрессивную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терапию с использованием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моноклональных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антител, иммуномодулирующую терапию с помощью рекомбинантных препаратов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тромбопоэтина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174 719р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5504509"/>
                  </a:ext>
                </a:extLst>
              </a:tr>
              <a:tr h="756497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ВМП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раздел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Группа 4 Консервативное лечение, в том числе антибактериальная, противогрибковая терапия, использование рекомбинантных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колониестимулирующих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факторов роста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174 719р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047699"/>
                  </a:ext>
                </a:extLst>
              </a:tr>
              <a:tr h="756497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ВМП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раздел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Группа 21 Комплексная и высокодозная терапия острых лейкозов, ЛПЗ, МПЗ, МДС,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AL-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амилоидоза.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449 414р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59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9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F21CF-A2C8-4138-BF6F-ECED772B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2023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EFE24-BB96-4E73-B4C0-20180CA59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КСГ д/с 82 (1-3дней)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Элотузумаб</a:t>
            </a:r>
            <a:r>
              <a:rPr lang="ru-RU" sz="2000" dirty="0"/>
              <a:t> 1 введение 128 368,28 руб.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Стоимость и/б  КСГ 462 159,14 </a:t>
            </a:r>
            <a:r>
              <a:rPr lang="ru-RU" sz="2000" dirty="0" err="1"/>
              <a:t>руб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Профицит 333 783,86 </a:t>
            </a:r>
            <a:r>
              <a:rPr lang="ru-RU" sz="2000" dirty="0" err="1"/>
              <a:t>руб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Мед.персонал</a:t>
            </a:r>
            <a:r>
              <a:rPr lang="ru-RU" sz="2000" dirty="0"/>
              <a:t> </a:t>
            </a:r>
            <a:r>
              <a:rPr lang="ru-RU" sz="2000" dirty="0" err="1"/>
              <a:t>гем</a:t>
            </a:r>
            <a:r>
              <a:rPr lang="ru-RU" sz="2000" dirty="0"/>
              <a:t> </a:t>
            </a:r>
            <a:r>
              <a:rPr lang="ru-RU" sz="2000" dirty="0" err="1"/>
              <a:t>отд</a:t>
            </a:r>
            <a:r>
              <a:rPr lang="ru-RU" sz="2000" dirty="0"/>
              <a:t>          3 000 </a:t>
            </a:r>
            <a:r>
              <a:rPr lang="ru-RU" sz="2000" dirty="0" err="1"/>
              <a:t>руб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В месяц 4 истории: итого больнице </a:t>
            </a:r>
          </a:p>
          <a:p>
            <a:pPr marL="0" indent="0">
              <a:buNone/>
            </a:pPr>
            <a:r>
              <a:rPr lang="ru-RU" sz="2000" dirty="0"/>
              <a:t>1 323 135,44 руб.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C9390C-33E5-4F72-922F-CA67632E6A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КСГ д/с 85 (21-30 дней)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Calibri" panose="020F0502020204030204" pitchFamily="34" charset="0"/>
              </a:rPr>
              <a:t>Элотузумаб</a:t>
            </a:r>
            <a:r>
              <a:rPr lang="ru-RU" sz="2000" dirty="0">
                <a:latin typeface="Calibri" panose="020F0502020204030204" pitchFamily="34" charset="0"/>
              </a:rPr>
              <a:t> 4 введения 513 473,12 </a:t>
            </a:r>
            <a:r>
              <a:rPr lang="ru-RU" sz="2000" dirty="0" err="1">
                <a:latin typeface="Calibri" panose="020F0502020204030204" pitchFamily="34" charset="0"/>
              </a:rPr>
              <a:t>руб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/>
              <a:t>Стоимость и/б  КСГ 554 207,92 </a:t>
            </a:r>
            <a:r>
              <a:rPr lang="ru-RU" sz="2000" dirty="0" err="1"/>
              <a:t>руб</a:t>
            </a:r>
            <a:endParaRPr lang="ru-RU" sz="2000" dirty="0"/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/>
              <a:t>Профицит 40 734,8 </a:t>
            </a:r>
            <a:r>
              <a:rPr lang="ru-RU" sz="2000" dirty="0" err="1"/>
              <a:t>руб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Мед.персонал</a:t>
            </a:r>
            <a:r>
              <a:rPr lang="ru-RU" sz="2000" dirty="0"/>
              <a:t> </a:t>
            </a:r>
            <a:r>
              <a:rPr lang="ru-RU" sz="2000" dirty="0" err="1"/>
              <a:t>гем</a:t>
            </a:r>
            <a:r>
              <a:rPr lang="ru-RU" sz="2000" dirty="0"/>
              <a:t> </a:t>
            </a:r>
            <a:r>
              <a:rPr lang="ru-RU" sz="2000" dirty="0" err="1"/>
              <a:t>отд</a:t>
            </a:r>
            <a:r>
              <a:rPr lang="ru-RU" sz="2000" dirty="0"/>
              <a:t>          3 000 </a:t>
            </a:r>
            <a:r>
              <a:rPr lang="ru-RU" sz="2000" dirty="0" err="1"/>
              <a:t>руб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/>
              <a:t>В месяц 1 история: итого больнице</a:t>
            </a:r>
          </a:p>
          <a:p>
            <a:pPr marL="0" indent="0">
              <a:buNone/>
            </a:pPr>
            <a:r>
              <a:rPr lang="ru-RU" sz="2000" dirty="0"/>
              <a:t>37 734,8 руб.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3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0B0D0-A3EF-48A4-88F1-7AAB703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2"/>
            <a:ext cx="10515600" cy="854075"/>
          </a:xfrm>
        </p:spPr>
        <p:txBody>
          <a:bodyPr/>
          <a:lstStyle/>
          <a:p>
            <a:r>
              <a:rPr lang="ru-RU" dirty="0"/>
              <a:t>Гематология (макет формирования КСГ)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B1502-8C99-415C-93D5-16B03DCDF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435"/>
            <a:ext cx="5181600" cy="3932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3977158B-87D5-4DF8-825C-E3241198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1878"/>
            <a:ext cx="9497291" cy="41650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73E7C7-3BF1-4312-8129-9D97C0AE1CC2}"/>
              </a:ext>
            </a:extLst>
          </p:cNvPr>
          <p:cNvSpPr/>
          <p:nvPr/>
        </p:nvSpPr>
        <p:spPr>
          <a:xfrm>
            <a:off x="838200" y="141987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Дневной стационар</a:t>
            </a:r>
          </a:p>
          <a:p>
            <a:r>
              <a:rPr lang="ru-RU" dirty="0"/>
              <a:t>КСГ д/с 82 (1-3дней)</a:t>
            </a:r>
          </a:p>
        </p:txBody>
      </p:sp>
    </p:spTree>
    <p:extLst>
      <p:ext uri="{BB962C8B-B14F-4D97-AF65-F5344CB8AC3E}">
        <p14:creationId xmlns:p14="http://schemas.microsoft.com/office/powerpoint/2010/main" val="392320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F7171-EEDA-43D5-8A93-D0FCB1C1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(макет формирования КСГ)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1C4D21-8E43-4492-9B9C-382F95B1234A}"/>
              </a:ext>
            </a:extLst>
          </p:cNvPr>
          <p:cNvSpPr/>
          <p:nvPr/>
        </p:nvSpPr>
        <p:spPr>
          <a:xfrm>
            <a:off x="838200" y="169068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Круглосуточный стационар</a:t>
            </a:r>
          </a:p>
          <a:p>
            <a:r>
              <a:rPr lang="ru-RU" dirty="0"/>
              <a:t>КСГ д/с 185-187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BDCE59D7-0517-4EEF-957E-0847BFABE2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945" y="2337019"/>
            <a:ext cx="9670473" cy="34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417D-5050-45FC-9667-63B2E7CF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(макет формирования ВМП)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4D5125AF-6CA2-4951-81D4-84E5BB7DBD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381501"/>
            <a:ext cx="10609689" cy="51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9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FBAA-9609-47DE-9A26-E5FDA8D6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(итог 2022г)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229C078-54E2-4FE7-B149-894E7A6A46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4220569"/>
              </p:ext>
            </p:extLst>
          </p:nvPr>
        </p:nvGraphicFramePr>
        <p:xfrm>
          <a:off x="263236" y="1537855"/>
          <a:ext cx="11665524" cy="474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021">
                  <a:extLst>
                    <a:ext uri="{9D8B030D-6E8A-4147-A177-3AD203B41FA5}">
                      <a16:colId xmlns:a16="http://schemas.microsoft.com/office/drawing/2014/main" val="1811673793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1853501704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138383310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333352978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2330815559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899369893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1788432957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1085242032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2740185469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2024653632"/>
                    </a:ext>
                  </a:extLst>
                </a:gridCol>
              </a:tblGrid>
              <a:tr h="390203">
                <a:tc rowSpan="2">
                  <a:txBody>
                    <a:bodyPr/>
                    <a:lstStyle/>
                    <a:p>
                      <a:r>
                        <a:rPr lang="ru-RU" dirty="0"/>
                        <a:t>терапия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СОГАЗ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СОГАЗ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ТФОМС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ТФОМС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29494"/>
                  </a:ext>
                </a:extLst>
              </a:tr>
              <a:tr h="3902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Кр.ст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Дн.ст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Кр.ст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Дн.ст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21043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гастро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16 657 39,36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8 246 667,0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24 903 996,3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356 508.63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356 508,63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25 260 504,99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54482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B0F0"/>
                          </a:solidFill>
                        </a:rPr>
                        <a:t>гема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116 538 672,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67 965 416,7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15 930 328,5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200 434 417,4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482 949,9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37 519,29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520 469,19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200 954 886,59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33873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кардио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79 472 154,4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160 970 402,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240 442 557,31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1 217 871,34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2 507 293,15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3 725 164,49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244 167 721,80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42570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пульмо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20 772 385,5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20 772 385,57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817 311,55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817 311,55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21 589 697,12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063722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невро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35 909 935,5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22 523 313.5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58 433 249,49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931 948,7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931 948,7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59 365 198,19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029969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/>
                        <a:t>нефро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23 598 799,3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23 598 799,3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129 464.04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129 464,04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23 728 263,34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63465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эндо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24 942 275,8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7 080 883,18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32 023 159,03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470 825,02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470 825,02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32 493 984.05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03969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Ревмо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51 560 114,9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20 190 231,2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10 362 740,1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82 113 086,35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606 651,17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151 147.97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757 799,14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82 870 885,49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246080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 err="1"/>
                        <a:t>Нерво</a:t>
                      </a:r>
                      <a:r>
                        <a:rPr lang="ru-RU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36 439 862,4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36 439 862,47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938 747,61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938 747,61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37 378 610,08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08771"/>
                  </a:ext>
                </a:extLst>
              </a:tr>
              <a:tr h="390203"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405 891 530,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88 155 647,9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225 114 335,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719 161 513,28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5 952 277,96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37 519,29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2 658 441,12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8 648 238,37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727 809 751,65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5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81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7E93F-F5C3-4EBB-826D-63ED85AD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575"/>
          </a:xfrm>
        </p:spPr>
        <p:txBody>
          <a:bodyPr/>
          <a:lstStyle/>
          <a:p>
            <a:r>
              <a:rPr lang="ru-RU" dirty="0"/>
              <a:t>«Будьте предельно честны в короткой перспективе и уверенно оптимистичны в долгосрочной.»</a:t>
            </a:r>
            <a:br>
              <a:rPr lang="ru-RU" dirty="0"/>
            </a:br>
            <a:r>
              <a:rPr lang="ru-RU" dirty="0"/>
              <a:t>                       Рид Гастингс, бизнесмен,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   </a:t>
            </a:r>
            <a:r>
              <a:rPr lang="ru-RU" dirty="0"/>
              <a:t>генеральный директор </a:t>
            </a:r>
            <a:r>
              <a:rPr lang="en-US" dirty="0"/>
              <a:t>Netflix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CC641-E7EC-4128-BA67-4B58F532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F1E5D-41B1-43EC-86E4-47850B56D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4" y="1413164"/>
            <a:ext cx="5368636" cy="4763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>
                <a:solidFill>
                  <a:srgbClr val="000066"/>
                </a:solidFill>
                <a:cs typeface="Times New Roman" pitchFamily="18" charset="0"/>
              </a:rPr>
              <a:t>краткосрочные (до нескольких месяцев)</a:t>
            </a:r>
          </a:p>
          <a:p>
            <a:pPr marL="0" indent="0">
              <a:buNone/>
            </a:pPr>
            <a:r>
              <a:rPr lang="ru-RU" sz="5600" dirty="0">
                <a:solidFill>
                  <a:srgbClr val="000066"/>
                </a:solidFill>
                <a:cs typeface="Times New Roman" pitchFamily="18" charset="0"/>
              </a:rPr>
              <a:t>1.</a:t>
            </a:r>
            <a:r>
              <a:rPr lang="ru-RU" sz="5600" dirty="0"/>
              <a:t> Улучшение материальной базы гематологического отделения БУЗ ВО ВОКБ. Закупка мебели и медицинского оборудования. </a:t>
            </a:r>
            <a:endParaRPr lang="ru-RU" sz="56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/>
              <a:t>2. Организация закупка необходимых лекарственных препаратов в полном объеме.</a:t>
            </a:r>
          </a:p>
          <a:p>
            <a:pPr marL="0" indent="0">
              <a:buNone/>
            </a:pPr>
            <a:r>
              <a:rPr lang="ru-RU" sz="5600" dirty="0"/>
              <a:t>3.Проведение  ремонта крыши, стен гематологического отделения, входных групп.</a:t>
            </a:r>
          </a:p>
          <a:p>
            <a:pPr marL="0" indent="0">
              <a:buNone/>
            </a:pPr>
            <a:r>
              <a:rPr lang="ru-RU" sz="5600" dirty="0"/>
              <a:t>4.Создание на базе БУЗ ВО ВОКБ Гематологического Центра.</a:t>
            </a:r>
          </a:p>
          <a:p>
            <a:pPr marL="0" indent="0">
              <a:buNone/>
            </a:pPr>
            <a:r>
              <a:rPr lang="ru-RU" sz="5600" dirty="0"/>
              <a:t>5.Введение в штат гематологических отделений медицинских статистиков, врачей-методистов, Специалистов по документоведению/архивоведению, перевязочной м/с.</a:t>
            </a:r>
          </a:p>
          <a:p>
            <a:pPr marL="0" indent="0">
              <a:buNone/>
            </a:pPr>
            <a:r>
              <a:rPr lang="ru-RU" sz="5600" dirty="0"/>
              <a:t>6. Продолжить обучение медсестер гематологического отделения, врачей смежных специальностей по программе Благотворительного Фонда семьи Тиньковых (лаборантов, реаниматологов, </a:t>
            </a:r>
            <a:r>
              <a:rPr lang="ru-RU" sz="5600" dirty="0" err="1"/>
              <a:t>клин.фармаколога</a:t>
            </a:r>
            <a:r>
              <a:rPr lang="ru-RU" sz="5600" dirty="0"/>
              <a:t>).</a:t>
            </a:r>
          </a:p>
          <a:p>
            <a:pPr marL="0" indent="0">
              <a:buNone/>
            </a:pPr>
            <a:r>
              <a:rPr lang="ru-RU" sz="5600" dirty="0"/>
              <a:t>7.Войти в клинические исследования (наблюдательное исследование пациентов с ЛПЗ, наблюдательное исследование пациентов с ПНГ).</a:t>
            </a:r>
          </a:p>
          <a:p>
            <a:pPr marL="0" indent="0">
              <a:buNone/>
            </a:pPr>
            <a:r>
              <a:rPr lang="ru-RU" sz="5600"/>
              <a:t>8.</a:t>
            </a:r>
            <a:r>
              <a:rPr lang="ru-RU" sz="5600" dirty="0"/>
              <a:t>Создание </a:t>
            </a:r>
            <a:r>
              <a:rPr lang="ru-RU" sz="5600" dirty="0" err="1"/>
              <a:t>СОПа</a:t>
            </a:r>
            <a:r>
              <a:rPr lang="ru-RU" sz="5600" dirty="0"/>
              <a:t> по назначению эмпирической а/б терапии в БУЗ ВО ВОКБ.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280907-2196-4DA1-8DEA-F27653750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836" y="1413164"/>
            <a:ext cx="5146964" cy="4763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среднесрочные (от 1 до 3 лет)</a:t>
            </a:r>
          </a:p>
          <a:p>
            <a:pPr marL="0" indent="0">
              <a:buNone/>
            </a:pPr>
            <a:r>
              <a:rPr lang="ru-RU" sz="5600" dirty="0"/>
              <a:t>1 .Улучшение оснащения лабораторной службы, устранение дефицита кадров врачей смежных специальностей.</a:t>
            </a:r>
          </a:p>
          <a:p>
            <a:pPr marL="0" indent="0">
              <a:buNone/>
            </a:pPr>
            <a:r>
              <a:rPr lang="ru-RU" sz="5600" dirty="0"/>
              <a:t>2. Улучшение материальной базы гематологического отделения БУЗ ВО </a:t>
            </a:r>
            <a:r>
              <a:rPr lang="ru-RU" sz="5600" dirty="0" err="1"/>
              <a:t>ВОКБ,капитальный</a:t>
            </a:r>
            <a:r>
              <a:rPr lang="ru-RU" sz="5600" dirty="0"/>
              <a:t> ремонт и  перевод отделения на площади, соответствующие требованиям приказа Минздрава России от 15.11.2012 №930 «Об утверждении порядка оказания </a:t>
            </a:r>
            <a:r>
              <a:rPr lang="ru-RU" sz="5600" dirty="0" err="1"/>
              <a:t>мед.помощи</a:t>
            </a:r>
            <a:r>
              <a:rPr lang="ru-RU" sz="5600" dirty="0"/>
              <a:t> населению по профилю «гематология», СанПиН 2.1.3.2630-10» - </a:t>
            </a:r>
            <a:r>
              <a:rPr lang="ru-RU" sz="5600" dirty="0" err="1"/>
              <a:t>Санитарно</a:t>
            </a:r>
            <a:r>
              <a:rPr lang="ru-RU" sz="5600" dirty="0"/>
              <a:t> -эпидемиологические требования к организациям, осуществляющим медицинскую деятельность», приказа </a:t>
            </a:r>
            <a:r>
              <a:rPr lang="ru-RU" sz="5600" dirty="0" err="1"/>
              <a:t>МинЗдравСоцРазвития</a:t>
            </a:r>
            <a:r>
              <a:rPr lang="ru-RU" sz="5600" dirty="0"/>
              <a:t> России от 15.05.2012 №535 «об утверждении перечня медицинских и эпидемиологических показаний к размещению пациентов в маломестных палатах-боксах». Рассмотреть возможность расположения отделения по близости со службами КТ и МРТ.</a:t>
            </a:r>
          </a:p>
          <a:p>
            <a:pPr marL="0" indent="0">
              <a:buNone/>
            </a:pPr>
            <a:r>
              <a:rPr lang="ru-RU" sz="5600" dirty="0"/>
              <a:t>3. Устранение дефицита кадров врачей-гематологов в Вологодской области.</a:t>
            </a:r>
          </a:p>
          <a:p>
            <a:pPr marL="0" indent="0">
              <a:buNone/>
            </a:pPr>
            <a:r>
              <a:rPr lang="ru-RU" sz="5600" dirty="0"/>
              <a:t>4. Увеличение мощности круглосуточного стационара  отделения до 40 коек с увеличением штатного расписания согласно порядку оказания  </a:t>
            </a:r>
            <a:r>
              <a:rPr lang="ru-RU" sz="5600" dirty="0" err="1"/>
              <a:t>мед.помощи</a:t>
            </a:r>
            <a:r>
              <a:rPr lang="ru-RU" sz="5600" dirty="0"/>
              <a:t> по профилю Гематология.</a:t>
            </a:r>
          </a:p>
          <a:p>
            <a:pPr marL="0" indent="0">
              <a:buNone/>
            </a:pPr>
            <a:r>
              <a:rPr lang="ru-RU" sz="5600" dirty="0"/>
              <a:t>5.Увеличение мощности дневного стационара  отделения до 10 коек с увеличением штатного расписания согласно порядку оказания  </a:t>
            </a:r>
            <a:r>
              <a:rPr lang="ru-RU" sz="5600" dirty="0" err="1"/>
              <a:t>мед.помощи</a:t>
            </a:r>
            <a:r>
              <a:rPr lang="ru-RU" sz="5600" dirty="0"/>
              <a:t> по профилю Гематология.</a:t>
            </a:r>
          </a:p>
          <a:p>
            <a:pPr marL="0" indent="0">
              <a:buNone/>
            </a:pPr>
            <a:r>
              <a:rPr lang="ru-RU" sz="5600" dirty="0"/>
              <a:t>6. Наращивание выполнения объемов профицитных КСГ  в круглосуточном и дневном стационаре, ВМП 1 </a:t>
            </a:r>
            <a:r>
              <a:rPr lang="ru-RU" sz="5600" b="1" dirty="0"/>
              <a:t>и 2 раздела</a:t>
            </a:r>
            <a:r>
              <a:rPr lang="ru-RU" sz="5600" dirty="0"/>
              <a:t>.</a:t>
            </a:r>
          </a:p>
          <a:p>
            <a:pPr marL="0" indent="0">
              <a:buNone/>
            </a:pPr>
            <a:r>
              <a:rPr lang="ru-RU" sz="5600" dirty="0"/>
              <a:t>7.Участие в циклах повышения квалификации врачей-гематологов в Федеральных Центрах на очной основе. </a:t>
            </a:r>
          </a:p>
          <a:p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65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1CAF-4666-4061-9932-886BAAD9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23AF0-8B94-4D6A-899D-CDB721720C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долгосрочные (от 5 и более лет)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06FE6-B04D-4370-9833-60CC7A2AB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Строительство нового терапевтического корпуса. Оснащение  площади, соответствующие требованиям приказа Минздрава России от 15.11.2012 №930 «Об утверждении порядка оказания </a:t>
            </a:r>
            <a:r>
              <a:rPr lang="ru-RU" dirty="0" err="1"/>
              <a:t>мед.помощи</a:t>
            </a:r>
            <a:r>
              <a:rPr lang="ru-RU" dirty="0"/>
              <a:t> населению по профилю «гематология», СанПиН 2.1.3.2630-10» - </a:t>
            </a:r>
            <a:r>
              <a:rPr lang="ru-RU" dirty="0" err="1"/>
              <a:t>Санитарно</a:t>
            </a:r>
            <a:r>
              <a:rPr lang="ru-RU" dirty="0"/>
              <a:t> -эпидемиологические требования к организациям, осуществляющим медицинскую деятельность», приказа </a:t>
            </a:r>
            <a:r>
              <a:rPr lang="ru-RU" dirty="0" err="1"/>
              <a:t>МинЗдравСоцРазвития</a:t>
            </a:r>
            <a:r>
              <a:rPr lang="ru-RU" dirty="0"/>
              <a:t> России от 15.05.2012 №535 «об утверждении перечня медицинских и эпидемиологических показаний к размещению пациентов в маломестных палатах-боксах».  </a:t>
            </a:r>
          </a:p>
          <a:p>
            <a:r>
              <a:rPr lang="ru-RU" dirty="0"/>
              <a:t>Учитывая рекомендации рабочей группы Выездного мероприятия  НМИЦ Гематологии, при наличии вышеперечисленных требований - коллектив БУЗ ВО ВОКБ подготовлен для выполнения этапов высокодозной химиотерапии и трансплантации </a:t>
            </a:r>
            <a:r>
              <a:rPr lang="ru-RU" dirty="0" err="1"/>
              <a:t>аутоТГСК</a:t>
            </a:r>
            <a:r>
              <a:rPr lang="ru-RU" dirty="0"/>
              <a:t>.</a:t>
            </a:r>
          </a:p>
          <a:p>
            <a:r>
              <a:rPr lang="ru-RU" dirty="0"/>
              <a:t>Обучение персонала на очной основе в Федеральных центрах для повышения квалификации.</a:t>
            </a:r>
            <a:endParaRPr lang="en-US" dirty="0"/>
          </a:p>
          <a:p>
            <a:r>
              <a:rPr lang="ru-RU" dirty="0"/>
              <a:t>Внедрение применения  новых препаратов и схем ИХТ, </a:t>
            </a:r>
            <a:r>
              <a:rPr lang="ru-RU" dirty="0" err="1"/>
              <a:t>таргетной</a:t>
            </a:r>
            <a:r>
              <a:rPr lang="ru-RU" dirty="0"/>
              <a:t> терапии для лечения пациентов с ЗСК с использованием профицитных КСГ.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26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1496291" y="595746"/>
            <a:ext cx="9171709" cy="942109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DE89C31-3776-4EBD-A119-9F8D94B72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964" y="5181599"/>
            <a:ext cx="8950036" cy="1080655"/>
          </a:xfrm>
        </p:spPr>
        <p:txBody>
          <a:bodyPr>
            <a:normAutofit/>
          </a:bodyPr>
          <a:lstStyle/>
          <a:p>
            <a:r>
              <a:rPr lang="ru-RU" dirty="0"/>
              <a:t>«Высокие достижения всегда получаются при высоких ожиданиях»</a:t>
            </a:r>
          </a:p>
          <a:p>
            <a:r>
              <a:rPr lang="ru-RU" dirty="0"/>
              <a:t>Чарльз </a:t>
            </a:r>
            <a:r>
              <a:rPr lang="ru-RU" dirty="0" err="1"/>
              <a:t>Р.Кеттеринг</a:t>
            </a:r>
            <a:r>
              <a:rPr lang="ru-RU" dirty="0"/>
              <a:t>, изобретатель и инженер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803A97-D573-4C3C-9585-688F3A59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47" y="1533525"/>
            <a:ext cx="458490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E196-A84D-471F-A3EC-864E4053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FE0B6-0E28-4AC8-A0F5-71A711FB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Гематология является одной из самых наукоемких и высокозатратных областей медицины, которая позволяет достигать высоких результатов терапии и длительной жизни пациентов с заболеваниям системы крови. Учитывая сложные подходы в диагностике , лечении и диспансерном наблюдении пациентов с заболеваниями системы крови, необходимо обеспечить системность управлениями процессами  качества оказания специализированной медицинской помощи по профилю «гематология», включая разработку маршрутизации пациентов, внедрение алгоритмов оказания СМП, оценку результативности работы гематологической службы региона в целом.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10456" b="5000"/>
          <a:stretch>
            <a:fillRect/>
          </a:stretch>
        </p:blipFill>
        <p:spPr bwMode="auto">
          <a:xfrm>
            <a:off x="11001967" y="278185"/>
            <a:ext cx="1190033" cy="1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7ED1C-EA1E-4B94-8067-15A12FEF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5CB5E2-C0EB-416D-AA63-E04281728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70917"/>
              </p:ext>
            </p:extLst>
          </p:nvPr>
        </p:nvGraphicFramePr>
        <p:xfrm>
          <a:off x="838200" y="1690688"/>
          <a:ext cx="10401300" cy="3681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1300">
                  <a:extLst>
                    <a:ext uri="{9D8B030D-6E8A-4147-A177-3AD203B41FA5}">
                      <a16:colId xmlns:a16="http://schemas.microsoft.com/office/drawing/2014/main" val="525153726"/>
                    </a:ext>
                  </a:extLst>
                </a:gridCol>
              </a:tblGrid>
              <a:tr h="36814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Приказ об оказании помощи пациентам с онкологическими заболеваниями №430 от 29.09.2017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</a:rPr>
                        <a:t>Приказ о порядке направления жителей города Вологды для оказания специализированной медицинской помощи №720 от 02.08.2022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800" dirty="0">
                          <a:effectLst/>
                        </a:rPr>
                        <a:t>О порядке оказания медицинской помощи взрослому населению  по профилю «гематология» на территории Вологодской области  - на подписи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4912573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EDF34-2885-41A5-9F15-4D69989E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DB785-FDEA-4AFA-A246-B498A203C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dirty="0"/>
              <a:t>I этап Первичная медико-санитарная  помощь (фельдшеры, врачи-терапевты, врачи общей практики (семейные врачи))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3928F2-5A1F-4DC1-8390-9DA3EA762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фельдшерско-акушерские пункты области</a:t>
            </a:r>
          </a:p>
          <a:p>
            <a:r>
              <a:rPr lang="ru-RU" dirty="0"/>
              <a:t>Амбулаторно-поликлинические подразделения центральных районных больниц:</a:t>
            </a:r>
          </a:p>
          <a:p>
            <a:r>
              <a:rPr lang="ru-RU" dirty="0"/>
              <a:t>Медицинские организации на территории города Вологды и города Череповца, осуществляющие  амбулаторно-поликлиническую помощь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52DC2D-4474-4078-96DB-A98609D5F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79512"/>
            <a:ext cx="5259388" cy="1325563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/>
              <a:t>II этап Специализированная стационарная медицинская помощь (врачи – терапевты дневных и круглосуточных стационаров )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75A6A-5EB0-4BDE-9BAD-4AE126310D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Стационары терапевтического профиля  центральных районных больниц, оказывающие специализированную медицинскую помощь по профилю «терапия»</a:t>
            </a:r>
            <a:endParaRPr lang="en-US" dirty="0"/>
          </a:p>
          <a:p>
            <a:r>
              <a:rPr lang="ru-RU" dirty="0"/>
              <a:t>БУЗ ВО «Вологодская городская больница №1» (общетерапевтическое отделение);</a:t>
            </a:r>
          </a:p>
          <a:p>
            <a:r>
              <a:rPr lang="ru-RU" dirty="0"/>
              <a:t>БУЗ ВО «Череповецкая городская больница» (общетерапевтическое отделение)</a:t>
            </a:r>
          </a:p>
          <a:p>
            <a:r>
              <a:rPr lang="ru-RU" dirty="0"/>
              <a:t>Дневные стационары Медицинских организаций на территории города Вологды и города Череповца</a:t>
            </a:r>
          </a:p>
        </p:txBody>
      </p:sp>
    </p:spTree>
    <p:extLst>
      <p:ext uri="{BB962C8B-B14F-4D97-AF65-F5344CB8AC3E}">
        <p14:creationId xmlns:p14="http://schemas.microsoft.com/office/powerpoint/2010/main" val="221920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52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8495"/>
            <a:ext cx="169709" cy="3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002" tIns="42001" rIns="84002" bIns="4200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54"/>
          </a:p>
        </p:txBody>
      </p:sp>
      <p:pic>
        <p:nvPicPr>
          <p:cNvPr id="8" name="Рисунок 7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2478BC-C8DF-4711-832B-168E6A0DA56B}"/>
              </a:ext>
            </a:extLst>
          </p:cNvPr>
          <p:cNvSpPr/>
          <p:nvPr/>
        </p:nvSpPr>
        <p:spPr>
          <a:xfrm>
            <a:off x="1543664" y="222528"/>
            <a:ext cx="4244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39C27-8E86-4713-AE94-BA2EE0BF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5BDC52A-224F-47B5-BA5E-42D329612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3588" y="2094707"/>
            <a:ext cx="5157787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93790E-D169-4103-B75D-373226FA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8" y="1690687"/>
            <a:ext cx="5183188" cy="4498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III этап</a:t>
            </a:r>
          </a:p>
          <a:p>
            <a:pPr marL="0" indent="0">
              <a:buNone/>
            </a:pPr>
            <a:r>
              <a:rPr lang="ru-RU" sz="2000" dirty="0"/>
              <a:t>Профильные стационары, осуществляющие оказание специализированной медицинской помощи по профилю гематология (врачи-гематологи) </a:t>
            </a:r>
          </a:p>
          <a:p>
            <a:r>
              <a:rPr lang="ru-RU" sz="2000" dirty="0"/>
              <a:t>БУЗ ВО «Вологодская областная клиническая больница» (прием гематолога 2 ставки, дневной стационар 2 койки, круглосуточный стационар 31 койка) </a:t>
            </a:r>
          </a:p>
          <a:p>
            <a:r>
              <a:rPr lang="ru-RU" sz="2000" dirty="0"/>
              <a:t>БУЗ ВО «Вологодская областная клиническая больница №2» (прием гематолога 1,25 ставки,  10 гематологических коек + химиотерапевтические койки (?) в отделении противоопухолевой лекарственной терапии при онкоцентре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D873D85-EBE6-43FF-AE69-05B5B050E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14120949" y="1690687"/>
            <a:ext cx="3213460" cy="814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EA0F492D-4A00-404C-B84A-5731B6771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51973"/>
            <a:ext cx="5259388" cy="45376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6400" dirty="0"/>
              <a:t>6 гематологов (4 Вологда, 2 Череповец) </a:t>
            </a:r>
          </a:p>
          <a:p>
            <a:pPr marL="0" indent="0">
              <a:buNone/>
            </a:pPr>
            <a:r>
              <a:rPr lang="ru-RU" sz="6400" dirty="0"/>
              <a:t>     Высшая  категория 3</a:t>
            </a:r>
          </a:p>
          <a:p>
            <a:pPr marL="0" indent="0">
              <a:buNone/>
            </a:pPr>
            <a:r>
              <a:rPr lang="ru-RU" sz="6400" dirty="0"/>
              <a:t>      Первая 1</a:t>
            </a:r>
          </a:p>
          <a:p>
            <a:pPr marL="0" indent="0">
              <a:buNone/>
            </a:pPr>
            <a:r>
              <a:rPr lang="ru-RU" sz="6400" dirty="0"/>
              <a:t>      Без категории 2 (на 2023-24год).</a:t>
            </a:r>
          </a:p>
          <a:p>
            <a:r>
              <a:rPr lang="ru-RU" sz="5600" dirty="0">
                <a:latin typeface="Calibri" panose="020F0502020204030204" pitchFamily="34" charset="0"/>
              </a:rPr>
              <a:t>г</a:t>
            </a:r>
            <a:r>
              <a:rPr lang="ru-RU" sz="6400" dirty="0">
                <a:latin typeface="Calibri" panose="020F0502020204030204" pitchFamily="34" charset="0"/>
              </a:rPr>
              <a:t>. Вологда, муниципальные районы и округа  Вологодской области: Бабушкинский, Великоустюгский, </a:t>
            </a:r>
            <a:r>
              <a:rPr lang="ru-RU" sz="6400" dirty="0" err="1">
                <a:latin typeface="Calibri" panose="020F0502020204030204" pitchFamily="34" charset="0"/>
              </a:rPr>
              <a:t>Верховажский</a:t>
            </a:r>
            <a:r>
              <a:rPr lang="ru-RU" sz="6400" dirty="0">
                <a:latin typeface="Calibri" panose="020F0502020204030204" pitchFamily="34" charset="0"/>
              </a:rPr>
              <a:t>, </a:t>
            </a:r>
            <a:r>
              <a:rPr lang="ru-RU" sz="6400" dirty="0" err="1">
                <a:latin typeface="Calibri" panose="020F0502020204030204" pitchFamily="34" charset="0"/>
              </a:rPr>
              <a:t>Вожегодский</a:t>
            </a:r>
            <a:r>
              <a:rPr lang="ru-RU" sz="6400" dirty="0">
                <a:latin typeface="Calibri" panose="020F0502020204030204" pitchFamily="34" charset="0"/>
              </a:rPr>
              <a:t>, Вологодский, </a:t>
            </a:r>
            <a:r>
              <a:rPr lang="ru-RU" sz="6400" dirty="0" err="1">
                <a:latin typeface="Calibri" panose="020F0502020204030204" pitchFamily="34" charset="0"/>
              </a:rPr>
              <a:t>Грязовецкий</a:t>
            </a:r>
            <a:r>
              <a:rPr lang="ru-RU" sz="6400" dirty="0">
                <a:latin typeface="Calibri" panose="020F0502020204030204" pitchFamily="34" charset="0"/>
              </a:rPr>
              <a:t>, </a:t>
            </a:r>
            <a:r>
              <a:rPr lang="ru-RU" sz="6400" dirty="0" err="1">
                <a:latin typeface="Calibri" panose="020F0502020204030204" pitchFamily="34" charset="0"/>
              </a:rPr>
              <a:t>Кичменгско</a:t>
            </a:r>
            <a:r>
              <a:rPr lang="ru-RU" sz="6400" dirty="0">
                <a:latin typeface="Calibri" panose="020F0502020204030204" pitchFamily="34" charset="0"/>
              </a:rPr>
              <a:t>-Городецкий, Междуреченский, Никольский, </a:t>
            </a:r>
            <a:r>
              <a:rPr lang="ru-RU" sz="6400" dirty="0" err="1">
                <a:latin typeface="Calibri" panose="020F0502020204030204" pitchFamily="34" charset="0"/>
              </a:rPr>
              <a:t>Нюксенский</a:t>
            </a:r>
            <a:r>
              <a:rPr lang="ru-RU" sz="6400" dirty="0">
                <a:latin typeface="Calibri" panose="020F0502020204030204" pitchFamily="34" charset="0"/>
              </a:rPr>
              <a:t>, Сокольский, </a:t>
            </a:r>
            <a:r>
              <a:rPr lang="ru-RU" sz="6400" dirty="0" err="1">
                <a:latin typeface="Calibri" panose="020F0502020204030204" pitchFamily="34" charset="0"/>
              </a:rPr>
              <a:t>Сямженский</a:t>
            </a:r>
            <a:r>
              <a:rPr lang="ru-RU" sz="6400" dirty="0">
                <a:latin typeface="Calibri" panose="020F0502020204030204" pitchFamily="34" charset="0"/>
              </a:rPr>
              <a:t>, </a:t>
            </a:r>
            <a:r>
              <a:rPr lang="ru-RU" sz="6400" dirty="0" err="1">
                <a:latin typeface="Calibri" panose="020F0502020204030204" pitchFamily="34" charset="0"/>
              </a:rPr>
              <a:t>Тарногский</a:t>
            </a:r>
            <a:r>
              <a:rPr lang="ru-RU" sz="6400" dirty="0">
                <a:latin typeface="Calibri" panose="020F0502020204030204" pitchFamily="34" charset="0"/>
              </a:rPr>
              <a:t>, </a:t>
            </a:r>
            <a:r>
              <a:rPr lang="ru-RU" sz="6400" dirty="0" err="1">
                <a:latin typeface="Calibri" panose="020F0502020204030204" pitchFamily="34" charset="0"/>
              </a:rPr>
              <a:t>ТотемскийУсть</a:t>
            </a:r>
            <a:r>
              <a:rPr lang="ru-RU" sz="6400" dirty="0">
                <a:latin typeface="Calibri" panose="020F0502020204030204" pitchFamily="34" charset="0"/>
              </a:rPr>
              <a:t>-Кубинский, </a:t>
            </a:r>
            <a:r>
              <a:rPr lang="ru-RU" sz="6400" dirty="0" err="1">
                <a:latin typeface="Calibri" panose="020F0502020204030204" pitchFamily="34" charset="0"/>
              </a:rPr>
              <a:t>Харовский</a:t>
            </a:r>
            <a:r>
              <a:rPr lang="ru-RU" sz="6400" dirty="0">
                <a:latin typeface="Calibri" panose="020F0502020204030204" pitchFamily="34" charset="0"/>
              </a:rPr>
              <a:t> Белозерский, </a:t>
            </a:r>
            <a:r>
              <a:rPr lang="ru-RU" sz="6400" dirty="0" err="1">
                <a:latin typeface="Calibri" panose="020F0502020204030204" pitchFamily="34" charset="0"/>
              </a:rPr>
              <a:t>Вашкинский</a:t>
            </a:r>
            <a:r>
              <a:rPr lang="ru-RU" sz="6400" dirty="0">
                <a:latin typeface="Calibri" panose="020F0502020204030204" pitchFamily="34" charset="0"/>
              </a:rPr>
              <a:t>,  </a:t>
            </a:r>
            <a:r>
              <a:rPr lang="ru-RU" sz="6400" dirty="0" err="1">
                <a:latin typeface="Calibri" panose="020F0502020204030204" pitchFamily="34" charset="0"/>
              </a:rPr>
              <a:t>Вытегорский,Кадуйский</a:t>
            </a:r>
            <a:r>
              <a:rPr lang="ru-RU" sz="6400" dirty="0">
                <a:latin typeface="Calibri" panose="020F0502020204030204" pitchFamily="34" charset="0"/>
              </a:rPr>
              <a:t>, Кирилловский, </a:t>
            </a:r>
            <a:r>
              <a:rPr lang="ru-RU" sz="6400" dirty="0" err="1">
                <a:latin typeface="Calibri" panose="020F0502020204030204" pitchFamily="34" charset="0"/>
              </a:rPr>
              <a:t>Устюженский</a:t>
            </a:r>
            <a:r>
              <a:rPr lang="ru-RU" sz="6400" dirty="0">
                <a:latin typeface="Calibri" panose="020F0502020204030204" pitchFamily="34" charset="0"/>
              </a:rPr>
              <a:t>,</a:t>
            </a:r>
          </a:p>
          <a:p>
            <a:endParaRPr lang="ru-RU" sz="6400" dirty="0">
              <a:latin typeface="Calibri" panose="020F0502020204030204" pitchFamily="34" charset="0"/>
            </a:endParaRPr>
          </a:p>
          <a:p>
            <a:r>
              <a:rPr lang="ru-RU" sz="6400" dirty="0">
                <a:latin typeface="Calibri" panose="020F0502020204030204" pitchFamily="34" charset="0"/>
              </a:rPr>
              <a:t>г. Череповец,  муниципальные районы и округа  Вологодской области:  Бабаевский, </a:t>
            </a:r>
            <a:r>
              <a:rPr lang="ru-RU" sz="6400" dirty="0" err="1">
                <a:latin typeface="Calibri" panose="020F0502020204030204" pitchFamily="34" charset="0"/>
              </a:rPr>
              <a:t>Кадуйский</a:t>
            </a:r>
            <a:r>
              <a:rPr lang="ru-RU" sz="6400" dirty="0">
                <a:latin typeface="Calibri" panose="020F0502020204030204" pitchFamily="34" charset="0"/>
              </a:rPr>
              <a:t>,  </a:t>
            </a:r>
            <a:r>
              <a:rPr lang="ru-RU" sz="6400" dirty="0" err="1">
                <a:latin typeface="Calibri" panose="020F0502020204030204" pitchFamily="34" charset="0"/>
              </a:rPr>
              <a:t>Чагодощенский</a:t>
            </a:r>
            <a:r>
              <a:rPr lang="ru-RU" sz="6400" dirty="0">
                <a:latin typeface="Calibri" panose="020F0502020204030204" pitchFamily="34" charset="0"/>
              </a:rPr>
              <a:t>, Череповецкий, Шекснинский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85807-75A4-49B6-A372-341F4DF0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7801"/>
            <a:ext cx="10795000" cy="2247900"/>
          </a:xfrm>
        </p:spPr>
        <p:txBody>
          <a:bodyPr>
            <a:normAutofit/>
          </a:bodyPr>
          <a:lstStyle/>
          <a:p>
            <a:r>
              <a:rPr lang="ru-RU" sz="2400" dirty="0"/>
              <a:t>Согласно порядка оказания медицинской помощи населению по профилю «гематология», приказ МЗ РФ от 15.11.2012 №930н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Гематология 2023 (БУЗ ВО ВОКБ)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ABE48-3785-45AD-BFE3-0ADCB920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Прием гематолога (2 ставки) 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EF56C4-EA27-47CB-9400-B93971CCC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36733"/>
              </p:ext>
            </p:extLst>
          </p:nvPr>
        </p:nvGraphicFramePr>
        <p:xfrm>
          <a:off x="1054098" y="2452699"/>
          <a:ext cx="9918704" cy="130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396">
                  <a:extLst>
                    <a:ext uri="{9D8B030D-6E8A-4147-A177-3AD203B41FA5}">
                      <a16:colId xmlns:a16="http://schemas.microsoft.com/office/drawing/2014/main" val="1491168963"/>
                    </a:ext>
                  </a:extLst>
                </a:gridCol>
                <a:gridCol w="2448478">
                  <a:extLst>
                    <a:ext uri="{9D8B030D-6E8A-4147-A177-3AD203B41FA5}">
                      <a16:colId xmlns:a16="http://schemas.microsoft.com/office/drawing/2014/main" val="2520238388"/>
                    </a:ext>
                  </a:extLst>
                </a:gridCol>
                <a:gridCol w="934655">
                  <a:extLst>
                    <a:ext uri="{9D8B030D-6E8A-4147-A177-3AD203B41FA5}">
                      <a16:colId xmlns:a16="http://schemas.microsoft.com/office/drawing/2014/main" val="3417561750"/>
                    </a:ext>
                  </a:extLst>
                </a:gridCol>
                <a:gridCol w="713488">
                  <a:extLst>
                    <a:ext uri="{9D8B030D-6E8A-4147-A177-3AD203B41FA5}">
                      <a16:colId xmlns:a16="http://schemas.microsoft.com/office/drawing/2014/main" val="2612047537"/>
                    </a:ext>
                  </a:extLst>
                </a:gridCol>
                <a:gridCol w="1424913">
                  <a:extLst>
                    <a:ext uri="{9D8B030D-6E8A-4147-A177-3AD203B41FA5}">
                      <a16:colId xmlns:a16="http://schemas.microsoft.com/office/drawing/2014/main" val="3732346546"/>
                    </a:ext>
                  </a:extLst>
                </a:gridCol>
                <a:gridCol w="664637">
                  <a:extLst>
                    <a:ext uri="{9D8B030D-6E8A-4147-A177-3AD203B41FA5}">
                      <a16:colId xmlns:a16="http://schemas.microsoft.com/office/drawing/2014/main" val="1662934638"/>
                    </a:ext>
                  </a:extLst>
                </a:gridCol>
                <a:gridCol w="789079">
                  <a:extLst>
                    <a:ext uri="{9D8B030D-6E8A-4147-A177-3AD203B41FA5}">
                      <a16:colId xmlns:a16="http://schemas.microsoft.com/office/drawing/2014/main" val="222934579"/>
                    </a:ext>
                  </a:extLst>
                </a:gridCol>
                <a:gridCol w="242058">
                  <a:extLst>
                    <a:ext uri="{9D8B030D-6E8A-4147-A177-3AD203B41FA5}">
                      <a16:colId xmlns:a16="http://schemas.microsoft.com/office/drawing/2014/main" val="4100434124"/>
                    </a:ext>
                  </a:extLst>
                </a:gridCol>
              </a:tblGrid>
              <a:tr h="28008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86370"/>
                  </a:ext>
                </a:extLst>
              </a:tr>
              <a:tr h="48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посещений: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r>
                        <a:rPr lang="en-US" sz="1200">
                          <a:effectLst/>
                        </a:rPr>
                        <a:t>453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48530"/>
                  </a:ext>
                </a:extLst>
              </a:tr>
              <a:tr h="539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19859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21F579-8655-44D9-B1FE-7865FB1B8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77124"/>
              </p:ext>
            </p:extLst>
          </p:nvPr>
        </p:nvGraphicFramePr>
        <p:xfrm>
          <a:off x="1052527" y="3759201"/>
          <a:ext cx="9918704" cy="94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3537">
                  <a:extLst>
                    <a:ext uri="{9D8B030D-6E8A-4147-A177-3AD203B41FA5}">
                      <a16:colId xmlns:a16="http://schemas.microsoft.com/office/drawing/2014/main" val="571910444"/>
                    </a:ext>
                  </a:extLst>
                </a:gridCol>
                <a:gridCol w="2266979">
                  <a:extLst>
                    <a:ext uri="{9D8B030D-6E8A-4147-A177-3AD203B41FA5}">
                      <a16:colId xmlns:a16="http://schemas.microsoft.com/office/drawing/2014/main" val="190060062"/>
                    </a:ext>
                  </a:extLst>
                </a:gridCol>
                <a:gridCol w="2568745">
                  <a:extLst>
                    <a:ext uri="{9D8B030D-6E8A-4147-A177-3AD203B41FA5}">
                      <a16:colId xmlns:a16="http://schemas.microsoft.com/office/drawing/2014/main" val="2925976883"/>
                    </a:ext>
                  </a:extLst>
                </a:gridCol>
                <a:gridCol w="2399443">
                  <a:extLst>
                    <a:ext uri="{9D8B030D-6E8A-4147-A177-3AD203B41FA5}">
                      <a16:colId xmlns:a16="http://schemas.microsoft.com/office/drawing/2014/main" val="3124538029"/>
                    </a:ext>
                  </a:extLst>
                </a:gridCol>
              </a:tblGrid>
              <a:tr h="37252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манипуляций с 2022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Трепанобиопсия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костного мозга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/нет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509638"/>
                  </a:ext>
                </a:extLst>
              </a:tr>
              <a:tr h="18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стернальная пункция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да</a:t>
                      </a:r>
                      <a:r>
                        <a:rPr lang="ru-RU" sz="1200">
                          <a:effectLst/>
                        </a:rPr>
                        <a:t>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923290"/>
                  </a:ext>
                </a:extLst>
              </a:tr>
              <a:tr h="372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Пункция лимфатического узла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да/</a:t>
                      </a:r>
                      <a:r>
                        <a:rPr lang="ru-RU" sz="1200" u="sng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28957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A3E047-7855-4B21-9B62-EDB4A6C4459B}"/>
              </a:ext>
            </a:extLst>
          </p:cNvPr>
          <p:cNvSpPr/>
          <p:nvPr/>
        </p:nvSpPr>
        <p:spPr>
          <a:xfrm>
            <a:off x="1052527" y="4701571"/>
            <a:ext cx="9918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Регистры, которые ведутся в регионе.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1992г ведется регистр больных, состоящих на «Д» учете у гематолога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(3765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чел, из них в БУЗ ВО ВОКБ 2316чел, отражающего ФИО,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адрес, дату рождения, дату установления д-за, дату снятия с «Д» учета и причину снятия;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 ИТП, ХМЛ, Лимфомы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Ходжкина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ингибиторной формы гемофилии, ММ, регистр ВЗН, пациентов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орфанными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заболеваниями.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2FDCF-907A-4DED-AE82-9F26D70A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2023 (БУЗ ВО ВОКБ)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B7FC2-06C0-4500-B428-48E7FFD7C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Дневной стационар 2 койки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04E3ED4-D6C9-45F2-B75A-4E9F11465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74410"/>
              </p:ext>
            </p:extLst>
          </p:nvPr>
        </p:nvGraphicFramePr>
        <p:xfrm>
          <a:off x="838200" y="2463800"/>
          <a:ext cx="10693399" cy="360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287">
                  <a:extLst>
                    <a:ext uri="{9D8B030D-6E8A-4147-A177-3AD203B41FA5}">
                      <a16:colId xmlns:a16="http://schemas.microsoft.com/office/drawing/2014/main" val="1849738095"/>
                    </a:ext>
                  </a:extLst>
                </a:gridCol>
                <a:gridCol w="2249287">
                  <a:extLst>
                    <a:ext uri="{9D8B030D-6E8A-4147-A177-3AD203B41FA5}">
                      <a16:colId xmlns:a16="http://schemas.microsoft.com/office/drawing/2014/main" val="3326136903"/>
                    </a:ext>
                  </a:extLst>
                </a:gridCol>
                <a:gridCol w="1617129">
                  <a:extLst>
                    <a:ext uri="{9D8B030D-6E8A-4147-A177-3AD203B41FA5}">
                      <a16:colId xmlns:a16="http://schemas.microsoft.com/office/drawing/2014/main" val="2887645266"/>
                    </a:ext>
                  </a:extLst>
                </a:gridCol>
                <a:gridCol w="2288848">
                  <a:extLst>
                    <a:ext uri="{9D8B030D-6E8A-4147-A177-3AD203B41FA5}">
                      <a16:colId xmlns:a16="http://schemas.microsoft.com/office/drawing/2014/main" val="1219664032"/>
                    </a:ext>
                  </a:extLst>
                </a:gridCol>
                <a:gridCol w="2288848">
                  <a:extLst>
                    <a:ext uri="{9D8B030D-6E8A-4147-A177-3AD203B41FA5}">
                      <a16:colId xmlns:a16="http://schemas.microsoft.com/office/drawing/2014/main" val="3177513867"/>
                    </a:ext>
                  </a:extLst>
                </a:gridCol>
              </a:tblGrid>
              <a:tr h="380665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работы дневного стационара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205762"/>
                  </a:ext>
                </a:extLst>
              </a:tr>
              <a:tr h="884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госпитализаций в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817351"/>
                  </a:ext>
                </a:extLst>
              </a:tr>
              <a:tr h="118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длительность пребывания на койке (дни)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432916"/>
                  </a:ext>
                </a:extLst>
              </a:tr>
              <a:tr h="286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Функция койки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1133,0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524931"/>
                  </a:ext>
                </a:extLst>
              </a:tr>
              <a:tr h="286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Оборот койки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121,0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829621"/>
                  </a:ext>
                </a:extLst>
              </a:tr>
              <a:tr h="58537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переливания компонентов крови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да</a:t>
                      </a:r>
                      <a:r>
                        <a:rPr lang="ru-RU" sz="1200" dirty="0">
                          <a:effectLst/>
                        </a:rPr>
                        <a:t>/нет с 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73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8618F-536B-4067-9637-64FC20F7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Гематология 2023 (БУЗ ВО ВОКБ)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121CE-9E47-4C37-922D-D28CC83FE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Круглосуточный стационар 31 койка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4D1422-C823-4DDE-A0EB-3C5583F28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15571"/>
              </p:ext>
            </p:extLst>
          </p:nvPr>
        </p:nvGraphicFramePr>
        <p:xfrm>
          <a:off x="838200" y="2298700"/>
          <a:ext cx="10515601" cy="288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5433">
                  <a:extLst>
                    <a:ext uri="{9D8B030D-6E8A-4147-A177-3AD203B41FA5}">
                      <a16:colId xmlns:a16="http://schemas.microsoft.com/office/drawing/2014/main" val="4105395179"/>
                    </a:ext>
                  </a:extLst>
                </a:gridCol>
                <a:gridCol w="3045433">
                  <a:extLst>
                    <a:ext uri="{9D8B030D-6E8A-4147-A177-3AD203B41FA5}">
                      <a16:colId xmlns:a16="http://schemas.microsoft.com/office/drawing/2014/main" val="2895981652"/>
                    </a:ext>
                  </a:extLst>
                </a:gridCol>
                <a:gridCol w="1668087">
                  <a:extLst>
                    <a:ext uri="{9D8B030D-6E8A-4147-A177-3AD203B41FA5}">
                      <a16:colId xmlns:a16="http://schemas.microsoft.com/office/drawing/2014/main" val="2629884688"/>
                    </a:ext>
                  </a:extLst>
                </a:gridCol>
                <a:gridCol w="1378324">
                  <a:extLst>
                    <a:ext uri="{9D8B030D-6E8A-4147-A177-3AD203B41FA5}">
                      <a16:colId xmlns:a16="http://schemas.microsoft.com/office/drawing/2014/main" val="405050588"/>
                    </a:ext>
                  </a:extLst>
                </a:gridCol>
                <a:gridCol w="1378324">
                  <a:extLst>
                    <a:ext uri="{9D8B030D-6E8A-4147-A177-3AD203B41FA5}">
                      <a16:colId xmlns:a16="http://schemas.microsoft.com/office/drawing/2014/main" val="2655906957"/>
                    </a:ext>
                  </a:extLst>
                </a:gridCol>
              </a:tblGrid>
              <a:tr h="477867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работы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отделения за 3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</a:t>
                      </a:r>
                      <a:endParaRPr lang="ru-RU" sz="110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564527"/>
                  </a:ext>
                </a:extLst>
              </a:tr>
              <a:tr h="722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госпитализаций в год (законченные случаи)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251260"/>
                  </a:ext>
                </a:extLst>
              </a:tr>
              <a:tr h="47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пролеченных больных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380715"/>
                  </a:ext>
                </a:extLst>
              </a:tr>
              <a:tr h="47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длительность пребывания на койке (дни)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997864"/>
                  </a:ext>
                </a:extLst>
              </a:tr>
              <a:tr h="233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занятость койки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998433"/>
                  </a:ext>
                </a:extLst>
              </a:tr>
              <a:tr h="233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Оборот койки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322473"/>
                  </a:ext>
                </a:extLst>
              </a:tr>
              <a:tr h="2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Летальность %, (случаи)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3,29/29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3,27/33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2843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E305B58-BBCA-47CE-AA34-E57F03A9F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7327"/>
              </p:ext>
            </p:extLst>
          </p:nvPr>
        </p:nvGraphicFramePr>
        <p:xfrm>
          <a:off x="838199" y="5514975"/>
          <a:ext cx="4813300" cy="97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1586">
                  <a:extLst>
                    <a:ext uri="{9D8B030D-6E8A-4147-A177-3AD203B41FA5}">
                      <a16:colId xmlns:a16="http://schemas.microsoft.com/office/drawing/2014/main" val="2535819948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739718403"/>
                    </a:ext>
                  </a:extLst>
                </a:gridCol>
                <a:gridCol w="863477">
                  <a:extLst>
                    <a:ext uri="{9D8B030D-6E8A-4147-A177-3AD203B41FA5}">
                      <a16:colId xmlns:a16="http://schemas.microsoft.com/office/drawing/2014/main" val="789610073"/>
                    </a:ext>
                  </a:extLst>
                </a:gridCol>
                <a:gridCol w="1201866">
                  <a:extLst>
                    <a:ext uri="{9D8B030D-6E8A-4147-A177-3AD203B41FA5}">
                      <a16:colId xmlns:a16="http://schemas.microsoft.com/office/drawing/2014/main" val="3043211975"/>
                    </a:ext>
                  </a:extLst>
                </a:gridCol>
              </a:tblGrid>
              <a:tr h="259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ВМП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Случаи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457490"/>
                  </a:ext>
                </a:extLst>
              </a:tr>
              <a:tr h="239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гематология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8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1 460 943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563117"/>
                  </a:ext>
                </a:extLst>
              </a:tr>
              <a:tr h="239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онкология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8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9 555 504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6020003"/>
                  </a:ext>
                </a:extLst>
              </a:tr>
              <a:tr h="239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ИТОГО: 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11 016 447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81746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2477B0-79AF-43EB-B24A-F5ECCEE1B288}"/>
              </a:ext>
            </a:extLst>
          </p:cNvPr>
          <p:cNvSpPr/>
          <p:nvPr/>
        </p:nvSpPr>
        <p:spPr>
          <a:xfrm>
            <a:off x="6311900" y="5546720"/>
            <a:ext cx="48133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ВМП	план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Случаи	Сумма	</a:t>
            </a:r>
          </a:p>
          <a:p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гематология 	</a:t>
            </a:r>
            <a:r>
              <a:rPr lang="ru-RU" sz="1050" dirty="0">
                <a:solidFill>
                  <a:srgbClr val="800000"/>
                </a:solidFill>
                <a:latin typeface="Arial" panose="020B0604020202020204" pitchFamily="34" charset="0"/>
              </a:rPr>
              <a:t>6	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17	2 877 716	</a:t>
            </a:r>
          </a:p>
          <a:p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онкология  	</a:t>
            </a:r>
            <a:r>
              <a:rPr lang="ru-RU" sz="1050" dirty="0">
                <a:solidFill>
                  <a:srgbClr val="800000"/>
                </a:solidFill>
                <a:latin typeface="Arial" panose="020B0604020202020204" pitchFamily="34" charset="0"/>
              </a:rPr>
              <a:t>22	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85	13 052 613	</a:t>
            </a:r>
          </a:p>
          <a:p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ИТОГО: 2022	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102	15 930 329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283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2668</Words>
  <Application>Microsoft Office PowerPoint</Application>
  <PresentationFormat>Широкоэкранный</PresentationFormat>
  <Paragraphs>476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Cyr</vt:lpstr>
      <vt:lpstr>Calibri</vt:lpstr>
      <vt:lpstr>Calibri Light</vt:lpstr>
      <vt:lpstr>Symbol</vt:lpstr>
      <vt:lpstr>Times New Roman</vt:lpstr>
      <vt:lpstr>Times New Roman Cyr</vt:lpstr>
      <vt:lpstr>Тема Office</vt:lpstr>
      <vt:lpstr>Презентация PowerPoint</vt:lpstr>
      <vt:lpstr>«Будьте предельно честны в короткой перспективе и уверенно оптимистичны в долгосрочной.»                        Рид Гастингс, бизнесмен,                          генеральный директор Netflix</vt:lpstr>
      <vt:lpstr>Гематология</vt:lpstr>
      <vt:lpstr>Гематология</vt:lpstr>
      <vt:lpstr>Гематология</vt:lpstr>
      <vt:lpstr>Гематология</vt:lpstr>
      <vt:lpstr>Согласно порядка оказания медицинской помощи населению по профилю «гематология», приказ МЗ РФ от 15.11.2012 №930н  Гематология 2023 (БУЗ ВО ВОКБ) </vt:lpstr>
      <vt:lpstr>Гематология 2023 (БУЗ ВО ВОКБ)</vt:lpstr>
      <vt:lpstr>Гематология 2023 (БУЗ ВО ВОКБ)</vt:lpstr>
      <vt:lpstr>ГЕМАТОЛОГИЯ</vt:lpstr>
      <vt:lpstr>Гематология 2023 БУЗ ВО ВОКБ</vt:lpstr>
      <vt:lpstr>ГЕМАТОЛОГИЯ Новые методы лечения</vt:lpstr>
      <vt:lpstr>Гематология SWOT АНАЛИЗ</vt:lpstr>
      <vt:lpstr>Гематология 2023</vt:lpstr>
      <vt:lpstr>Гематология 2023</vt:lpstr>
      <vt:lpstr>Гематология (макет формирования КСГ)</vt:lpstr>
      <vt:lpstr>Гематология (макет формирования КСГ)</vt:lpstr>
      <vt:lpstr>Гематология (макет формирования ВМП)</vt:lpstr>
      <vt:lpstr>Гематология (итог 2022г) </vt:lpstr>
      <vt:lpstr>Гематология ПЛАНИРОВАНИЕ</vt:lpstr>
      <vt:lpstr>Гематология ПЛАНИРОВАНИЕ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 А. Викторовна</cp:lastModifiedBy>
  <cp:revision>303</cp:revision>
  <cp:lastPrinted>2023-05-22T07:36:32Z</cp:lastPrinted>
  <dcterms:created xsi:type="dcterms:W3CDTF">2023-02-18T05:18:55Z</dcterms:created>
  <dcterms:modified xsi:type="dcterms:W3CDTF">2023-05-22T07:42:28Z</dcterms:modified>
</cp:coreProperties>
</file>