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9"/>
  </p:notesMasterIdLst>
  <p:sldIdLst>
    <p:sldId id="257" r:id="rId3"/>
    <p:sldId id="267" r:id="rId4"/>
    <p:sldId id="275" r:id="rId5"/>
    <p:sldId id="276" r:id="rId6"/>
    <p:sldId id="268" r:id="rId7"/>
    <p:sldId id="269" r:id="rId8"/>
    <p:sldId id="270" r:id="rId9"/>
    <p:sldId id="271" r:id="rId10"/>
    <p:sldId id="266" r:id="rId11"/>
    <p:sldId id="259" r:id="rId12"/>
    <p:sldId id="260" r:id="rId13"/>
    <p:sldId id="274" r:id="rId14"/>
    <p:sldId id="261" r:id="rId15"/>
    <p:sldId id="262" r:id="rId16"/>
    <p:sldId id="272" r:id="rId17"/>
    <p:sldId id="273" r:id="rId1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5577" autoAdjust="0"/>
  </p:normalViewPr>
  <p:slideViewPr>
    <p:cSldViewPr>
      <p:cViewPr varScale="1">
        <p:scale>
          <a:sx n="80" d="100"/>
          <a:sy n="80" d="100"/>
        </p:scale>
        <p:origin x="-96" y="-6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658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BC6CA8-C9FE-498D-AE0B-69C1A6762040}" type="doc">
      <dgm:prSet loTypeId="urn:microsoft.com/office/officeart/2005/8/layout/pyramid2" loCatId="pyramid" qsTypeId="urn:microsoft.com/office/officeart/2005/8/quickstyle/3d1" qsCatId="3D" csTypeId="urn:microsoft.com/office/officeart/2005/8/colors/accent1_2" csCatId="accent1" phldr="1"/>
      <dgm:spPr/>
    </dgm:pt>
    <dgm:pt modelId="{2FB996ED-3C47-4D68-8CAA-2D250CD7622A}">
      <dgm:prSet phldrT="[Текст]" custT="1"/>
      <dgm:spPr/>
      <dgm:t>
        <a:bodyPr/>
        <a:lstStyle/>
        <a:p>
          <a:r>
            <a:rPr lang="ru-RU" sz="1400" b="1" dirty="0"/>
            <a:t>Третий уровень</a:t>
          </a:r>
          <a:r>
            <a:rPr lang="en-US" sz="1400" b="1" dirty="0"/>
            <a:t> </a:t>
          </a:r>
          <a:r>
            <a:rPr lang="ru-RU" sz="1400" b="1" dirty="0" smtClean="0"/>
            <a:t> </a:t>
          </a:r>
          <a:r>
            <a:rPr lang="ru-RU" sz="1400" b="1" dirty="0" smtClean="0">
              <a:solidFill>
                <a:srgbClr val="C00000"/>
              </a:solidFill>
            </a:rPr>
            <a:t>1 </a:t>
          </a:r>
          <a:r>
            <a:rPr lang="ru-RU" sz="1400" b="1" dirty="0" smtClean="0"/>
            <a:t>учреждение</a:t>
          </a:r>
          <a:endParaRPr lang="en-US" sz="1400" b="1" dirty="0" smtClean="0"/>
        </a:p>
        <a:p>
          <a:r>
            <a:rPr lang="ru-RU" sz="1400" b="1" dirty="0" smtClean="0">
              <a:solidFill>
                <a:srgbClr val="FF0000"/>
              </a:solidFill>
            </a:rPr>
            <a:t>Перинатальный центр </a:t>
          </a:r>
        </a:p>
        <a:p>
          <a:r>
            <a:rPr lang="ru-RU" sz="1400" b="1" dirty="0" smtClean="0">
              <a:solidFill>
                <a:srgbClr val="FF0000"/>
              </a:solidFill>
            </a:rPr>
            <a:t>БУЗ ВО «ВОКБ»</a:t>
          </a:r>
          <a:endParaRPr lang="ru-RU" sz="1400" b="1" dirty="0">
            <a:solidFill>
              <a:srgbClr val="FF0000"/>
            </a:solidFill>
          </a:endParaRPr>
        </a:p>
      </dgm:t>
    </dgm:pt>
    <dgm:pt modelId="{4F26EB50-E66D-49EF-B8E6-80A1FB8562F6}" type="parTrans" cxnId="{D902B7CF-A6AF-4A5D-8B7C-61FEAE680AE7}">
      <dgm:prSet/>
      <dgm:spPr/>
      <dgm:t>
        <a:bodyPr/>
        <a:lstStyle/>
        <a:p>
          <a:endParaRPr lang="ru-RU"/>
        </a:p>
      </dgm:t>
    </dgm:pt>
    <dgm:pt modelId="{3E2A774F-0D9D-422F-B18B-298546FD572D}" type="sibTrans" cxnId="{D902B7CF-A6AF-4A5D-8B7C-61FEAE680AE7}">
      <dgm:prSet/>
      <dgm:spPr/>
      <dgm:t>
        <a:bodyPr/>
        <a:lstStyle/>
        <a:p>
          <a:endParaRPr lang="ru-RU"/>
        </a:p>
      </dgm:t>
    </dgm:pt>
    <dgm:pt modelId="{96ED3516-6022-405F-9541-8215DF835C22}">
      <dgm:prSet phldrT="[Текст]" custT="1"/>
      <dgm:spPr/>
      <dgm:t>
        <a:bodyPr/>
        <a:lstStyle/>
        <a:p>
          <a:r>
            <a:rPr lang="ru-RU" sz="1400" b="1" dirty="0"/>
            <a:t>Второй уровень </a:t>
          </a:r>
          <a:r>
            <a:rPr lang="ru-RU" sz="1400" b="1" dirty="0">
              <a:solidFill>
                <a:srgbClr val="C00000"/>
              </a:solidFill>
            </a:rPr>
            <a:t>4</a:t>
          </a:r>
          <a:r>
            <a:rPr lang="ru-RU" sz="1400" b="1" dirty="0"/>
            <a:t> </a:t>
          </a:r>
          <a:r>
            <a:rPr lang="ru-RU" sz="1400" b="1" dirty="0" smtClean="0"/>
            <a:t>учреждения</a:t>
          </a:r>
          <a:br>
            <a:rPr lang="ru-RU" sz="1400" b="1" dirty="0" smtClean="0"/>
          </a:br>
          <a:r>
            <a:rPr lang="ru-RU" sz="1400" b="1" dirty="0" smtClean="0">
              <a:solidFill>
                <a:srgbClr val="FF0000"/>
              </a:solidFill>
            </a:rPr>
            <a:t>БУЗ ВО «ВГРД»</a:t>
          </a:r>
          <a:br>
            <a:rPr lang="ru-RU" sz="1400" b="1" dirty="0" smtClean="0">
              <a:solidFill>
                <a:srgbClr val="FF0000"/>
              </a:solidFill>
            </a:rPr>
          </a:br>
          <a:r>
            <a:rPr lang="ru-RU" sz="1400" b="1" dirty="0" smtClean="0">
              <a:solidFill>
                <a:srgbClr val="FF0000"/>
              </a:solidFill>
            </a:rPr>
            <a:t>БУЗ ВО «ЧГРД»</a:t>
          </a:r>
          <a:br>
            <a:rPr lang="ru-RU" sz="1400" b="1" dirty="0" smtClean="0">
              <a:solidFill>
                <a:srgbClr val="FF0000"/>
              </a:solidFill>
            </a:rPr>
          </a:br>
          <a:r>
            <a:rPr lang="ru-RU" sz="1400" b="1" dirty="0" smtClean="0">
              <a:solidFill>
                <a:srgbClr val="FF0000"/>
              </a:solidFill>
            </a:rPr>
            <a:t>БУЗ ВО «МСЧ «Северсталь»</a:t>
          </a:r>
          <a:br>
            <a:rPr lang="ru-RU" sz="1400" b="1" dirty="0" smtClean="0">
              <a:solidFill>
                <a:srgbClr val="FF0000"/>
              </a:solidFill>
            </a:rPr>
          </a:br>
          <a:r>
            <a:rPr lang="ru-RU" sz="1400" b="1" dirty="0" smtClean="0">
              <a:solidFill>
                <a:srgbClr val="FF0000"/>
              </a:solidFill>
            </a:rPr>
            <a:t>БУЗ ВО «Великоустюгская ЦРБ»</a:t>
          </a:r>
          <a:endParaRPr lang="ru-RU" sz="1400" b="1" dirty="0">
            <a:solidFill>
              <a:srgbClr val="FF0000"/>
            </a:solidFill>
          </a:endParaRPr>
        </a:p>
      </dgm:t>
    </dgm:pt>
    <dgm:pt modelId="{3BA9091A-7DA9-4C1A-98E6-F9120FCBD525}" type="parTrans" cxnId="{5C2550FD-2A67-4C07-AAED-15A19F5D782D}">
      <dgm:prSet/>
      <dgm:spPr/>
      <dgm:t>
        <a:bodyPr/>
        <a:lstStyle/>
        <a:p>
          <a:endParaRPr lang="ru-RU"/>
        </a:p>
      </dgm:t>
    </dgm:pt>
    <dgm:pt modelId="{DB3A8509-09FF-4A9B-A1A1-21E765E207D6}" type="sibTrans" cxnId="{5C2550FD-2A67-4C07-AAED-15A19F5D782D}">
      <dgm:prSet/>
      <dgm:spPr/>
      <dgm:t>
        <a:bodyPr/>
        <a:lstStyle/>
        <a:p>
          <a:endParaRPr lang="ru-RU"/>
        </a:p>
      </dgm:t>
    </dgm:pt>
    <dgm:pt modelId="{75909971-FAAF-462F-A5A6-A284DC1ED127}">
      <dgm:prSet phldrT="[Текст]" custT="1"/>
      <dgm:spPr/>
      <dgm:t>
        <a:bodyPr/>
        <a:lstStyle/>
        <a:p>
          <a:endParaRPr lang="ru-RU" sz="1200" b="1" dirty="0" smtClean="0"/>
        </a:p>
        <a:p>
          <a:endParaRPr lang="ru-RU" sz="1200" b="1" dirty="0" smtClean="0"/>
        </a:p>
        <a:p>
          <a:endParaRPr lang="ru-RU" sz="1400" b="1" dirty="0" smtClean="0"/>
        </a:p>
        <a:p>
          <a:r>
            <a:rPr lang="ru-RU" sz="1400" b="1" dirty="0" smtClean="0"/>
            <a:t>Первый  </a:t>
          </a:r>
          <a:r>
            <a:rPr lang="ru-RU" sz="1400" b="1" dirty="0"/>
            <a:t>уровень</a:t>
          </a:r>
          <a:r>
            <a:rPr lang="ru-RU" sz="1400" b="1" dirty="0">
              <a:solidFill>
                <a:srgbClr val="FF0000"/>
              </a:solidFill>
            </a:rPr>
            <a:t> 16 </a:t>
          </a:r>
          <a:r>
            <a:rPr lang="ru-RU" sz="1400" b="1" dirty="0" smtClean="0"/>
            <a:t>учреждений</a:t>
          </a:r>
        </a:p>
        <a:p>
          <a:r>
            <a:rPr lang="ru-RU" sz="1400" b="1" dirty="0" smtClean="0">
              <a:solidFill>
                <a:srgbClr val="FF0000"/>
              </a:solidFill>
            </a:rPr>
            <a:t>ЦРБ</a:t>
          </a:r>
          <a:endParaRPr lang="ru-RU" sz="1400" b="1" dirty="0">
            <a:solidFill>
              <a:srgbClr val="FF0000"/>
            </a:solidFill>
          </a:endParaRPr>
        </a:p>
        <a:p>
          <a:endParaRPr lang="ru-RU" sz="1200" b="1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1200" b="1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20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A20841-3355-42A5-BD04-AA5C0FD96FF6}" type="parTrans" cxnId="{2CF28904-301B-4C46-8E86-87C56131759A}">
      <dgm:prSet/>
      <dgm:spPr/>
      <dgm:t>
        <a:bodyPr/>
        <a:lstStyle/>
        <a:p>
          <a:endParaRPr lang="ru-RU"/>
        </a:p>
      </dgm:t>
    </dgm:pt>
    <dgm:pt modelId="{CA4729E2-AD86-4F60-AEF0-B11CEC022D0A}" type="sibTrans" cxnId="{2CF28904-301B-4C46-8E86-87C56131759A}">
      <dgm:prSet/>
      <dgm:spPr/>
      <dgm:t>
        <a:bodyPr/>
        <a:lstStyle/>
        <a:p>
          <a:endParaRPr lang="ru-RU"/>
        </a:p>
      </dgm:t>
    </dgm:pt>
    <dgm:pt modelId="{1BE7F43E-E47D-45F2-A6FC-72BDD42D8F3D}" type="pres">
      <dgm:prSet presAssocID="{9BBC6CA8-C9FE-498D-AE0B-69C1A6762040}" presName="compositeShape" presStyleCnt="0">
        <dgm:presLayoutVars>
          <dgm:dir/>
          <dgm:resizeHandles/>
        </dgm:presLayoutVars>
      </dgm:prSet>
      <dgm:spPr/>
    </dgm:pt>
    <dgm:pt modelId="{9DA34F66-9174-4E1E-9E0A-DA6E2EB2BEB1}" type="pres">
      <dgm:prSet presAssocID="{9BBC6CA8-C9FE-498D-AE0B-69C1A6762040}" presName="pyramid" presStyleLbl="node1" presStyleIdx="0" presStyleCnt="1" custLinFactNeighborX="77" custLinFactNeighborY="-836"/>
      <dgm:spPr/>
    </dgm:pt>
    <dgm:pt modelId="{0B080E58-2AC1-47EC-8FCB-4E8C05FE759E}" type="pres">
      <dgm:prSet presAssocID="{9BBC6CA8-C9FE-498D-AE0B-69C1A6762040}" presName="theList" presStyleCnt="0"/>
      <dgm:spPr/>
    </dgm:pt>
    <dgm:pt modelId="{59C25A88-BE73-40C9-B90E-4EE0BE805BDB}" type="pres">
      <dgm:prSet presAssocID="{2FB996ED-3C47-4D68-8CAA-2D250CD7622A}" presName="aNode" presStyleLbl="fgAcc1" presStyleIdx="0" presStyleCnt="3" custScaleX="100553" custLinFactNeighborX="-16327" custLinFactNeighborY="89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F6C9A-3953-4D58-8125-7C4E5001DBD7}" type="pres">
      <dgm:prSet presAssocID="{2FB996ED-3C47-4D68-8CAA-2D250CD7622A}" presName="aSpace" presStyleCnt="0"/>
      <dgm:spPr/>
    </dgm:pt>
    <dgm:pt modelId="{CA5B3E91-E578-49E2-B863-5876628DE875}" type="pres">
      <dgm:prSet presAssocID="{96ED3516-6022-405F-9541-8215DF835C22}" presName="aNode" presStyleLbl="fgAcc1" presStyleIdx="1" presStyleCnt="3" custScaleX="126120" custLinFactY="657" custLinFactNeighborX="-1743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299037-EDCE-4D84-B420-F9553648144A}" type="pres">
      <dgm:prSet presAssocID="{96ED3516-6022-405F-9541-8215DF835C22}" presName="aSpace" presStyleCnt="0"/>
      <dgm:spPr/>
    </dgm:pt>
    <dgm:pt modelId="{7B789A2B-D79C-40EF-BDA9-848F66B6FC19}" type="pres">
      <dgm:prSet presAssocID="{75909971-FAAF-462F-A5A6-A284DC1ED127}" presName="aNode" presStyleLbl="fgAcc1" presStyleIdx="2" presStyleCnt="3" custScaleX="174646" custLinFactY="21672" custLinFactNeighborX="-2426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5F74B-B314-40FB-BF98-8DB9AB82DB39}" type="pres">
      <dgm:prSet presAssocID="{75909971-FAAF-462F-A5A6-A284DC1ED127}" presName="aSpace" presStyleCnt="0"/>
      <dgm:spPr/>
    </dgm:pt>
  </dgm:ptLst>
  <dgm:cxnLst>
    <dgm:cxn modelId="{2CF28904-301B-4C46-8E86-87C56131759A}" srcId="{9BBC6CA8-C9FE-498D-AE0B-69C1A6762040}" destId="{75909971-FAAF-462F-A5A6-A284DC1ED127}" srcOrd="2" destOrd="0" parTransId="{BDA20841-3355-42A5-BD04-AA5C0FD96FF6}" sibTransId="{CA4729E2-AD86-4F60-AEF0-B11CEC022D0A}"/>
    <dgm:cxn modelId="{D902B7CF-A6AF-4A5D-8B7C-61FEAE680AE7}" srcId="{9BBC6CA8-C9FE-498D-AE0B-69C1A6762040}" destId="{2FB996ED-3C47-4D68-8CAA-2D250CD7622A}" srcOrd="0" destOrd="0" parTransId="{4F26EB50-E66D-49EF-B8E6-80A1FB8562F6}" sibTransId="{3E2A774F-0D9D-422F-B18B-298546FD572D}"/>
    <dgm:cxn modelId="{1FC5A0E8-F707-4577-BCFE-882349FEE825}" type="presOf" srcId="{2FB996ED-3C47-4D68-8CAA-2D250CD7622A}" destId="{59C25A88-BE73-40C9-B90E-4EE0BE805BDB}" srcOrd="0" destOrd="0" presId="urn:microsoft.com/office/officeart/2005/8/layout/pyramid2"/>
    <dgm:cxn modelId="{DC25E2F0-959A-4DF6-9F53-E0D9ED34DA7C}" type="presOf" srcId="{75909971-FAAF-462F-A5A6-A284DC1ED127}" destId="{7B789A2B-D79C-40EF-BDA9-848F66B6FC19}" srcOrd="0" destOrd="0" presId="urn:microsoft.com/office/officeart/2005/8/layout/pyramid2"/>
    <dgm:cxn modelId="{DD1571D5-F2EC-4F58-9C54-C3F700B2F26A}" type="presOf" srcId="{96ED3516-6022-405F-9541-8215DF835C22}" destId="{CA5B3E91-E578-49E2-B863-5876628DE875}" srcOrd="0" destOrd="0" presId="urn:microsoft.com/office/officeart/2005/8/layout/pyramid2"/>
    <dgm:cxn modelId="{A9696058-8E4D-4A9C-AC03-13CA1B003321}" type="presOf" srcId="{9BBC6CA8-C9FE-498D-AE0B-69C1A6762040}" destId="{1BE7F43E-E47D-45F2-A6FC-72BDD42D8F3D}" srcOrd="0" destOrd="0" presId="urn:microsoft.com/office/officeart/2005/8/layout/pyramid2"/>
    <dgm:cxn modelId="{5C2550FD-2A67-4C07-AAED-15A19F5D782D}" srcId="{9BBC6CA8-C9FE-498D-AE0B-69C1A6762040}" destId="{96ED3516-6022-405F-9541-8215DF835C22}" srcOrd="1" destOrd="0" parTransId="{3BA9091A-7DA9-4C1A-98E6-F9120FCBD525}" sibTransId="{DB3A8509-09FF-4A9B-A1A1-21E765E207D6}"/>
    <dgm:cxn modelId="{68D1D902-2D6E-437B-929A-ADC32B3B2C55}" type="presParOf" srcId="{1BE7F43E-E47D-45F2-A6FC-72BDD42D8F3D}" destId="{9DA34F66-9174-4E1E-9E0A-DA6E2EB2BEB1}" srcOrd="0" destOrd="0" presId="urn:microsoft.com/office/officeart/2005/8/layout/pyramid2"/>
    <dgm:cxn modelId="{FE6E5E91-DBDE-4480-932C-92750D743421}" type="presParOf" srcId="{1BE7F43E-E47D-45F2-A6FC-72BDD42D8F3D}" destId="{0B080E58-2AC1-47EC-8FCB-4E8C05FE759E}" srcOrd="1" destOrd="0" presId="urn:microsoft.com/office/officeart/2005/8/layout/pyramid2"/>
    <dgm:cxn modelId="{974690B3-7DC2-416C-90E1-FA8E65ABC11B}" type="presParOf" srcId="{0B080E58-2AC1-47EC-8FCB-4E8C05FE759E}" destId="{59C25A88-BE73-40C9-B90E-4EE0BE805BDB}" srcOrd="0" destOrd="0" presId="urn:microsoft.com/office/officeart/2005/8/layout/pyramid2"/>
    <dgm:cxn modelId="{6F0B7DBC-D680-4805-B7FE-2357CD63C545}" type="presParOf" srcId="{0B080E58-2AC1-47EC-8FCB-4E8C05FE759E}" destId="{457F6C9A-3953-4D58-8125-7C4E5001DBD7}" srcOrd="1" destOrd="0" presId="urn:microsoft.com/office/officeart/2005/8/layout/pyramid2"/>
    <dgm:cxn modelId="{DBAEBBD7-FCF4-4AD4-B8DC-D47B62CECDD1}" type="presParOf" srcId="{0B080E58-2AC1-47EC-8FCB-4E8C05FE759E}" destId="{CA5B3E91-E578-49E2-B863-5876628DE875}" srcOrd="2" destOrd="0" presId="urn:microsoft.com/office/officeart/2005/8/layout/pyramid2"/>
    <dgm:cxn modelId="{80ECF134-64FE-409D-A295-116065B5FC85}" type="presParOf" srcId="{0B080E58-2AC1-47EC-8FCB-4E8C05FE759E}" destId="{B2299037-EDCE-4D84-B420-F9553648144A}" srcOrd="3" destOrd="0" presId="urn:microsoft.com/office/officeart/2005/8/layout/pyramid2"/>
    <dgm:cxn modelId="{E07BE206-E333-4181-B922-5403E278404F}" type="presParOf" srcId="{0B080E58-2AC1-47EC-8FCB-4E8C05FE759E}" destId="{7B789A2B-D79C-40EF-BDA9-848F66B6FC19}" srcOrd="4" destOrd="0" presId="urn:microsoft.com/office/officeart/2005/8/layout/pyramid2"/>
    <dgm:cxn modelId="{C010B125-4555-4623-9D67-D9305478223D}" type="presParOf" srcId="{0B080E58-2AC1-47EC-8FCB-4E8C05FE759E}" destId="{4FC5F74B-B314-40FB-BF98-8DB9AB82DB3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A34F66-9174-4E1E-9E0A-DA6E2EB2BEB1}">
      <dsp:nvSpPr>
        <dsp:cNvPr id="0" name=""/>
        <dsp:cNvSpPr/>
      </dsp:nvSpPr>
      <dsp:spPr>
        <a:xfrm>
          <a:off x="341905" y="0"/>
          <a:ext cx="4746644" cy="4746644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C25A88-BE73-40C9-B90E-4EE0BE805BDB}">
      <dsp:nvSpPr>
        <dsp:cNvPr id="0" name=""/>
        <dsp:cNvSpPr/>
      </dsp:nvSpPr>
      <dsp:spPr>
        <a:xfrm>
          <a:off x="2199302" y="603240"/>
          <a:ext cx="3102380" cy="11236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Третий уровень</a:t>
          </a:r>
          <a:r>
            <a:rPr lang="en-US" sz="1400" b="1" kern="1200" dirty="0"/>
            <a:t> </a:t>
          </a:r>
          <a:r>
            <a:rPr lang="ru-RU" sz="1400" b="1" kern="1200" dirty="0" smtClean="0"/>
            <a:t> </a:t>
          </a:r>
          <a:r>
            <a:rPr lang="ru-RU" sz="1400" b="1" kern="1200" dirty="0" smtClean="0">
              <a:solidFill>
                <a:srgbClr val="C00000"/>
              </a:solidFill>
            </a:rPr>
            <a:t>1 </a:t>
          </a:r>
          <a:r>
            <a:rPr lang="ru-RU" sz="1400" b="1" kern="1200" dirty="0" smtClean="0"/>
            <a:t>учреждение</a:t>
          </a:r>
          <a:endParaRPr lang="en-US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</a:rPr>
            <a:t>Перинатальный центр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</a:rPr>
            <a:t>БУЗ ВО «ВОКБ»</a:t>
          </a:r>
          <a:endParaRPr lang="ru-RU" sz="1400" b="1" kern="1200" dirty="0">
            <a:solidFill>
              <a:srgbClr val="FF0000"/>
            </a:solidFill>
          </a:endParaRPr>
        </a:p>
      </dsp:txBody>
      <dsp:txXfrm>
        <a:off x="2199302" y="603240"/>
        <a:ext cx="3102380" cy="1123619"/>
      </dsp:txXfrm>
    </dsp:sp>
    <dsp:sp modelId="{CA5B3E91-E578-49E2-B863-5876628DE875}">
      <dsp:nvSpPr>
        <dsp:cNvPr id="0" name=""/>
        <dsp:cNvSpPr/>
      </dsp:nvSpPr>
      <dsp:spPr>
        <a:xfrm>
          <a:off x="1770674" y="1889120"/>
          <a:ext cx="3891203" cy="11236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Второй уровень </a:t>
          </a:r>
          <a:r>
            <a:rPr lang="ru-RU" sz="1400" b="1" kern="1200" dirty="0">
              <a:solidFill>
                <a:srgbClr val="C00000"/>
              </a:solidFill>
            </a:rPr>
            <a:t>4</a:t>
          </a:r>
          <a:r>
            <a:rPr lang="ru-RU" sz="1400" b="1" kern="1200" dirty="0"/>
            <a:t> </a:t>
          </a:r>
          <a:r>
            <a:rPr lang="ru-RU" sz="1400" b="1" kern="1200" dirty="0" smtClean="0"/>
            <a:t>учреждения</a:t>
          </a:r>
          <a:br>
            <a:rPr lang="ru-RU" sz="1400" b="1" kern="1200" dirty="0" smtClean="0"/>
          </a:br>
          <a:r>
            <a:rPr lang="ru-RU" sz="1400" b="1" kern="1200" dirty="0" smtClean="0">
              <a:solidFill>
                <a:srgbClr val="FF0000"/>
              </a:solidFill>
            </a:rPr>
            <a:t>БУЗ ВО «ВГРД»</a:t>
          </a:r>
          <a:br>
            <a:rPr lang="ru-RU" sz="1400" b="1" kern="1200" dirty="0" smtClean="0">
              <a:solidFill>
                <a:srgbClr val="FF0000"/>
              </a:solidFill>
            </a:rPr>
          </a:br>
          <a:r>
            <a:rPr lang="ru-RU" sz="1400" b="1" kern="1200" dirty="0" smtClean="0">
              <a:solidFill>
                <a:srgbClr val="FF0000"/>
              </a:solidFill>
            </a:rPr>
            <a:t>БУЗ ВО «ЧГРД»</a:t>
          </a:r>
          <a:br>
            <a:rPr lang="ru-RU" sz="1400" b="1" kern="1200" dirty="0" smtClean="0">
              <a:solidFill>
                <a:srgbClr val="FF0000"/>
              </a:solidFill>
            </a:rPr>
          </a:br>
          <a:r>
            <a:rPr lang="ru-RU" sz="1400" b="1" kern="1200" dirty="0" smtClean="0">
              <a:solidFill>
                <a:srgbClr val="FF0000"/>
              </a:solidFill>
            </a:rPr>
            <a:t>БУЗ ВО «МСЧ «Северсталь»</a:t>
          </a:r>
          <a:br>
            <a:rPr lang="ru-RU" sz="1400" b="1" kern="1200" dirty="0" smtClean="0">
              <a:solidFill>
                <a:srgbClr val="FF0000"/>
              </a:solidFill>
            </a:rPr>
          </a:br>
          <a:r>
            <a:rPr lang="ru-RU" sz="1400" b="1" kern="1200" dirty="0" smtClean="0">
              <a:solidFill>
                <a:srgbClr val="FF0000"/>
              </a:solidFill>
            </a:rPr>
            <a:t>БУЗ ВО «Великоустюгская ЦРБ»</a:t>
          </a:r>
          <a:endParaRPr lang="ru-RU" sz="1400" b="1" kern="1200" dirty="0">
            <a:solidFill>
              <a:srgbClr val="FF0000"/>
            </a:solidFill>
          </a:endParaRPr>
        </a:p>
      </dsp:txBody>
      <dsp:txXfrm>
        <a:off x="1770674" y="1889120"/>
        <a:ext cx="3891203" cy="1123619"/>
      </dsp:txXfrm>
    </dsp:sp>
    <dsp:sp modelId="{7B789A2B-D79C-40EF-BDA9-848F66B6FC19}">
      <dsp:nvSpPr>
        <dsp:cNvPr id="0" name=""/>
        <dsp:cNvSpPr/>
      </dsp:nvSpPr>
      <dsp:spPr>
        <a:xfrm>
          <a:off x="811448" y="3389321"/>
          <a:ext cx="5388385" cy="11236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Первый  </a:t>
          </a:r>
          <a:r>
            <a:rPr lang="ru-RU" sz="1400" b="1" kern="1200" dirty="0"/>
            <a:t>уровень</a:t>
          </a:r>
          <a:r>
            <a:rPr lang="ru-RU" sz="1400" b="1" kern="1200" dirty="0">
              <a:solidFill>
                <a:srgbClr val="FF0000"/>
              </a:solidFill>
            </a:rPr>
            <a:t> 16 </a:t>
          </a:r>
          <a:r>
            <a:rPr lang="ru-RU" sz="1400" b="1" kern="1200" dirty="0" smtClean="0"/>
            <a:t>учреждений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FF0000"/>
              </a:solidFill>
            </a:rPr>
            <a:t>ЦРБ</a:t>
          </a:r>
          <a:endParaRPr lang="ru-RU" sz="1400" b="1" kern="1200" dirty="0">
            <a:solidFill>
              <a:srgbClr val="FF0000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11448" y="3389321"/>
        <a:ext cx="5388385" cy="1123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News Gothic MT"/>
              </a:rPr>
              <a:t>Для перемещения страницы щёлкните мышью</a:t>
            </a: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3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131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32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33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0364FE74-9E3F-4FDC-98DC-5E0829E59EEE}" type="slidenum">
              <a:rPr lang="ru-RU" sz="1400" b="0" strike="noStrike" spc="-1">
                <a:latin typeface="Times New Roman"/>
              </a:rPr>
              <a:pPr algn="r">
                <a:buNone/>
              </a:p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ln w="0">
            <a:noFill/>
          </a:ln>
        </p:spPr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sldNum" idx="14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B1E3DDC-481C-4CB5-A0A8-3EE7DECA0AA7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1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0364FE74-9E3F-4FDC-98DC-5E0829E59EEE}" type="slidenum">
              <a:rPr lang="ru-RU" sz="1400" b="0" strike="noStrike" spc="-1" smtClean="0">
                <a:latin typeface="Times New Roman"/>
              </a:rPr>
              <a:pPr algn="r">
                <a:buNone/>
              </a:p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sldNum" idx="17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22B7454-9B89-44AE-944F-263996B01B21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9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B1E701F-E508-4600-9493-1A229813C3A1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732240" y="386892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62D5ED3-AFA0-46C1-B391-6CB2668420C4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92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4330D3D-D443-4E1C-9256-97B868AA1780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5780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8300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73224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5780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8300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0B6A5F0-5AF2-404E-8891-96FC229A18D6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AD6F2CC-DA3A-444A-A168-5C656DABB31B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DCBF752-9E40-4FCE-8368-46FA37A24B89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EE267CD-2EC7-4FF3-8F49-1E1DE1F5A601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55B77B4-64F1-4AB1-9D0E-AA50F96F54D9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B1B30C2-B64A-402A-9133-7656A0E6F76B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732240" y="108000"/>
            <a:ext cx="10722960" cy="619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E9CAF97-8130-4653-BC47-DFC67D06F19D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48E2088-2480-43CB-9B50-DB0A40446553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68674C1-099F-4E13-A8F3-B6D6FEA256BD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92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E8FF7FA-4586-44A4-B006-BFA658456A2A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1F95632-C66B-4254-A081-82C3F924EC69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732240" y="386892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04E8931-3530-4A6E-BAC4-839C3B48877E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92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AAEADD0-B4DD-4110-AC39-BE3168F560EB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5780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8300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73224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5780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8300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D956C56-4FCB-4D56-823F-FCE7C5493076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764BBF5-5753-45F3-BDF7-482AD5FE5338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DBD8957-3565-494C-9A35-9C8F45EB3F25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E69C70-F278-4100-8DE4-E5F2946D657C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32240" y="108000"/>
            <a:ext cx="10722960" cy="619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C7702B3-4B11-4C9C-856B-6312F73A38DA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7CE5BA-F148-459F-8A1F-8258F4F1266A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92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64F3DF3-1729-47BC-9B7A-9409844B7C4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C6B238-B242-4B13-B55E-268882DB240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5330" b="0" strike="noStrike" spc="-1">
                <a:solidFill>
                  <a:srgbClr val="2C7C9F"/>
                </a:solidFill>
                <a:latin typeface="News Gothic MT"/>
              </a:rPr>
              <a:t>Образец заголовка</a:t>
            </a:r>
            <a:endParaRPr lang="ru-RU" sz="533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marL="402480" indent="-402480">
              <a:lnSpc>
                <a:spcPct val="100000"/>
              </a:lnSpc>
              <a:spcBef>
                <a:spcPts val="2310"/>
              </a:spcBef>
              <a:buClr>
                <a:srgbClr val="6FB7D7"/>
              </a:buClr>
              <a:buSzPct val="110000"/>
              <a:buFont typeface="Wingdings 2" charset="2"/>
              <a:buChar char=""/>
            </a:pPr>
            <a:r>
              <a:rPr lang="ru-RU" sz="2760" b="0" strike="noStrike" spc="-1">
                <a:solidFill>
                  <a:srgbClr val="595959"/>
                </a:solidFill>
                <a:latin typeface="News Gothic MT"/>
              </a:rPr>
              <a:t>Образец текста</a:t>
            </a:r>
          </a:p>
          <a:p>
            <a:pPr marL="792000" lvl="1" indent="-388080">
              <a:lnSpc>
                <a:spcPct val="100000"/>
              </a:lnSpc>
              <a:spcBef>
                <a:spcPts val="689"/>
              </a:spcBef>
              <a:buClr>
                <a:srgbClr val="215D77"/>
              </a:buClr>
              <a:buSzPct val="110000"/>
              <a:buFont typeface="Wingdings 2" charset="2"/>
              <a:buChar char=""/>
            </a:pPr>
            <a:r>
              <a:rPr lang="ru-RU" sz="2570" b="0" strike="noStrike" spc="-1">
                <a:solidFill>
                  <a:srgbClr val="595959"/>
                </a:solidFill>
                <a:latin typeface="News Gothic MT"/>
              </a:rPr>
              <a:t>Второй уровень</a:t>
            </a:r>
          </a:p>
          <a:p>
            <a:pPr marL="1118520" lvl="2" indent="-325080">
              <a:lnSpc>
                <a:spcPct val="100000"/>
              </a:lnSpc>
              <a:spcBef>
                <a:spcPts val="689"/>
              </a:spcBef>
              <a:buClr>
                <a:srgbClr val="6FB7D7"/>
              </a:buClr>
              <a:buSzPct val="110000"/>
              <a:buFont typeface="Wingdings 2" charset="2"/>
              <a:buChar char=""/>
            </a:pPr>
            <a:r>
              <a:rPr lang="ru-RU" sz="2300" b="0" strike="noStrike" spc="-1">
                <a:solidFill>
                  <a:srgbClr val="595959"/>
                </a:solidFill>
                <a:latin typeface="News Gothic MT"/>
              </a:rPr>
              <a:t>Третий уровень</a:t>
            </a:r>
          </a:p>
          <a:p>
            <a:pPr marL="1459800" lvl="3" indent="-339840">
              <a:lnSpc>
                <a:spcPct val="100000"/>
              </a:lnSpc>
              <a:spcBef>
                <a:spcPts val="689"/>
              </a:spcBef>
              <a:buClr>
                <a:srgbClr val="215D77"/>
              </a:buClr>
              <a:buSzPct val="110000"/>
              <a:buFont typeface="Wingdings 2" charset="2"/>
              <a:buChar char=""/>
            </a:pPr>
            <a:r>
              <a:rPr lang="ru-RU" sz="2110" b="0" strike="noStrike" spc="-1">
                <a:solidFill>
                  <a:srgbClr val="595959"/>
                </a:solidFill>
                <a:latin typeface="News Gothic MT"/>
              </a:rPr>
              <a:t>Четвертый уровень</a:t>
            </a:r>
          </a:p>
          <a:p>
            <a:pPr marL="1786680" lvl="4" indent="-325080">
              <a:lnSpc>
                <a:spcPct val="100000"/>
              </a:lnSpc>
              <a:spcBef>
                <a:spcPts val="689"/>
              </a:spcBef>
              <a:buClr>
                <a:srgbClr val="6FB7D7"/>
              </a:buClr>
              <a:buSzPct val="110000"/>
              <a:buFont typeface="Wingdings 2" charset="2"/>
              <a:buChar char=""/>
            </a:pPr>
            <a:r>
              <a:rPr lang="ru-RU" sz="2110" b="0" strike="noStrike" spc="-1">
                <a:solidFill>
                  <a:srgbClr val="595959"/>
                </a:solidFill>
                <a:latin typeface="News Gothic MT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7506360" y="6275520"/>
            <a:ext cx="284508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380" b="0" strike="noStrike" spc="-1">
                <a:solidFill>
                  <a:srgbClr val="FFFFFF"/>
                </a:solidFill>
                <a:latin typeface="News Gothic MT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380" b="0" strike="noStrike" spc="-1">
                <a:solidFill>
                  <a:srgbClr val="FFFFFF"/>
                </a:solidFill>
                <a:latin typeface="News Gothic MT"/>
              </a:rPr>
              <a:t>&lt;дата/время&gt;</a:t>
            </a:r>
            <a:endParaRPr lang="ru-RU" sz="138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52800" y="6275520"/>
            <a:ext cx="645444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anchor="ctr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10531080" y="6275520"/>
            <a:ext cx="131940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lang="en-US" sz="4140" b="0" strike="noStrike" spc="-1">
                <a:solidFill>
                  <a:srgbClr val="FFFFFF"/>
                </a:solidFill>
                <a:latin typeface="News Gothic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CA9D43F-093A-4E38-A024-DE330C55A882}" type="slidenum">
              <a:rPr lang="en-US" sz="4140" b="0" strike="noStrike" spc="-1">
                <a:solidFill>
                  <a:srgbClr val="FFFFFF"/>
                </a:solidFill>
                <a:latin typeface="News Gothic MT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414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 idx="4"/>
          </p:nvPr>
        </p:nvSpPr>
        <p:spPr>
          <a:xfrm>
            <a:off x="7506360" y="6275520"/>
            <a:ext cx="284508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380" b="0" strike="noStrike" spc="-1">
                <a:solidFill>
                  <a:srgbClr val="FFFFFF"/>
                </a:solidFill>
                <a:latin typeface="News Gothic MT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380" b="0" strike="noStrike" spc="-1">
                <a:solidFill>
                  <a:srgbClr val="FFFFFF"/>
                </a:solidFill>
                <a:latin typeface="News Gothic MT"/>
              </a:rPr>
              <a:t>&lt;дата/время&gt;</a:t>
            </a:r>
            <a:endParaRPr lang="ru-RU" sz="1380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 idx="5"/>
          </p:nvPr>
        </p:nvSpPr>
        <p:spPr>
          <a:xfrm>
            <a:off x="352800" y="6275520"/>
            <a:ext cx="645444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anchor="ctr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sldNum" idx="6"/>
          </p:nvPr>
        </p:nvSpPr>
        <p:spPr>
          <a:xfrm>
            <a:off x="10531080" y="6275520"/>
            <a:ext cx="131940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lang="en-US" sz="4140" b="0" strike="noStrike" spc="-1">
                <a:solidFill>
                  <a:srgbClr val="FFFFFF"/>
                </a:solidFill>
                <a:latin typeface="News Gothic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A733101-10B5-419D-82F9-DEC30C71B3B9}" type="slidenum">
              <a:rPr lang="en-US" sz="4140" b="0" strike="noStrike" spc="-1">
                <a:solidFill>
                  <a:srgbClr val="FFFFFF"/>
                </a:solidFill>
                <a:latin typeface="News Gothic MT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414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News Gothic MT"/>
              </a:rPr>
              <a:t>Для правки текста заглавия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760" b="0" strike="noStrike" spc="-1">
                <a:solidFill>
                  <a:srgbClr val="595959"/>
                </a:solidFill>
                <a:latin typeface="News Gothic MT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300" b="0" strike="noStrike" spc="-1">
                <a:solidFill>
                  <a:srgbClr val="595959"/>
                </a:solidFill>
                <a:latin typeface="News Gothic MT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110" b="0" strike="noStrike" spc="-1">
                <a:solidFill>
                  <a:srgbClr val="595959"/>
                </a:solidFill>
                <a:latin typeface="News Gothic MT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110" b="0" strike="noStrike" spc="-1">
                <a:solidFill>
                  <a:srgbClr val="595959"/>
                </a:solidFill>
                <a:latin typeface="News Gothic MT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595959"/>
                </a:solidFill>
                <a:latin typeface="News Gothic MT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595959"/>
                </a:solidFill>
                <a:latin typeface="News Gothic MT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595959"/>
                </a:solidFill>
                <a:latin typeface="News Gothic MT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Рисунок 2"/>
          <p:cNvPicPr/>
          <p:nvPr/>
        </p:nvPicPr>
        <p:blipFill>
          <a:blip r:embed="rId3" cstate="print"/>
          <a:stretch/>
        </p:blipFill>
        <p:spPr>
          <a:xfrm>
            <a:off x="9480376" y="74520"/>
            <a:ext cx="2269664" cy="1842312"/>
          </a:xfrm>
          <a:prstGeom prst="rect">
            <a:avLst/>
          </a:prstGeom>
          <a:ln w="0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063552" y="620688"/>
            <a:ext cx="8640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Гинекологическое отделение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ZakusovaEV\Downloads\IMG-20220818-WA00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9575" y="1484784"/>
            <a:ext cx="6528725" cy="48965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983432" y="404664"/>
            <a:ext cx="9379800" cy="679048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algn="ctr"/>
            <a:r>
              <a:rPr lang="ru-RU" sz="2400" b="0" strike="noStrike" spc="-1" dirty="0" smtClean="0">
                <a:solidFill>
                  <a:srgbClr val="FF0000"/>
                </a:solidFill>
                <a:latin typeface="News Gothic MT"/>
              </a:rPr>
              <a:t>Выбор стратегии</a:t>
            </a:r>
            <a:endParaRPr lang="ru-RU" sz="2400" b="0" strike="noStrike" spc="-1" dirty="0">
              <a:solidFill>
                <a:srgbClr val="FF0000"/>
              </a:solidFill>
              <a:latin typeface="News Gothic MT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695400" y="1196752"/>
            <a:ext cx="11111760" cy="1584176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r>
              <a:rPr lang="ru-RU" sz="2000" dirty="0"/>
              <a:t> </a:t>
            </a:r>
            <a:r>
              <a:rPr lang="ru-RU" sz="2000" cap="small" dirty="0"/>
              <a:t> </a:t>
            </a:r>
            <a:r>
              <a:rPr lang="ru-RU" sz="1600" cap="small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 основную принята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гибридная стратегия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снижения издержек в сочетании со стратегией фокусировки на современных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технологиях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sm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тратегия сокращения издержек и оптимизации затрат при предоставлении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услуг: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Снижение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длительности пребывания пациента в стационаре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Госпитализация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плановое лечение  только обследованных больных по месту жительства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Дополнительное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обследование только в рамках выполнения утвержденных стандартов лечения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Снижение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осложнений в ходе проведенного лечения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Организация центрального склада по учету и хранению материальных ценностей</a:t>
            </a:r>
          </a:p>
          <a:p>
            <a:r>
              <a:rPr lang="ru-RU" sz="1600" cap="small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Фокусировка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отдельном виде помощи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Госпитализация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пациенток для  оперативного лечения предполагающего операции 3-4 уровня, ВМП.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Дифференциации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(введение нового вида помощи или оптимизация с новыми качествами старого вида помощи)-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Освоение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новых видов оперативной помощи при пролапсе гениталий с использованием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имплантов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комбинация влагалищного и эндоскопического доступа.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Органосохраняющие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операции  у женщин репродуктивного периода при удалении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миоматозных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узлов  матки предположительно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лапароскопическим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доступом ( на данный момент операции консервативные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миомэктомии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осуществляются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лапаротомическим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доступом за 2022 год 24 операции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cap="small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лечебно-диагностические исследования  полости матки проводить под контролем эндоскопического оборудования-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гистероскопии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Это значительно повышает качество производимой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продцедуры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уровень сложности оперативного вмешательства.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0" strike="noStrike" spc="-1" dirty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5" name="Рисунок 1" descr="Лого итог.png"/>
          <p:cNvPicPr/>
          <p:nvPr/>
        </p:nvPicPr>
        <p:blipFill>
          <a:blip r:embed="rId2" cstate="print"/>
          <a:srcRect l="10060" r="8332"/>
          <a:stretch/>
        </p:blipFill>
        <p:spPr>
          <a:xfrm>
            <a:off x="10607040" y="182880"/>
            <a:ext cx="1215360" cy="1451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1162440" y="333720"/>
            <a:ext cx="9228960" cy="57500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algn="ctr"/>
            <a:r>
              <a:rPr lang="ru-RU" sz="2400" cap="small" dirty="0">
                <a:solidFill>
                  <a:srgbClr val="FF0000"/>
                </a:solidFill>
              </a:rPr>
              <a:t>Перечень технологий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263352" y="908720"/>
            <a:ext cx="11499480" cy="43437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r>
              <a:rPr lang="ru-RU" sz="2000" dirty="0"/>
              <a:t> </a:t>
            </a:r>
            <a:r>
              <a:rPr lang="ru-RU" sz="20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ВМП</a:t>
            </a:r>
          </a:p>
          <a:p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sz="1400" b="1" cap="small" dirty="0"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1400" b="1" cap="small" dirty="0" smtClean="0">
                <a:latin typeface="Times New Roman" pitchFamily="18" charset="0"/>
                <a:cs typeface="Times New Roman" pitchFamily="18" charset="0"/>
              </a:rPr>
              <a:t>6 -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Хирургическое органосохраняющее лечение женщин  с несостоятельностью мышц тазового дна, опущением и выпадением органов малого таза, а также в сочетании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cap="small" dirty="0" err="1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sz="1400" cap="small" dirty="0" err="1">
                <a:latin typeface="Times New Roman" pitchFamily="18" charset="0"/>
                <a:cs typeface="Times New Roman" pitchFamily="18" charset="0"/>
              </a:rPr>
              <a:t>-Эндоскопический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, абдоминальный, влагалищный доступ и их сочетание в различной комбинации, с использованием </a:t>
            </a:r>
            <a:r>
              <a:rPr lang="ru-RU" sz="1400" cap="small" dirty="0" err="1">
                <a:latin typeface="Times New Roman" pitchFamily="18" charset="0"/>
                <a:cs typeface="Times New Roman" pitchFamily="18" charset="0"/>
              </a:rPr>
              <a:t>имплантов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 и синтетических сеток.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На данный момент в гинекологическом отделении проводятся  сочетанные  операции  абдоминальным и влагалищным доступом ( за 2022 год выполнено 48 операций относящихся к ВМП и 46 операций при пролапсе гениталий 3-4 уровень сложности)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Для увеличения количества операций, относящихся к ВМП необходимо обучение врачей отделения  на базе Федеральных Центров на рабочем месте и приобретение для выполнения этих операций </a:t>
            </a:r>
            <a:r>
              <a:rPr lang="ru-RU" sz="1400" cap="small" dirty="0" err="1">
                <a:latin typeface="Times New Roman" pitchFamily="18" charset="0"/>
                <a:cs typeface="Times New Roman" pitchFamily="18" charset="0"/>
              </a:rPr>
              <a:t>имплантов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 и синтетических сеток.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cap="small" dirty="0">
                <a:latin typeface="Times New Roman" pitchFamily="18" charset="0"/>
                <a:cs typeface="Times New Roman" pitchFamily="18" charset="0"/>
              </a:rPr>
              <a:t>ВИД </a:t>
            </a:r>
            <a:r>
              <a:rPr lang="ru-RU" sz="1400" b="1" cap="small" dirty="0" smtClean="0">
                <a:latin typeface="Times New Roman" pitchFamily="18" charset="0"/>
                <a:cs typeface="Times New Roman" pitchFamily="18" charset="0"/>
              </a:rPr>
              <a:t>484 -  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Хирургическое органосохраняющее лечение распространенных форм гигантских опухолей гениталий.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cap="small" dirty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- с использованием </a:t>
            </a:r>
            <a:r>
              <a:rPr lang="ru-RU" sz="1400" cap="small" dirty="0" err="1">
                <a:latin typeface="Times New Roman" pitchFamily="18" charset="0"/>
                <a:cs typeface="Times New Roman" pitchFamily="18" charset="0"/>
              </a:rPr>
              <a:t>лапароскопического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 и комбинированного доступа с </a:t>
            </a:r>
            <a:r>
              <a:rPr lang="ru-RU" sz="1400" cap="small" dirty="0" err="1">
                <a:latin typeface="Times New Roman" pitchFamily="18" charset="0"/>
                <a:cs typeface="Times New Roman" pitchFamily="18" charset="0"/>
              </a:rPr>
              <a:t>иммуногистохимическим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 исследованием удаленных тканей.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В отделении за 2022 год проведено 88 операций по удалению опухолей придатков размерами более 8 см </a:t>
            </a:r>
            <a:r>
              <a:rPr lang="ru-RU" sz="1400" cap="small" dirty="0" err="1">
                <a:latin typeface="Times New Roman" pitchFamily="18" charset="0"/>
                <a:cs typeface="Times New Roman" pitchFamily="18" charset="0"/>
              </a:rPr>
              <a:t>лапароскопическим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 доступом. Относящихся к ВМП.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Для проведения органосохраняющих операций при удалении опухолей матки  ( </a:t>
            </a:r>
            <a:r>
              <a:rPr lang="ru-RU" sz="1400" cap="small" dirty="0" err="1">
                <a:latin typeface="Times New Roman" pitchFamily="18" charset="0"/>
                <a:cs typeface="Times New Roman" pitchFamily="18" charset="0"/>
              </a:rPr>
              <a:t>миоматозных</a:t>
            </a:r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 узлов более 8 см) необходимо приобретение оборудования для наложения эндоскопических швов и обучение докторов отделения на базе Федеральных Центров с учебой на рабочем месте.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402480" indent="-402480">
              <a:lnSpc>
                <a:spcPct val="100000"/>
              </a:lnSpc>
              <a:spcBef>
                <a:spcPts val="2310"/>
              </a:spcBef>
              <a:buNone/>
              <a:tabLst>
                <a:tab pos="0" algn="l"/>
              </a:tabLst>
            </a:pPr>
            <a:endParaRPr lang="ru-RU" sz="2000" b="0" strike="noStrike" spc="-1" dirty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8" name="Рисунок 1" descr="Лого итог.png"/>
          <p:cNvPicPr/>
          <p:nvPr/>
        </p:nvPicPr>
        <p:blipFill>
          <a:blip r:embed="rId2" cstate="print"/>
          <a:stretch/>
        </p:blipFill>
        <p:spPr>
          <a:xfrm>
            <a:off x="10635720" y="0"/>
            <a:ext cx="1556280" cy="1516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-387424"/>
            <a:ext cx="10722960" cy="1335960"/>
          </a:xfrm>
        </p:spPr>
        <p:txBody>
          <a:bodyPr/>
          <a:lstStyle/>
          <a:p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cap="small" dirty="0" smtClean="0">
                <a:solidFill>
                  <a:srgbClr val="FF0000"/>
                </a:solidFill>
              </a:rPr>
              <a:t>Перечень технологий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5400" y="2636912"/>
            <a:ext cx="8448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cap="small" dirty="0" smtClean="0"/>
          </a:p>
          <a:p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В отделении проводится лечение пациенткам с диагнозами:</a:t>
            </a:r>
          </a:p>
          <a:p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Угрожающий аборт ( 2022 г.-  243 пациентки),</a:t>
            </a:r>
          </a:p>
          <a:p>
            <a:pPr>
              <a:buFontTx/>
              <a:buChar char="-"/>
            </a:pP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Самопроизвольный аборт ( 2022 г.- 182 пациентки) , </a:t>
            </a:r>
          </a:p>
          <a:p>
            <a:pPr>
              <a:buFontTx/>
              <a:buChar char="-"/>
            </a:pP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Неразвивающаяся беременность ( 2022 г.- 125 пациенток),</a:t>
            </a:r>
          </a:p>
          <a:p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- при возможности проведения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дообследования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антифосфолипидный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синдром,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тромбофилические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мутации ( Волчаночный антикоагулянт, а/т  к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кардиолипину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М и 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, а/т к 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2 гликопротеину   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cap="small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)  и возможности проведения обследования в процессе лечения — пациентки при выявлении данной патологии получали бы более эффективную помощь.</a:t>
            </a:r>
          </a:p>
          <a:p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Учитывая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многопрофильность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областной больницы , наличие отделения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лаборатоной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диагностики, лечение возможно осуществлять совместно с врачами гематологического отделения.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9416" y="980728"/>
            <a:ext cx="97930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small" dirty="0" smtClean="0">
                <a:latin typeface="Times New Roman" pitchFamily="18" charset="0"/>
                <a:cs typeface="Times New Roman" pitchFamily="18" charset="0"/>
              </a:rPr>
              <a:t>ВИД 483 -  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Комплексное лечение при привычном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невынашивании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беременности  , вызванном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тромбофилическими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мутациями,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антифосфолипидным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синдромом, резус -сенсибилизацией.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Метод-Терапия с введением иммуноглобулинов под контролем молекулярных диагностических методик , иммуноферментных, </a:t>
            </a:r>
            <a:r>
              <a:rPr lang="ru-RU" cap="small" dirty="0" err="1" smtClean="0">
                <a:latin typeface="Times New Roman" pitchFamily="18" charset="0"/>
                <a:cs typeface="Times New Roman" pitchFamily="18" charset="0"/>
              </a:rPr>
              <a:t>гемостазиологических</a:t>
            </a:r>
            <a:r>
              <a:rPr lang="ru-RU" cap="small" dirty="0" smtClean="0">
                <a:latin typeface="Times New Roman" pitchFamily="18" charset="0"/>
                <a:cs typeface="Times New Roman" pitchFamily="18" charset="0"/>
              </a:rPr>
              <a:t> методов исследования</a:t>
            </a:r>
            <a:endParaRPr lang="en-US" cap="small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/>
          </p:nvPr>
        </p:nvSpPr>
        <p:spPr>
          <a:xfrm>
            <a:off x="732240" y="140616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ru-RU" sz="2000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КРАТКО (до 1 года) </a:t>
            </a: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cap="sm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cap="small" dirty="0" smtClean="0">
                <a:latin typeface="Times New Roman" pitchFamily="18" charset="0"/>
                <a:cs typeface="Times New Roman" pitchFamily="18" charset="0"/>
              </a:rPr>
              <a:t> операции </a:t>
            </a: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cap="small" dirty="0" smtClean="0">
                <a:latin typeface="Times New Roman" pitchFamily="18" charset="0"/>
                <a:cs typeface="Times New Roman" pitchFamily="18" charset="0"/>
              </a:rPr>
              <a:t>пролапсе </a:t>
            </a: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гениталий с использованием эндоскопического доступа, </a:t>
            </a:r>
            <a:r>
              <a:rPr lang="ru-RU" sz="2000" cap="small" dirty="0" err="1">
                <a:latin typeface="Times New Roman" pitchFamily="18" charset="0"/>
                <a:cs typeface="Times New Roman" pitchFamily="18" charset="0"/>
              </a:rPr>
              <a:t>имплантов</a:t>
            </a: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 и синтетических сеток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СРЕДНЕ (1-3 </a:t>
            </a:r>
            <a:r>
              <a:rPr lang="ru-RU" sz="2000" cap="sm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года ) - </a:t>
            </a: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органосохраняющие операции при гигантских опухолях матки и наложением эндоскопических швов.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ДОЛГОСРОЧНОГО (5 и более лет) </a:t>
            </a:r>
            <a:r>
              <a:rPr lang="ru-RU" sz="2000" cap="sm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обследование и лечение пациенток с привычным </a:t>
            </a:r>
            <a:r>
              <a:rPr lang="ru-RU" sz="2000" cap="small" dirty="0" err="1">
                <a:latin typeface="Times New Roman" pitchFamily="18" charset="0"/>
                <a:cs typeface="Times New Roman" pitchFamily="18" charset="0"/>
              </a:rPr>
              <a:t>невынашиванием</a:t>
            </a: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 беременности , вызванном </a:t>
            </a:r>
            <a:r>
              <a:rPr lang="ru-RU" sz="2000" cap="small" dirty="0" err="1">
                <a:latin typeface="Times New Roman" pitchFamily="18" charset="0"/>
                <a:cs typeface="Times New Roman" pitchFamily="18" charset="0"/>
              </a:rPr>
              <a:t>тромбофилическими</a:t>
            </a: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 мутациями, </a:t>
            </a:r>
            <a:r>
              <a:rPr lang="ru-RU" sz="2000" cap="small" dirty="0" err="1">
                <a:latin typeface="Times New Roman" pitchFamily="18" charset="0"/>
                <a:cs typeface="Times New Roman" pitchFamily="18" charset="0"/>
              </a:rPr>
              <a:t>антифосфолипидным</a:t>
            </a:r>
            <a:r>
              <a:rPr lang="ru-RU" sz="2000" cap="small" dirty="0">
                <a:latin typeface="Times New Roman" pitchFamily="18" charset="0"/>
                <a:cs typeface="Times New Roman" pitchFamily="18" charset="0"/>
              </a:rPr>
              <a:t> синдромом  . резус сенсибилизацией.</a:t>
            </a:r>
            <a:endParaRPr lang="ru-RU" sz="2000" b="0" strike="noStrike" spc="-1" dirty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0" name="Рисунок 1" descr="Лого итог.png"/>
          <p:cNvPicPr/>
          <p:nvPr/>
        </p:nvPicPr>
        <p:blipFill>
          <a:blip r:embed="rId2" cstate="print"/>
          <a:stretch/>
        </p:blipFill>
        <p:spPr>
          <a:xfrm>
            <a:off x="10455480" y="182880"/>
            <a:ext cx="1478880" cy="1441080"/>
          </a:xfrm>
          <a:prstGeom prst="rect">
            <a:avLst/>
          </a:prstGeom>
          <a:ln w="0">
            <a:noFill/>
          </a:ln>
        </p:spPr>
      </p:pic>
      <p:sp>
        <p:nvSpPr>
          <p:cNvPr id="151" name="PlaceHolder 2"/>
          <p:cNvSpPr>
            <a:spLocks noGrp="1"/>
          </p:cNvSpPr>
          <p:nvPr>
            <p:ph type="title"/>
          </p:nvPr>
        </p:nvSpPr>
        <p:spPr>
          <a:xfrm>
            <a:off x="1377000" y="279720"/>
            <a:ext cx="8863920" cy="111852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algn="ctr"/>
            <a:r>
              <a:rPr lang="ru-RU" sz="2400" cap="small" dirty="0" smtClean="0">
                <a:solidFill>
                  <a:srgbClr val="FF0000"/>
                </a:solidFill>
              </a:rPr>
              <a:t>ПЛАН-ГРАФИК </a:t>
            </a:r>
            <a:r>
              <a:rPr lang="ru-RU" sz="2400" cap="small" dirty="0">
                <a:solidFill>
                  <a:srgbClr val="FF0000"/>
                </a:solidFill>
              </a:rPr>
              <a:t>ВНЕДРЕНИЯ НОВЫХ ТЕХНОЛОГИЙ .</a:t>
            </a: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b="0" strike="noStrike" spc="-1" dirty="0">
              <a:solidFill>
                <a:srgbClr val="FF0000"/>
              </a:solidFill>
              <a:latin typeface="News Gothic MT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947160" y="398160"/>
            <a:ext cx="8938800" cy="64800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000" b="1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ПЕРЕЧЕНЬ ДОПОЛНИТЕЛЬНОГО ОБОРУДОВАНИЯ</a:t>
            </a:r>
            <a:endParaRPr lang="ru-RU" sz="2000" b="1" strike="noStrike" spc="-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796680" y="11156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endParaRPr lang="ru-RU" cap="smal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Необходимо приобрести вторую эндоскопическую стойку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Отремонтировать телескопы существующей стойки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отделение, по стандартам обследования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приобрести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кольпоскоп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2310"/>
              </a:spcBef>
              <a:buNone/>
              <a:tabLst>
                <a:tab pos="0" algn="l"/>
              </a:tabLst>
            </a:pPr>
            <a:endParaRPr lang="ru-RU" sz="2000" b="0" strike="noStrike" spc="-1" dirty="0">
              <a:solidFill>
                <a:srgbClr val="59595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4" name="Рисунок 1" descr="Лого итог.png"/>
          <p:cNvPicPr/>
          <p:nvPr/>
        </p:nvPicPr>
        <p:blipFill>
          <a:blip r:embed="rId2" cstate="print"/>
          <a:srcRect l="13626" r="7803" b="10078"/>
          <a:stretch/>
        </p:blipFill>
        <p:spPr>
          <a:xfrm>
            <a:off x="10456200" y="161280"/>
            <a:ext cx="1301760" cy="1451880"/>
          </a:xfrm>
          <a:prstGeom prst="rect">
            <a:avLst/>
          </a:prstGeom>
          <a:ln w="0">
            <a:noFill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95400" y="3039344"/>
            <a:ext cx="10473391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НЕОБХОДИМОСТЬ  ДОПОЛНИТЕЛЬНОГО ОБУЧЕНИЯ КАДРОВ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Провести обучение докторов отделения на базах Федеральных Центров г Москвы,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Санкт Петербурга по Эндоскопическим операциям , в том числе наложении эндоскопических швов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рабочем месте.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Операциям при пролапсе гениталий с применением эндоскопического доступа и применении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имплантов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синтетических сеток.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Выводы: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13"/>
          <p:cNvPicPr/>
          <p:nvPr/>
        </p:nvPicPr>
        <p:blipFill>
          <a:blip r:embed="rId2" cstate="print"/>
          <a:stretch/>
        </p:blipFill>
        <p:spPr>
          <a:xfrm>
            <a:off x="10472760" y="0"/>
            <a:ext cx="1530000" cy="1371240"/>
          </a:xfrm>
          <a:prstGeom prst="rect">
            <a:avLst/>
          </a:prstGeom>
          <a:ln w="0"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839416" y="1340768"/>
            <a:ext cx="972108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Работа с врачами-гинекологами  ЦРБ и женских консультаций  города Вологды о маршрутизации пациенток для оказания высокотехнологичной помощи и операций повышенного уровня сложности в гинекологическое отделение БУЗ ВО ВОКБ.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2.    Операции 1 и 2 уровня сложности проводить на базе ЦРБ ( при наличие врача </a:t>
            </a:r>
            <a:r>
              <a:rPr lang="ru-RU" sz="1400" cap="small" dirty="0" err="1" smtClean="0">
                <a:latin typeface="Times New Roman" pitchFamily="18" charset="0"/>
                <a:cs typeface="Times New Roman" pitchFamily="18" charset="0"/>
              </a:rPr>
              <a:t>акушер-гинеколога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 и анестезиолога) или  направлять пациенток на отделение  Дневной стационар БУЗ ВО ВОКБ.</a:t>
            </a:r>
          </a:p>
          <a:p>
            <a:endParaRPr lang="ru-RU" sz="1400" cap="small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3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оспитализацию на плановое лечение  только обследованных больных по месту жительства согласно стандартам.</a:t>
            </a:r>
          </a:p>
          <a:p>
            <a:pPr marL="342900" indent="-34290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4.    При хирургическом лечении пациенток приоритетный метод -эндоскопические операции ( лапароскопии, </a:t>
            </a:r>
            <a:r>
              <a:rPr lang="ru-RU" sz="1400" cap="small" dirty="0" err="1" smtClean="0">
                <a:latin typeface="Times New Roman" pitchFamily="18" charset="0"/>
                <a:cs typeface="Times New Roman" pitchFamily="18" charset="0"/>
              </a:rPr>
              <a:t>Гистероскопии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), для этого необходимо : Закупка высококлассного оборудования для произведения операций эндоскопическим доступом в больших объемах ( фирмы STORZ, </a:t>
            </a:r>
            <a:r>
              <a:rPr lang="ru-RU" sz="1400" cap="small" dirty="0" err="1" smtClean="0">
                <a:latin typeface="Times New Roman" pitchFamily="18" charset="0"/>
                <a:cs typeface="Times New Roman" pitchFamily="18" charset="0"/>
              </a:rPr>
              <a:t>Stryker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5.    Для расширения возможности проведения ВМП </a:t>
            </a:r>
            <a:r>
              <a:rPr lang="ru-RU" sz="1400" cap="small" dirty="0" err="1" smtClean="0">
                <a:latin typeface="Times New Roman" pitchFamily="18" charset="0"/>
                <a:cs typeface="Times New Roman" pitchFamily="18" charset="0"/>
              </a:rPr>
              <a:t>необходима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Учеба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врачей отделения на центральных базах  г Москвы. С-Петербурга— учеба «на рабочем месте»- по усовершенствованию навыков произведения  операций, относящемся к ВТМП и освоение новых методик оперативного лечения при пролапсе гениталий и удалении опухолей матки и придатков больших размеров с применением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лапароскопического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доступа.</a:t>
            </a:r>
          </a:p>
          <a:p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 6.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ешение вопроса с зав отделением  лабораторной диагностики  и врачами гематологического отделения о возможности обследования и лечения  пациенток с привычным </a:t>
            </a:r>
            <a:r>
              <a:rPr lang="ru-RU" sz="1400" cap="small" dirty="0" err="1" smtClean="0">
                <a:latin typeface="Times New Roman" pitchFamily="18" charset="0"/>
                <a:cs typeface="Times New Roman" pitchFamily="18" charset="0"/>
              </a:rPr>
              <a:t>невынашиванием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 беременности , вызванным </a:t>
            </a:r>
            <a:r>
              <a:rPr lang="ru-RU" sz="1400" cap="small" dirty="0" err="1" smtClean="0">
                <a:latin typeface="Times New Roman" pitchFamily="18" charset="0"/>
                <a:cs typeface="Times New Roman" pitchFamily="18" charset="0"/>
              </a:rPr>
              <a:t>тромбофилическими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 мутациями , </a:t>
            </a:r>
            <a:r>
              <a:rPr lang="ru-RU" sz="1400" cap="small" dirty="0" err="1" smtClean="0">
                <a:latin typeface="Times New Roman" pitchFamily="18" charset="0"/>
                <a:cs typeface="Times New Roman" pitchFamily="18" charset="0"/>
              </a:rPr>
              <a:t>антифосфолипидным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cap="small" dirty="0" err="1" smtClean="0">
                <a:latin typeface="Times New Roman" pitchFamily="18" charset="0"/>
                <a:cs typeface="Times New Roman" pitchFamily="18" charset="0"/>
              </a:rPr>
              <a:t>синдомом</a:t>
            </a:r>
            <a:r>
              <a:rPr lang="ru-RU" sz="1400" cap="small" dirty="0" smtClean="0">
                <a:latin typeface="Times New Roman" pitchFamily="18" charset="0"/>
                <a:cs typeface="Times New Roman" pitchFamily="18" charset="0"/>
              </a:rPr>
              <a:t> , резус сенсибилизацией.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3"/>
          <p:cNvPicPr/>
          <p:nvPr/>
        </p:nvPicPr>
        <p:blipFill>
          <a:blip r:embed="rId2" cstate="print"/>
          <a:stretch/>
        </p:blipFill>
        <p:spPr>
          <a:xfrm>
            <a:off x="10472760" y="0"/>
            <a:ext cx="1530000" cy="1371240"/>
          </a:xfrm>
          <a:prstGeom prst="rect">
            <a:avLst/>
          </a:prstGeom>
          <a:ln w="0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135560" y="2780928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СТРУКТУРА АКУШЕРСКО-ГИНЕКОЛОГИЧЕСКОЙ ПОМОЩИ В ВОЛОГОДСКОЙ ОБЛАСТИ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771215562"/>
              </p:ext>
            </p:extLst>
          </p:nvPr>
        </p:nvGraphicFramePr>
        <p:xfrm>
          <a:off x="2351584" y="1340768"/>
          <a:ext cx="7286676" cy="474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732240" y="764704"/>
            <a:ext cx="10722960" cy="5178896"/>
          </a:xfrm>
        </p:spPr>
        <p:txBody>
          <a:bodyPr/>
          <a:lstStyle/>
          <a:p>
            <a:r>
              <a:rPr lang="ru-RU" kern="1200" dirty="0">
                <a:solidFill>
                  <a:schemeClr val="tx1"/>
                </a:solidFill>
              </a:rPr>
              <a:t>На данный момент нет врачей </a:t>
            </a:r>
            <a:r>
              <a:rPr lang="ru-RU" kern="1200" dirty="0" smtClean="0">
                <a:solidFill>
                  <a:schemeClr val="tx1"/>
                </a:solidFill>
              </a:rPr>
              <a:t>акушеров-гинекологов </a:t>
            </a:r>
            <a:r>
              <a:rPr lang="ru-RU" kern="1200" dirty="0">
                <a:solidFill>
                  <a:schemeClr val="tx1"/>
                </a:solidFill>
              </a:rPr>
              <a:t>в </a:t>
            </a:r>
            <a:r>
              <a:rPr lang="ru-RU" kern="1200" dirty="0" err="1" smtClean="0">
                <a:solidFill>
                  <a:schemeClr val="tx1"/>
                </a:solidFill>
              </a:rPr>
              <a:t>Сямженской</a:t>
            </a:r>
            <a:r>
              <a:rPr lang="ru-RU" kern="1200" dirty="0" smtClean="0">
                <a:solidFill>
                  <a:schemeClr val="tx1"/>
                </a:solidFill>
              </a:rPr>
              <a:t>, </a:t>
            </a:r>
            <a:r>
              <a:rPr lang="ru-RU" kern="1200" dirty="0">
                <a:solidFill>
                  <a:schemeClr val="tx1"/>
                </a:solidFill>
              </a:rPr>
              <a:t>Междуреченской, </a:t>
            </a:r>
            <a:r>
              <a:rPr lang="ru-RU" kern="1200" dirty="0" err="1" smtClean="0">
                <a:solidFill>
                  <a:schemeClr val="tx1"/>
                </a:solidFill>
              </a:rPr>
              <a:t>Грязовецкой</a:t>
            </a:r>
            <a:r>
              <a:rPr lang="ru-RU" kern="1200" dirty="0" smtClean="0">
                <a:solidFill>
                  <a:schemeClr val="tx1"/>
                </a:solidFill>
              </a:rPr>
              <a:t>, </a:t>
            </a:r>
            <a:r>
              <a:rPr lang="ru-RU" kern="1200" dirty="0" err="1" smtClean="0">
                <a:solidFill>
                  <a:schemeClr val="tx1"/>
                </a:solidFill>
              </a:rPr>
              <a:t>Чагодощенской</a:t>
            </a:r>
            <a:r>
              <a:rPr lang="ru-RU" kern="1200" dirty="0" smtClean="0">
                <a:solidFill>
                  <a:schemeClr val="tx1"/>
                </a:solidFill>
              </a:rPr>
              <a:t> ЦРБ.</a:t>
            </a:r>
            <a:endParaRPr lang="ru-RU" kern="1200" dirty="0">
              <a:solidFill>
                <a:schemeClr val="tx1"/>
              </a:solidFill>
            </a:endParaRPr>
          </a:p>
          <a:p>
            <a:r>
              <a:rPr lang="ru-RU" kern="1200" dirty="0">
                <a:solidFill>
                  <a:schemeClr val="tx1"/>
                </a:solidFill>
              </a:rPr>
              <a:t>Ввиду </a:t>
            </a:r>
            <a:r>
              <a:rPr lang="ru-RU" kern="1200" dirty="0" err="1">
                <a:solidFill>
                  <a:schemeClr val="tx1"/>
                </a:solidFill>
              </a:rPr>
              <a:t>отстствия</a:t>
            </a:r>
            <a:r>
              <a:rPr lang="ru-RU" kern="1200" dirty="0">
                <a:solidFill>
                  <a:schemeClr val="tx1"/>
                </a:solidFill>
              </a:rPr>
              <a:t> врачей </a:t>
            </a:r>
            <a:r>
              <a:rPr lang="ru-RU" kern="1200" dirty="0" smtClean="0">
                <a:solidFill>
                  <a:schemeClr val="tx1"/>
                </a:solidFill>
              </a:rPr>
              <a:t>акушеров-гинекологов </a:t>
            </a:r>
            <a:r>
              <a:rPr lang="ru-RU" kern="1200" dirty="0">
                <a:solidFill>
                  <a:schemeClr val="tx1"/>
                </a:solidFill>
              </a:rPr>
              <a:t>в трех ЦРБ и </a:t>
            </a:r>
            <a:r>
              <a:rPr lang="ru-RU" kern="1200" dirty="0" smtClean="0">
                <a:solidFill>
                  <a:schemeClr val="tx1"/>
                </a:solidFill>
              </a:rPr>
              <a:t>отсутствие </a:t>
            </a:r>
            <a:r>
              <a:rPr lang="ru-RU" kern="1200" dirty="0">
                <a:solidFill>
                  <a:schemeClr val="tx1"/>
                </a:solidFill>
              </a:rPr>
              <a:t>врачей анестезиологов в  четырех ЦРБ  ( </a:t>
            </a:r>
            <a:r>
              <a:rPr lang="ru-RU" kern="1200" dirty="0" err="1">
                <a:solidFill>
                  <a:schemeClr val="tx1"/>
                </a:solidFill>
              </a:rPr>
              <a:t>Усть-Кубенской</a:t>
            </a:r>
            <a:r>
              <a:rPr lang="ru-RU" kern="1200" dirty="0">
                <a:solidFill>
                  <a:schemeClr val="tx1"/>
                </a:solidFill>
              </a:rPr>
              <a:t>, Междуреченской, </a:t>
            </a:r>
            <a:r>
              <a:rPr lang="ru-RU" kern="1200" dirty="0" err="1">
                <a:solidFill>
                  <a:schemeClr val="tx1"/>
                </a:solidFill>
              </a:rPr>
              <a:t>Кадуйской</a:t>
            </a:r>
            <a:r>
              <a:rPr lang="ru-RU" kern="1200" dirty="0">
                <a:solidFill>
                  <a:schemeClr val="tx1"/>
                </a:solidFill>
              </a:rPr>
              <a:t>. Кирилловской)- в семи   ЦРБ нет возможности проводить хирургическое лечение гинекологической патологии.</a:t>
            </a:r>
          </a:p>
          <a:p>
            <a:r>
              <a:rPr lang="ru-RU" kern="1200" dirty="0">
                <a:solidFill>
                  <a:schemeClr val="tx1"/>
                </a:solidFill>
              </a:rPr>
              <a:t>В остальных  ЦРБ 1 уровня  так же остается низкая оперативная активность ввиду </a:t>
            </a:r>
            <a:r>
              <a:rPr lang="ru-RU" kern="1200" dirty="0" smtClean="0">
                <a:solidFill>
                  <a:schemeClr val="tx1"/>
                </a:solidFill>
              </a:rPr>
              <a:t>отсутствия </a:t>
            </a:r>
            <a:r>
              <a:rPr lang="ru-RU" kern="1200" dirty="0">
                <a:solidFill>
                  <a:schemeClr val="tx1"/>
                </a:solidFill>
              </a:rPr>
              <a:t>врачей </a:t>
            </a:r>
            <a:r>
              <a:rPr lang="ru-RU" kern="1200" dirty="0" err="1">
                <a:solidFill>
                  <a:schemeClr val="tx1"/>
                </a:solidFill>
              </a:rPr>
              <a:t>паталогоанатомов</a:t>
            </a:r>
            <a:r>
              <a:rPr lang="ru-RU" kern="1200" dirty="0">
                <a:solidFill>
                  <a:schemeClr val="tx1"/>
                </a:solidFill>
              </a:rPr>
              <a:t> </a:t>
            </a:r>
            <a:r>
              <a:rPr lang="ru-RU" kern="1200" dirty="0" smtClean="0">
                <a:solidFill>
                  <a:schemeClr val="tx1"/>
                </a:solidFill>
              </a:rPr>
              <a:t> и  </a:t>
            </a:r>
            <a:r>
              <a:rPr lang="ru-RU" kern="1200" dirty="0">
                <a:solidFill>
                  <a:schemeClr val="tx1"/>
                </a:solidFill>
              </a:rPr>
              <a:t>длительного ожидания гистологических ответов после проведения хирургического вмешательства, что особенно недопустимо   при подозрении на онкологическую патологию. Ввиду этого пациентки направляются в гинекологическое отделение БУЗ ВО ВОКБ даже для проведения операций 1 и 2 уровня сложности. </a:t>
            </a:r>
          </a:p>
          <a:p>
            <a:r>
              <a:rPr lang="ru-RU" kern="1200" dirty="0">
                <a:solidFill>
                  <a:schemeClr val="tx1"/>
                </a:solidFill>
              </a:rPr>
              <a:t> На данный момент врачам гинекологам  ЦРБ 1 уровня рекомендовано направлять пациенток  для оперативного лечения операций 1 и 2 уровня сложности на  отделение Дневной стационар    Перинатального центра.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407368" y="476672"/>
            <a:ext cx="10975824" cy="4098776"/>
          </a:xfrm>
        </p:spPr>
        <p:txBody>
          <a:bodyPr/>
          <a:lstStyle/>
          <a:p>
            <a:r>
              <a:rPr lang="ru-RU" sz="2400" dirty="0" smtClean="0">
                <a:solidFill>
                  <a:srgbClr val="FF0000"/>
                </a:solidFill>
              </a:rPr>
              <a:t>Маршрутизация пациенток для консервативного лечения на 3 уровне:</a:t>
            </a:r>
          </a:p>
          <a:p>
            <a:endParaRPr lang="ru-RU" sz="24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/>
              <a:t> </a:t>
            </a:r>
            <a:r>
              <a:rPr lang="ru-RU" sz="2400" dirty="0" smtClean="0"/>
              <a:t>Угроза прерывания беременности в сроке до 22 </a:t>
            </a:r>
            <a:r>
              <a:rPr lang="ru-RU" sz="2400" dirty="0" err="1" smtClean="0"/>
              <a:t>нед</a:t>
            </a:r>
            <a:r>
              <a:rPr lang="ru-RU" sz="2400" dirty="0" smtClean="0"/>
              <a:t>. при тяжелой сопутствующей патологии, требующей привлечения врачей смежных специальностей или при осложненном акушерско-гинекологическом анамнезе.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 </a:t>
            </a:r>
            <a:r>
              <a:rPr lang="ru-RU" sz="2400" dirty="0" smtClean="0"/>
              <a:t>осложнения послеродового периода</a:t>
            </a:r>
          </a:p>
          <a:p>
            <a:endParaRPr lang="ru-RU" sz="2400" dirty="0" smtClean="0"/>
          </a:p>
          <a:p>
            <a:r>
              <a:rPr lang="ru-RU" sz="2400" dirty="0" smtClean="0"/>
              <a:t>Консервативное лечение других заболеваний осуществляют на 1 и 2 уровн</a:t>
            </a:r>
            <a:r>
              <a:rPr lang="ru-RU" dirty="0" smtClean="0"/>
              <a:t>ях.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-171400"/>
            <a:ext cx="10722960" cy="1335960"/>
          </a:xfrm>
        </p:spPr>
        <p:txBody>
          <a:bodyPr/>
          <a:lstStyle/>
          <a:p>
            <a:pPr algn="ctr"/>
            <a:r>
              <a:rPr lang="ru-RU" b="1" cap="small" dirty="0">
                <a:solidFill>
                  <a:srgbClr val="FF0000"/>
                </a:solidFill>
              </a:rPr>
              <a:t>ОСОБЕННОСТИ МАРШРУТИЗАЦИИ ПАЦИЕНТОВ В БУЗ ВО «ВОКБ» С 1 НА 3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67408" y="1093967"/>
            <a:ext cx="3185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Плановая госпитализация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27448" y="3645024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small" dirty="0" smtClean="0"/>
              <a:t>Скорая медицинская помощь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27848" y="1700808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small" dirty="0" smtClean="0"/>
              <a:t>Областная консультативная поликлиника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400256" y="1628800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small" dirty="0" smtClean="0"/>
              <a:t>Гинекологическое отделение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3791744" y="1844824"/>
            <a:ext cx="936104" cy="36004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7536160" y="1844824"/>
            <a:ext cx="864096" cy="3600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95400" y="2780928"/>
            <a:ext cx="10763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Экстренная госпитализация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( 3 дня в неделю отделение круглосуточно оказывает экстренную специализированную помощь по  городу)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35832" y="1781200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small" dirty="0" smtClean="0"/>
              <a:t> ЦРБ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27448" y="4797152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small" dirty="0" smtClean="0"/>
              <a:t>Самообращение в приемный покой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27448" y="5877272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small" dirty="0" smtClean="0"/>
              <a:t>Доставка пациента по линии САС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447928" y="3645024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small" dirty="0" smtClean="0"/>
              <a:t> Гинекологическое отделение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447928" y="4797152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small" dirty="0" smtClean="0"/>
              <a:t>Гинекологическое отделение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447928" y="5877272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cap="small" dirty="0" smtClean="0"/>
              <a:t>Гинекологическое отделение</a:t>
            </a:r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>
            <a:off x="3935760" y="3861048"/>
            <a:ext cx="1440160" cy="3600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3935760" y="4941168"/>
            <a:ext cx="1440160" cy="3600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3935760" y="6021288"/>
            <a:ext cx="1440160" cy="3600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584696"/>
          </a:xfrm>
        </p:spPr>
        <p:txBody>
          <a:bodyPr/>
          <a:lstStyle/>
          <a:p>
            <a:pPr algn="ctr"/>
            <a:r>
              <a:rPr lang="ru-RU" b="1" cap="small" dirty="0">
                <a:solidFill>
                  <a:srgbClr val="FF0000"/>
                </a:solidFill>
              </a:rPr>
              <a:t>Гинекологическое отделение БУЗ ВО ВОКБ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1384" y="836712"/>
            <a:ext cx="10513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осуществляется по клиническим протоколам в соответствии с приказом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МЗ РФ от 20.10.2020 года № 1130н «Об утверждении порядка оказания медицинской помощи по профилю «акушерство и гинекология».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1384" y="1844824"/>
            <a:ext cx="1101722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штате отделения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врачей.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врачей имеют высшую квалификационную категорию.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врач вторую квалификационную категорию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врач на данный момент не имеет квалификационной категории ( стаж работы 2 года)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врача имеют Сертификаты по УЗИ диагностике.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 медсестер отделения имеют высшую квалификационную категорию,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медсестра 1 квалификационную категорию и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медсестра 2 квалификационную категорию.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656704"/>
          </a:xfrm>
        </p:spPr>
        <p:txBody>
          <a:bodyPr/>
          <a:lstStyle/>
          <a:p>
            <a:pPr algn="ctr"/>
            <a:r>
              <a:rPr lang="ru-RU" b="1" cap="small" dirty="0" smtClean="0">
                <a:solidFill>
                  <a:srgbClr val="FF0000"/>
                </a:solidFill>
              </a:rPr>
              <a:t/>
            </a:r>
            <a:br>
              <a:rPr lang="ru-RU" b="1" cap="small" dirty="0" smtClean="0">
                <a:solidFill>
                  <a:srgbClr val="FF0000"/>
                </a:solidFill>
              </a:rPr>
            </a:br>
            <a:r>
              <a:rPr lang="ru-RU" b="1" cap="small" dirty="0">
                <a:solidFill>
                  <a:srgbClr val="FF0000"/>
                </a:solidFill>
              </a:rPr>
              <a:t/>
            </a:r>
            <a:br>
              <a:rPr lang="ru-RU" b="1" cap="small" dirty="0">
                <a:solidFill>
                  <a:srgbClr val="FF0000"/>
                </a:solidFill>
              </a:rPr>
            </a:br>
            <a:r>
              <a:rPr lang="ru-RU" b="1" cap="small" dirty="0" smtClean="0">
                <a:solidFill>
                  <a:srgbClr val="FF0000"/>
                </a:solidFill>
              </a:rPr>
              <a:t/>
            </a:r>
            <a:br>
              <a:rPr lang="ru-RU" b="1" cap="small" dirty="0" smtClean="0">
                <a:solidFill>
                  <a:srgbClr val="FF0000"/>
                </a:solidFill>
              </a:rPr>
            </a:br>
            <a:r>
              <a:rPr lang="ru-RU" b="1" cap="small" dirty="0" smtClean="0">
                <a:solidFill>
                  <a:srgbClr val="FF0000"/>
                </a:solidFill>
              </a:rPr>
              <a:t>Гинекологическое отделение БУЗ ВО ВОКБ</a:t>
            </a:r>
            <a:endParaRPr lang="ru-RU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51384" y="-5696091"/>
            <a:ext cx="9346710" cy="12157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отделении проводиться консервативное и оперативное лечение пациенток с различного вида  гинекологической патологии: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-доброкачественные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предраковые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заболевания матки различной локализации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доброкачественные опухоли придатков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эндометриоз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женское бесплодие, требующее хирургической коррекции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-воспалительные заболевания малого таза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-доброкачественные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предраковые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заболевания шейки матки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осложения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течения беременности до 22 недель, осложнения послеродового периода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  <a:p>
            <a:r>
              <a:rPr lang="ru-RU" sz="2000" b="1" dirty="0" smtClean="0"/>
              <a:t> </a:t>
            </a:r>
            <a:endParaRPr lang="ru-RU" sz="2000" dirty="0" smtClean="0"/>
          </a:p>
          <a:p>
            <a:r>
              <a:rPr lang="ru-RU" sz="2000" cap="small" dirty="0" smtClean="0"/>
              <a:t> </a:t>
            </a:r>
            <a:endParaRPr lang="ru-RU" sz="20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13"/>
          <p:cNvPicPr/>
          <p:nvPr/>
        </p:nvPicPr>
        <p:blipFill>
          <a:blip r:embed="rId2" cstate="print"/>
          <a:stretch/>
        </p:blipFill>
        <p:spPr>
          <a:xfrm>
            <a:off x="10472760" y="0"/>
            <a:ext cx="1530000" cy="13712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small" dirty="0" smtClean="0">
                <a:solidFill>
                  <a:srgbClr val="FF0000"/>
                </a:solidFill>
              </a:rPr>
              <a:t>Гинекологическое отделение БУЗ ВО ВОКБ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13"/>
          <p:cNvPicPr/>
          <p:nvPr/>
        </p:nvPicPr>
        <p:blipFill>
          <a:blip r:embed="rId2" cstate="print"/>
          <a:stretch/>
        </p:blipFill>
        <p:spPr>
          <a:xfrm>
            <a:off x="10472760" y="0"/>
            <a:ext cx="1530000" cy="1371240"/>
          </a:xfrm>
          <a:prstGeom prst="rect">
            <a:avLst/>
          </a:prstGeom>
          <a:ln w="0"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415480" y="1556792"/>
            <a:ext cx="772852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Оперативная активность отделения 74%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Операции, проводимые эндоскопическим доступом - 54 %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Средний послеоперационный койко-день 4,2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операции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уровня-72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уровень 607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уровень 87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уровень 324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Операции , относящиеся к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ВМП за 2022 г-136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выполнено на 181,3% от плана( запланировано было 75)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Совместно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ангиохирургами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применяется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малоинвазивный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Эмболизация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маточных сосудов. Относится к операциям 4 уровня сложности.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 лечения миомы матки - 11 случаев и при лечение рака шейки матки-4 случая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Box 4"/>
          <p:cNvSpPr/>
          <p:nvPr/>
        </p:nvSpPr>
        <p:spPr>
          <a:xfrm>
            <a:off x="967320" y="207360"/>
            <a:ext cx="8640720" cy="5778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3200" b="1" strike="noStrike" spc="-1" dirty="0">
                <a:solidFill>
                  <a:srgbClr val="FF0000"/>
                </a:solidFill>
                <a:latin typeface="Times New Roman"/>
              </a:rPr>
              <a:t>            </a:t>
            </a:r>
            <a:r>
              <a:rPr lang="en-US" sz="3200" b="1" strike="noStrike" spc="-1" dirty="0" smtClean="0">
                <a:solidFill>
                  <a:srgbClr val="FF0000"/>
                </a:solidFill>
                <a:latin typeface="Times New Roman"/>
              </a:rPr>
              <a:t>SWOT</a:t>
            </a:r>
            <a:r>
              <a:rPr lang="ru-RU" sz="3200" b="1" strike="noStrike" spc="-1" dirty="0" smtClean="0">
                <a:solidFill>
                  <a:srgbClr val="FF0000"/>
                </a:solidFill>
                <a:latin typeface="Times New Roman"/>
              </a:rPr>
              <a:t>-АНАЛИЗ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181" name="TextBox 6"/>
          <p:cNvSpPr/>
          <p:nvPr/>
        </p:nvSpPr>
        <p:spPr>
          <a:xfrm>
            <a:off x="551384" y="764704"/>
            <a:ext cx="9969120" cy="333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Сильные стороны (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Strengths)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     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    		 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                         Слабые стороны 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(Weaknesses)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184" name="TextBox 3"/>
          <p:cNvSpPr/>
          <p:nvPr/>
        </p:nvSpPr>
        <p:spPr>
          <a:xfrm>
            <a:off x="551384" y="3501008"/>
            <a:ext cx="10316520" cy="3646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1" strike="noStrike" spc="-1" dirty="0">
                <a:solidFill>
                  <a:srgbClr val="002060"/>
                </a:solidFill>
                <a:latin typeface="Times New Roman"/>
              </a:rPr>
              <a:t>Внешняя среда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85" name="TextBox 4"/>
          <p:cNvSpPr/>
          <p:nvPr/>
        </p:nvSpPr>
        <p:spPr>
          <a:xfrm>
            <a:off x="407368" y="3861048"/>
            <a:ext cx="11508120" cy="333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  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Возможности (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Opportunities)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     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              		    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                       Угрозы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 (Threats)</a:t>
            </a:r>
            <a:endParaRPr lang="ru-RU" sz="1600" b="0" strike="noStrike" spc="-1" dirty="0">
              <a:latin typeface="Arial"/>
            </a:endParaRPr>
          </a:p>
        </p:txBody>
      </p:sp>
      <p:pic>
        <p:nvPicPr>
          <p:cNvPr id="188" name="Рисунок 13"/>
          <p:cNvPicPr/>
          <p:nvPr/>
        </p:nvPicPr>
        <p:blipFill>
          <a:blip r:embed="rId3" cstate="print"/>
          <a:stretch/>
        </p:blipFill>
        <p:spPr>
          <a:xfrm>
            <a:off x="10472760" y="0"/>
            <a:ext cx="1530000" cy="1371240"/>
          </a:xfrm>
          <a:prstGeom prst="rect">
            <a:avLst/>
          </a:prstGeom>
          <a:ln w="0"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191344" y="112474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Стабильное финансирование за счет средств ОМС.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Высокий уровень подготовки кадров, сертифицированных специалистов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( 5 врачей отделения имеют высшую квалификационную категорию, 4 врача имеют сертификаты по УЗД диагностике. 7 медицинских сестер имеют высшую квалификационную категорию)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Наличие  современного диагностического и лечебного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оборудования-УЗД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обследование, эндоскопическое оборудование. Возможность проведения КТ диагностики.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Лидирующие позиции по оказанию медицинских услуг населению области.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Удовлетворение потребителей медицинских услуг.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ВБ источники финансирования.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90000"/>
                  <a:lumOff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96000" y="1124744"/>
            <a:ext cx="6096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AutoNum type="arabicPeriod"/>
            </a:pP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Высокая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изношенность оборудования,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непозволяющая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производить операции более высокого уровня в надлежащих объемах — </a:t>
            </a:r>
            <a:r>
              <a:rPr lang="ru-RU" sz="12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Гистерорезектоскопии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год 213 операций </a:t>
            </a:r>
            <a:endParaRPr lang="ru-RU" sz="1200" dirty="0" smtClean="0">
              <a:solidFill>
                <a:schemeClr val="tx2">
                  <a:lumMod val="90000"/>
                  <a:lumOff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ввиду невозможности производить больше), а ЛДВ полости матки- 661. При  наличие достаточного оборудования все ЛДВ показано делать под контролем </a:t>
            </a:r>
            <a:r>
              <a:rPr lang="ru-RU" sz="12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гистероскопии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b="1" u="sng" dirty="0">
              <a:solidFill>
                <a:schemeClr val="tx2">
                  <a:lumMod val="90000"/>
                  <a:lumOff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 же в виду технических возможностей есть ограничение на </a:t>
            </a:r>
            <a:r>
              <a:rPr lang="ru-RU" sz="12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Лапароскопические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операции .</a:t>
            </a:r>
            <a:endParaRPr lang="ru-RU" sz="1200" b="1" u="sng" dirty="0">
              <a:solidFill>
                <a:schemeClr val="tx2">
                  <a:lumMod val="90000"/>
                  <a:lumOff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Ввиду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дефицита кадров ( 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акушеров-гинекологов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анестезиологов, гистологов ) в ряде районов больные для </a:t>
            </a:r>
            <a:r>
              <a:rPr lang="ru-RU" sz="12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малоинвазивных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операций направляются в областную гинекологию, поэтому сохраняется высокий показатель </a:t>
            </a:r>
            <a:r>
              <a:rPr lang="ru-RU" sz="12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малоинвазивных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операций, проводимых в областной гинекологии. У многих пациенток  имеется выраженная сопутствующая патология, что требует пребывания в круглосуточном стационаре после  даже </a:t>
            </a:r>
            <a:r>
              <a:rPr lang="ru-RU" sz="12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малоинвазивных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операций и невозможно проведение их на базе отделения Дневной стационар. </a:t>
            </a:r>
            <a:endParaRPr lang="ru-RU" sz="1200" b="1" u="sng" dirty="0">
              <a:solidFill>
                <a:schemeClr val="tx2">
                  <a:lumMod val="90000"/>
                  <a:lumOff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1344" y="4293096"/>
            <a:ext cx="5735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Развитие </a:t>
            </a:r>
            <a:r>
              <a:rPr lang="ru-RU" sz="1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ВТМП- увеличение объемов </a:t>
            </a:r>
            <a:r>
              <a:rPr lang="ru-RU" sz="11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выполнения </a:t>
            </a:r>
            <a:r>
              <a:rPr lang="ru-RU" sz="1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уже производимых операций и освоение новых видов операций и консервативных методов лечения ряда заболеваний, относящихся к ВМП ( ведение и лечение беременных с выявленными </a:t>
            </a:r>
            <a:r>
              <a:rPr lang="ru-RU" sz="11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коагулопатиями</a:t>
            </a:r>
            <a:r>
              <a:rPr lang="ru-RU" sz="1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11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Оптимизация </a:t>
            </a:r>
            <a:r>
              <a:rPr lang="ru-RU" sz="1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 приносящей доход- расширение вида платных услуг , возможных оказывать на отделении.</a:t>
            </a:r>
          </a:p>
          <a:p>
            <a:r>
              <a:rPr lang="ru-RU" sz="11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Правильно </a:t>
            </a:r>
            <a:r>
              <a:rPr lang="ru-RU" sz="1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выстроенная маршрутизация пациентов- вести работу с коллегами из ЦРБ о направлении больных для </a:t>
            </a:r>
            <a:r>
              <a:rPr lang="ru-RU" sz="11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малоинвазивных</a:t>
            </a:r>
            <a:r>
              <a:rPr lang="ru-RU" sz="1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операций на отделение Дневной стационар, концентрируя пациентов в круглосуточном отделении для произведения операций , относящихся к ВМП или операций высокого уровня.</a:t>
            </a:r>
          </a:p>
          <a:p>
            <a:r>
              <a:rPr lang="ru-RU" sz="11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Обучение </a:t>
            </a:r>
            <a:r>
              <a:rPr lang="ru-RU" sz="1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врачей на центральных базах ( г Москвы. С-Петербурга) для освоения новых методик операций , относящихся к оказанию </a:t>
            </a:r>
            <a:r>
              <a:rPr lang="ru-RU" sz="11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ВТМП-при</a:t>
            </a:r>
            <a:r>
              <a:rPr lang="ru-RU" sz="1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пролапсе гениталий,  органосохраняющих операциях при миомах матки </a:t>
            </a:r>
            <a:r>
              <a:rPr lang="ru-RU" sz="1100" dirty="0" err="1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лапароскопическим</a:t>
            </a:r>
            <a:r>
              <a:rPr lang="ru-RU" sz="1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доступом.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312024" y="4293096"/>
            <a:ext cx="5591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Несбалансированность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объема медицинской помощи и финансового обеспечения 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территориальных </a:t>
            </a:r>
            <a:r>
              <a:rPr lang="ru-RU" sz="1200" dirty="0" err="1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государственных гарантий</a:t>
            </a:r>
            <a:endParaRPr lang="ru-RU" sz="1200" dirty="0">
              <a:solidFill>
                <a:schemeClr val="tx2">
                  <a:lumMod val="90000"/>
                  <a:lumOff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Сокращение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объемов финансирования по ОМС.</a:t>
            </a:r>
          </a:p>
          <a:p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Сокращение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объемов медицинской помощи</a:t>
            </a:r>
          </a:p>
          <a:p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Нестабильная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экономическая обстановка</a:t>
            </a:r>
          </a:p>
          <a:p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Падение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доходов населения, уменьшение поступления ВБС.</a:t>
            </a:r>
          </a:p>
          <a:p>
            <a:r>
              <a:rPr lang="ru-RU" sz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Возрастающая </a:t>
            </a:r>
            <a:r>
              <a:rPr lang="ru-RU" sz="12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конкуренция по некоторым видам медицинских услуг.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>
        <p:push dir="u"/>
      </p:transition>
    </mc:Choice>
    <mc:Fallback>
      <p:transition spd="slow">
        <p:push dir="u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Words>1210</Words>
  <Application>Microsoft Office PowerPoint</Application>
  <PresentationFormat>Произвольный</PresentationFormat>
  <Paragraphs>213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Office Theme</vt:lpstr>
      <vt:lpstr>Office Theme</vt:lpstr>
      <vt:lpstr>Слайд 1</vt:lpstr>
      <vt:lpstr>СТРУКТУРА АКУШЕРСКО-ГИНЕКОЛОГИЧЕСКОЙ ПОМОЩИ В ВОЛОГОДСКОЙ ОБЛАСТИ </vt:lpstr>
      <vt:lpstr>Слайд 3</vt:lpstr>
      <vt:lpstr>Слайд 4</vt:lpstr>
      <vt:lpstr>ОСОБЕННОСТИ МАРШРУТИЗАЦИИ ПАЦИЕНТОВ В БУЗ ВО «ВОКБ» С 1 НА 3 УРОВЕНЬ</vt:lpstr>
      <vt:lpstr>Гинекологическое отделение БУЗ ВО ВОКБ</vt:lpstr>
      <vt:lpstr>   Гинекологическое отделение БУЗ ВО ВОКБ</vt:lpstr>
      <vt:lpstr>Гинекологическое отделение БУЗ ВО ВОКБ</vt:lpstr>
      <vt:lpstr>Слайд 9</vt:lpstr>
      <vt:lpstr>Выбор стратегии</vt:lpstr>
      <vt:lpstr>Перечень технологий</vt:lpstr>
      <vt:lpstr>.  Перечень технологий</vt:lpstr>
      <vt:lpstr>ПЛАН-ГРАФИК ВНЕДРЕНИЯ НОВЫХ ТЕХНОЛОГИЙ . </vt:lpstr>
      <vt:lpstr>ПЕРЕЧЕНЬ ДОПОЛНИТЕЛЬНОГО ОБОРУДОВАНИЯ</vt:lpstr>
      <vt:lpstr>Выводы: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Кириченко Екатерина Александровна</dc:creator>
  <dc:description/>
  <cp:lastModifiedBy>ZakusovaEV</cp:lastModifiedBy>
  <cp:revision>376</cp:revision>
  <cp:lastPrinted>2022-12-07T05:13:28Z</cp:lastPrinted>
  <dcterms:created xsi:type="dcterms:W3CDTF">2022-04-04T11:33:42Z</dcterms:created>
  <dcterms:modified xsi:type="dcterms:W3CDTF">2023-06-13T09:52:25Z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1</vt:i4>
  </property>
  <property fmtid="{D5CDD505-2E9C-101B-9397-08002B2CF9AE}" pid="3" name="Notes">
    <vt:i4>14</vt:i4>
  </property>
  <property fmtid="{D5CDD505-2E9C-101B-9397-08002B2CF9AE}" pid="4" name="PresentationFormat">
    <vt:lpwstr>Произвольный</vt:lpwstr>
  </property>
  <property fmtid="{D5CDD505-2E9C-101B-9397-08002B2CF9AE}" pid="5" name="Slides">
    <vt:i4>20</vt:i4>
  </property>
</Properties>
</file>