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3.jpg" ContentType="image/jpeg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drawings/drawing4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notesSlides/notesSlide14.xml" ContentType="application/vnd.openxmlformats-officedocument.presentationml.notesSlide+xml"/>
  <Override PartName="/ppt/charts/chart8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502" r:id="rId3"/>
    <p:sldId id="2147471925" r:id="rId4"/>
    <p:sldId id="2147471926" r:id="rId5"/>
    <p:sldId id="2147471913" r:id="rId6"/>
    <p:sldId id="2147471941" r:id="rId7"/>
    <p:sldId id="2147471930" r:id="rId8"/>
    <p:sldId id="264" r:id="rId9"/>
    <p:sldId id="265" r:id="rId10"/>
    <p:sldId id="266" r:id="rId11"/>
    <p:sldId id="2147471927" r:id="rId12"/>
    <p:sldId id="2147471924" r:id="rId13"/>
    <p:sldId id="267" r:id="rId14"/>
    <p:sldId id="2147471931" r:id="rId15"/>
    <p:sldId id="2147471932" r:id="rId16"/>
    <p:sldId id="2147471933" r:id="rId17"/>
    <p:sldId id="2147471934" r:id="rId18"/>
    <p:sldId id="2147471935" r:id="rId19"/>
    <p:sldId id="2147471936" r:id="rId20"/>
    <p:sldId id="2147471938" r:id="rId21"/>
    <p:sldId id="2147471937" r:id="rId22"/>
    <p:sldId id="2147471945" r:id="rId23"/>
    <p:sldId id="2147471944" r:id="rId24"/>
    <p:sldId id="2147471942" r:id="rId25"/>
  </p:sldIdLst>
  <p:sldSz cx="12192000" cy="6858000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итвина Елена Анатольевна" initials="ЛЕА" lastIdx="5" clrIdx="0">
    <p:extLst>
      <p:ext uri="{19B8F6BF-5375-455C-9EA6-DF929625EA0E}">
        <p15:presenceInfo xmlns:p15="http://schemas.microsoft.com/office/powerpoint/2012/main" userId="S-1-5-21-3908838871-2743882400-2888496887-13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1" autoAdjust="0"/>
    <p:restoredTop sz="83743" autoAdjust="0"/>
  </p:normalViewPr>
  <p:slideViewPr>
    <p:cSldViewPr snapToGrid="0">
      <p:cViewPr varScale="1">
        <p:scale>
          <a:sx n="104" d="100"/>
          <a:sy n="104" d="100"/>
        </p:scale>
        <p:origin x="7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5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ОКС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1.1037573159229378E-2"/>
                  <c:y val="-2.0263630632307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3F0-44EF-AD6E-723706BB95BE}"/>
                </c:ext>
              </c:extLst>
            </c:dLbl>
            <c:dLbl>
              <c:idx val="1"/>
              <c:layout>
                <c:manualLayout>
                  <c:x val="1.0569779950335267E-2"/>
                  <c:y val="-2.9708756182052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3F0-44EF-AD6E-723706BB95BE}"/>
                </c:ext>
              </c:extLst>
            </c:dLbl>
            <c:dLbl>
              <c:idx val="2"/>
              <c:layout>
                <c:manualLayout>
                  <c:x val="1.2253444407242126E-2"/>
                  <c:y val="-4.0209943977842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F0-44EF-AD6E-723706BB95BE}"/>
                </c:ext>
              </c:extLst>
            </c:dLbl>
            <c:dLbl>
              <c:idx val="3"/>
              <c:layout>
                <c:manualLayout>
                  <c:x val="2.083570072619834E-2"/>
                  <c:y val="-1.5936268488319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3F0-44EF-AD6E-723706BB95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2019г.</c:v>
                </c:pt>
                <c:pt idx="1">
                  <c:v>2020г.</c:v>
                </c:pt>
                <c:pt idx="2">
                  <c:v>2021г.</c:v>
                </c:pt>
                <c:pt idx="3">
                  <c:v>2022г.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4245</c:v>
                </c:pt>
                <c:pt idx="1">
                  <c:v>2984</c:v>
                </c:pt>
                <c:pt idx="2">
                  <c:v>2991</c:v>
                </c:pt>
                <c:pt idx="3">
                  <c:v>3392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F0-44EF-AD6E-723706BB95B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ОИМ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5176663093940343E-2"/>
                  <c:y val="-2.5329538290383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3F0-44EF-AD6E-723706BB95BE}"/>
                </c:ext>
              </c:extLst>
            </c:dLbl>
            <c:dLbl>
              <c:idx val="1"/>
              <c:layout>
                <c:manualLayout>
                  <c:x val="2.6038676661144598E-2"/>
                  <c:y val="-5.2235495151782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3F0-44EF-AD6E-723706BB95BE}"/>
                </c:ext>
              </c:extLst>
            </c:dLbl>
            <c:dLbl>
              <c:idx val="2"/>
              <c:layout>
                <c:manualLayout>
                  <c:x val="3.2165424110825624E-2"/>
                  <c:y val="-5.40061899026899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3F0-44EF-AD6E-723706BB95BE}"/>
                </c:ext>
              </c:extLst>
            </c:dLbl>
            <c:dLbl>
              <c:idx val="3"/>
              <c:layout>
                <c:manualLayout>
                  <c:x val="2.9102050385985078E-2"/>
                  <c:y val="-2.39043824701198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3F0-44EF-AD6E-723706BB95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2019г.</c:v>
                </c:pt>
                <c:pt idx="1">
                  <c:v>2020г.</c:v>
                </c:pt>
                <c:pt idx="2">
                  <c:v>2021г.</c:v>
                </c:pt>
                <c:pt idx="3">
                  <c:v>2022г.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2075</c:v>
                </c:pt>
                <c:pt idx="1">
                  <c:v>1641</c:v>
                </c:pt>
                <c:pt idx="2">
                  <c:v>1713</c:v>
                </c:pt>
                <c:pt idx="3">
                  <c:v>1954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3F0-44EF-AD6E-723706BB95B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4244480"/>
        <c:axId val="204246016"/>
        <c:axId val="0"/>
      </c:bar3DChart>
      <c:catAx>
        <c:axId val="204244480"/>
        <c:scaling>
          <c:orientation val="minMax"/>
        </c:scaling>
        <c:delete val="0"/>
        <c:axPos val="b"/>
        <c:majorGridlines/>
        <c:min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04246016"/>
        <c:crosses val="autoZero"/>
        <c:auto val="1"/>
        <c:lblAlgn val="ctr"/>
        <c:lblOffset val="100"/>
        <c:noMultiLvlLbl val="0"/>
      </c:catAx>
      <c:valAx>
        <c:axId val="2042460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0424448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ЧКВ при ОКС 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4.4316976543194555E-3"/>
                  <c:y val="-2.7900485107997506E-2"/>
                </c:manualLayout>
              </c:layout>
              <c:tx>
                <c:rich>
                  <a:bodyPr/>
                  <a:lstStyle/>
                  <a:p>
                    <a:fld id="{4C8F65B2-416B-4992-89AF-A14E7A5A653D}" type="VALUE">
                      <a:rPr lang="en-US">
                        <a:solidFill>
                          <a:srgbClr val="FF000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99F-4976-9C2F-970A5BB2F998}"/>
                </c:ext>
              </c:extLst>
            </c:dLbl>
            <c:dLbl>
              <c:idx val="1"/>
              <c:layout>
                <c:manualLayout>
                  <c:x val="1.2527151699042588E-2"/>
                  <c:y val="-2.4837634379461286E-2"/>
                </c:manualLayout>
              </c:layout>
              <c:tx>
                <c:rich>
                  <a:bodyPr/>
                  <a:lstStyle/>
                  <a:p>
                    <a:fld id="{29555804-99ED-498F-9031-398A6F640E6A}" type="VALUE">
                      <a:rPr lang="en-US">
                        <a:solidFill>
                          <a:srgbClr val="FF000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99F-4976-9C2F-970A5BB2F998}"/>
                </c:ext>
              </c:extLst>
            </c:dLbl>
            <c:dLbl>
              <c:idx val="2"/>
              <c:layout>
                <c:manualLayout>
                  <c:x val="6.263575849521294E-3"/>
                  <c:y val="-2.3904398143493703E-2"/>
                </c:manualLayout>
              </c:layout>
              <c:tx>
                <c:rich>
                  <a:bodyPr/>
                  <a:lstStyle/>
                  <a:p>
                    <a:fld id="{D28BFA63-9F15-420B-92B5-B149A37EC12F}" type="VALUE">
                      <a:rPr lang="en-US">
                        <a:solidFill>
                          <a:srgbClr val="FF000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99F-4976-9C2F-970A5BB2F998}"/>
                </c:ext>
              </c:extLst>
            </c:dLbl>
            <c:dLbl>
              <c:idx val="3"/>
              <c:layout>
                <c:manualLayout>
                  <c:x val="6.263575849521294E-3"/>
                  <c:y val="-1.9406068352232669E-2"/>
                </c:manualLayout>
              </c:layout>
              <c:tx>
                <c:rich>
                  <a:bodyPr/>
                  <a:lstStyle/>
                  <a:p>
                    <a:fld id="{261E4769-5E4F-4651-B577-284F6AB5C3AF}" type="VALUE">
                      <a:rPr lang="en-US">
                        <a:solidFill>
                          <a:srgbClr val="FF000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99F-4976-9C2F-970A5BB2F998}"/>
                </c:ext>
              </c:extLst>
            </c:dLbl>
            <c:dLbl>
              <c:idx val="4"/>
              <c:layout>
                <c:manualLayout>
                  <c:x val="1.2253494899362343E-2"/>
                  <c:y val="-1.0624168505447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99F-4976-9C2F-970A5BB2F9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2019г.</c:v>
                </c:pt>
                <c:pt idx="1">
                  <c:v>2020г.</c:v>
                </c:pt>
                <c:pt idx="2">
                  <c:v>2021г.</c:v>
                </c:pt>
                <c:pt idx="3">
                  <c:v>2022г.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1194</c:v>
                </c:pt>
                <c:pt idx="1">
                  <c:v>1377</c:v>
                </c:pt>
                <c:pt idx="2">
                  <c:v>1635</c:v>
                </c:pt>
                <c:pt idx="3">
                  <c:v>1792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99F-4976-9C2F-970A5BB2F99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1.2553730901826859E-2"/>
                  <c:y val="-2.7756674933930373E-2"/>
                </c:manualLayout>
              </c:layout>
              <c:tx>
                <c:rich>
                  <a:bodyPr/>
                  <a:lstStyle/>
                  <a:p>
                    <a:fld id="{6960D9E1-934A-4B62-85C6-A6C785C9FEEE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321-4291-8CD3-4351296EB01A}"/>
                </c:ext>
              </c:extLst>
            </c:dLbl>
            <c:dLbl>
              <c:idx val="1"/>
              <c:layout>
                <c:manualLayout>
                  <c:x val="9.7640129236430621E-3"/>
                  <c:y val="-3.885934490750257E-2"/>
                </c:manualLayout>
              </c:layout>
              <c:tx>
                <c:rich>
                  <a:bodyPr/>
                  <a:lstStyle/>
                  <a:p>
                    <a:fld id="{8841162D-AA7D-40CB-81C4-40877EB69A51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321-4291-8CD3-4351296EB01A}"/>
                </c:ext>
              </c:extLst>
            </c:dLbl>
            <c:dLbl>
              <c:idx val="2"/>
              <c:layout>
                <c:manualLayout>
                  <c:x val="1.3948589890918732E-2"/>
                  <c:y val="-1.3878337466965186E-2"/>
                </c:manualLayout>
              </c:layout>
              <c:tx>
                <c:rich>
                  <a:bodyPr/>
                  <a:lstStyle/>
                  <a:p>
                    <a:fld id="{93CF7261-3EAC-4794-9EF5-7AD81496575A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321-4291-8CD3-4351296EB01A}"/>
                </c:ext>
              </c:extLst>
            </c:dLbl>
            <c:dLbl>
              <c:idx val="3"/>
              <c:layout>
                <c:manualLayout>
                  <c:x val="1.6738307869102478E-2"/>
                  <c:y val="-2.2205339947144298E-2"/>
                </c:manualLayout>
              </c:layout>
              <c:tx>
                <c:rich>
                  <a:bodyPr/>
                  <a:lstStyle/>
                  <a:p>
                    <a:fld id="{DBB96929-FEA2-49C8-987D-58AF73276E78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321-4291-8CD3-4351296EB01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2019г.</c:v>
                </c:pt>
                <c:pt idx="1">
                  <c:v>2020г.</c:v>
                </c:pt>
                <c:pt idx="2">
                  <c:v>2021г.</c:v>
                </c:pt>
                <c:pt idx="3">
                  <c:v>2022г.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1481</c:v>
                </c:pt>
                <c:pt idx="1">
                  <c:v>1533</c:v>
                </c:pt>
                <c:pt idx="2">
                  <c:v>2207</c:v>
                </c:pt>
                <c:pt idx="3">
                  <c:v>2292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21-4291-8CD3-4351296EB01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04114176"/>
        <c:axId val="204120064"/>
        <c:axId val="0"/>
      </c:bar3DChart>
      <c:catAx>
        <c:axId val="204114176"/>
        <c:scaling>
          <c:orientation val="minMax"/>
        </c:scaling>
        <c:delete val="0"/>
        <c:axPos val="b"/>
        <c:majorGridlines/>
        <c:min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04120064"/>
        <c:crosses val="autoZero"/>
        <c:auto val="1"/>
        <c:lblAlgn val="ctr"/>
        <c:lblOffset val="100"/>
        <c:noMultiLvlLbl val="0"/>
      </c:catAx>
      <c:valAx>
        <c:axId val="2041200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041141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657968293358319E-2"/>
          <c:y val="5.1383104647942122E-2"/>
          <c:w val="0.91881034484422097"/>
          <c:h val="0.811887245504457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ОКС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2.2975302936304048E-2"/>
                  <c:y val="-4.33820213972427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BE5-4133-B6AE-47EE1A0ACE71}"/>
                </c:ext>
              </c:extLst>
            </c:dLbl>
            <c:dLbl>
              <c:idx val="1"/>
              <c:layout>
                <c:manualLayout>
                  <c:x val="2.7570363523564859E-2"/>
                  <c:y val="-5.8432926779959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E5-4133-B6AE-47EE1A0ACE71}"/>
                </c:ext>
              </c:extLst>
            </c:dLbl>
            <c:dLbl>
              <c:idx val="2"/>
              <c:layout>
                <c:manualLayout>
                  <c:x val="1.3785181761782431E-2"/>
                  <c:y val="-5.8432926779959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BE5-4133-B6AE-47EE1A0ACE71}"/>
                </c:ext>
              </c:extLst>
            </c:dLbl>
            <c:dLbl>
              <c:idx val="3"/>
              <c:layout>
                <c:manualLayout>
                  <c:x val="1.0721808036941881E-2"/>
                  <c:y val="-3.89552845199730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E5-4133-B6AE-47EE1A0ACE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2019г.</c:v>
                </c:pt>
                <c:pt idx="1">
                  <c:v>2020г.</c:v>
                </c:pt>
                <c:pt idx="2">
                  <c:v>2021г.</c:v>
                </c:pt>
                <c:pt idx="3">
                  <c:v>2022Г.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25.6</c:v>
                </c:pt>
                <c:pt idx="1">
                  <c:v>43.3</c:v>
                </c:pt>
                <c:pt idx="2">
                  <c:v>44.2</c:v>
                </c:pt>
                <c:pt idx="3">
                  <c:v>52.8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BE5-4133-B6AE-47EE1A0ACE7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4351744"/>
        <c:axId val="204361728"/>
        <c:axId val="0"/>
      </c:bar3DChart>
      <c:catAx>
        <c:axId val="204351744"/>
        <c:scaling>
          <c:orientation val="minMax"/>
        </c:scaling>
        <c:delete val="0"/>
        <c:axPos val="b"/>
        <c:majorGridlines/>
        <c:min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04361728"/>
        <c:crosses val="autoZero"/>
        <c:auto val="1"/>
        <c:lblAlgn val="ctr"/>
        <c:lblOffset val="100"/>
        <c:noMultiLvlLbl val="0"/>
      </c:catAx>
      <c:valAx>
        <c:axId val="2043617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043517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590471006220935E-2"/>
          <c:y val="6.4989623244523884E-2"/>
          <c:w val="0.92240952899377904"/>
          <c:h val="0.7965635423757021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ЧКВ 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1.3785181761782443E-2"/>
                  <c:y val="-5.40061899026899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2C-4FE2-BB70-3A452A5E09AB}"/>
                </c:ext>
              </c:extLst>
            </c:dLbl>
            <c:dLbl>
              <c:idx val="1"/>
              <c:layout>
                <c:manualLayout>
                  <c:x val="9.1901211745215507E-3"/>
                  <c:y val="-4.90410467914145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2C-4FE2-BB70-3A452A5E09AB}"/>
                </c:ext>
              </c:extLst>
            </c:dLbl>
            <c:dLbl>
              <c:idx val="2"/>
              <c:layout>
                <c:manualLayout>
                  <c:x val="1.3785181761782431E-2"/>
                  <c:y val="-2.3019031761802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62C-4FE2-BB70-3A452A5E09AB}"/>
                </c:ext>
              </c:extLst>
            </c:dLbl>
            <c:dLbl>
              <c:idx val="3"/>
              <c:layout>
                <c:manualLayout>
                  <c:x val="2.1443616073883783E-2"/>
                  <c:y val="-2.47897265127101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62C-4FE2-BB70-3A452A5E09AB}"/>
                </c:ext>
              </c:extLst>
            </c:dLbl>
            <c:dLbl>
              <c:idx val="4"/>
              <c:layout>
                <c:manualLayout>
                  <c:x val="1.3785181761782632E-2"/>
                  <c:y val="-7.08277900363152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62C-4FE2-BB70-3A452A5E09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Лист1!$A$3:$A$5</c:f>
              <c:strCache>
                <c:ptCount val="3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</c:strCache>
            </c:strRef>
          </c:cat>
          <c:val>
            <c:numRef>
              <c:f>Лист1!$B$3:$B$5</c:f>
              <c:numCache>
                <c:formatCode>General</c:formatCode>
                <c:ptCount val="3"/>
                <c:pt idx="0">
                  <c:v>1377</c:v>
                </c:pt>
                <c:pt idx="1">
                  <c:v>1635</c:v>
                </c:pt>
                <c:pt idx="2">
                  <c:v>1792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62C-4FE2-BB70-3A452A5E09A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РСЦ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1.6848555486622979E-2"/>
                  <c:y val="-3.45285476427033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62C-4FE2-BB70-3A452A5E09AB}"/>
                </c:ext>
              </c:extLst>
            </c:dLbl>
            <c:dLbl>
              <c:idx val="1"/>
              <c:layout>
                <c:manualLayout>
                  <c:x val="2.6038676661144521E-2"/>
                  <c:y val="-3.62995212431783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62C-4FE2-BB70-3A452A5E09AB}"/>
                </c:ext>
              </c:extLst>
            </c:dLbl>
            <c:dLbl>
              <c:idx val="2"/>
              <c:layout>
                <c:manualLayout>
                  <c:x val="1.8380242349043219E-2"/>
                  <c:y val="-2.1248339973439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62C-4FE2-BB70-3A452A5E09AB}"/>
                </c:ext>
              </c:extLst>
            </c:dLbl>
            <c:dLbl>
              <c:idx val="3"/>
              <c:layout>
                <c:manualLayout>
                  <c:x val="2.4506989798724284E-2"/>
                  <c:y val="-1.32802124833996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62C-4FE2-BB70-3A452A5E09AB}"/>
                </c:ext>
              </c:extLst>
            </c:dLbl>
            <c:dLbl>
              <c:idx val="4"/>
              <c:layout>
                <c:manualLayout>
                  <c:x val="1.3785181761782632E-2"/>
                  <c:y val="-1.0624168505447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62C-4FE2-BB70-3A452A5E09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Лист1!$A$3:$A$5</c:f>
              <c:strCache>
                <c:ptCount val="3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</c:strCache>
            </c:strRef>
          </c:cat>
          <c:val>
            <c:numRef>
              <c:f>Лист1!$C$3:$C$5</c:f>
              <c:numCache>
                <c:formatCode>General</c:formatCode>
                <c:ptCount val="3"/>
                <c:pt idx="0">
                  <c:v>673</c:v>
                </c:pt>
                <c:pt idx="1">
                  <c:v>703</c:v>
                </c:pt>
                <c:pt idx="2">
                  <c:v>943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62C-4FE2-BB70-3A452A5E09A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РСЦ 2 </c:v>
                </c:pt>
              </c:strCache>
            </c:strRef>
          </c:tx>
          <c:spPr>
            <a:solidFill>
              <a:srgbClr val="8064A2">
                <a:lumMod val="75000"/>
              </a:srgbClr>
            </a:solidFill>
          </c:spPr>
          <c:invertIfNegative val="0"/>
          <c:dLbls>
            <c:dLbl>
              <c:idx val="0"/>
              <c:layout>
                <c:manualLayout>
                  <c:x val="1.0721808036941874E-2"/>
                  <c:y val="-1.5653259834499497E-2"/>
                </c:manualLayout>
              </c:layout>
              <c:tx>
                <c:rich>
                  <a:bodyPr/>
                  <a:lstStyle/>
                  <a:p>
                    <a:fld id="{FEED1883-D984-48A7-8963-FF72640F2150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1AA-40AF-9747-12A23DBEC4C3}"/>
                </c:ext>
              </c:extLst>
            </c:dLbl>
            <c:dLbl>
              <c:idx val="1"/>
              <c:layout>
                <c:manualLayout>
                  <c:x val="1.6848555486622948E-2"/>
                  <c:y val="-1.8783911801399329E-2"/>
                </c:manualLayout>
              </c:layout>
              <c:tx>
                <c:rich>
                  <a:bodyPr/>
                  <a:lstStyle/>
                  <a:p>
                    <a:fld id="{F744F39E-A214-44C9-8807-3442F0BB60EB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1AA-40AF-9747-12A23DBEC4C3}"/>
                </c:ext>
              </c:extLst>
            </c:dLbl>
            <c:dLbl>
              <c:idx val="2"/>
              <c:layout>
                <c:manualLayout>
                  <c:x val="9.190121174521608E-3"/>
                  <c:y val="-1.8783911801399329E-2"/>
                </c:manualLayout>
              </c:layout>
              <c:tx>
                <c:rich>
                  <a:bodyPr/>
                  <a:lstStyle/>
                  <a:p>
                    <a:fld id="{69A92ED6-2872-4618-ABBE-4E878B97A867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1AA-40AF-9747-12A23DBEC4C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Лист1!$A$3:$A$5</c:f>
              <c:strCache>
                <c:ptCount val="3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</c:strCache>
            </c:strRef>
          </c:cat>
          <c:val>
            <c:numRef>
              <c:f>Лист1!$D$3:$D$5</c:f>
              <c:numCache>
                <c:formatCode>General</c:formatCode>
                <c:ptCount val="3"/>
                <c:pt idx="0">
                  <c:v>634</c:v>
                </c:pt>
                <c:pt idx="1">
                  <c:v>689</c:v>
                </c:pt>
                <c:pt idx="2">
                  <c:v>708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AA-40AF-9747-12A23DBEC4C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4790784"/>
        <c:axId val="204796672"/>
        <c:axId val="0"/>
      </c:bar3DChart>
      <c:catAx>
        <c:axId val="204790784"/>
        <c:scaling>
          <c:orientation val="minMax"/>
        </c:scaling>
        <c:delete val="0"/>
        <c:axPos val="b"/>
        <c:majorGridlines/>
        <c:min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04796672"/>
        <c:crosses val="autoZero"/>
        <c:auto val="1"/>
        <c:lblAlgn val="ctr"/>
        <c:lblOffset val="100"/>
        <c:noMultiLvlLbl val="0"/>
      </c:catAx>
      <c:valAx>
        <c:axId val="204796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0479078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4712368435243729"/>
          <c:y val="0.93874445470392043"/>
          <c:w val="0.30359849947833201"/>
          <c:h val="6.0861936555006081E-2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4990153786185208E-2"/>
          <c:y val="6.4989623244523939E-2"/>
          <c:w val="0.90347815935139453"/>
          <c:h val="0.6978408399172040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ТЛТ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1.3785181761782443E-2"/>
                  <c:y val="-5.40061899026899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2C-4FE2-BB70-3A452A5E09AB}"/>
                </c:ext>
              </c:extLst>
            </c:dLbl>
            <c:dLbl>
              <c:idx val="1"/>
              <c:layout>
                <c:manualLayout>
                  <c:x val="1.5316868624202683E-2"/>
                  <c:y val="-5.8432926779959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2C-4FE2-BB70-3A452A5E09AB}"/>
                </c:ext>
              </c:extLst>
            </c:dLbl>
            <c:dLbl>
              <c:idx val="2"/>
              <c:layout>
                <c:manualLayout>
                  <c:x val="1.3785181761782431E-2"/>
                  <c:y val="-2.3019031761802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62C-4FE2-BB70-3A452A5E09AB}"/>
                </c:ext>
              </c:extLst>
            </c:dLbl>
            <c:dLbl>
              <c:idx val="3"/>
              <c:layout>
                <c:manualLayout>
                  <c:x val="2.1443616073883783E-2"/>
                  <c:y val="-2.47897265127101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62C-4FE2-BB70-3A452A5E09AB}"/>
                </c:ext>
              </c:extLst>
            </c:dLbl>
            <c:dLbl>
              <c:idx val="4"/>
              <c:layout>
                <c:manualLayout>
                  <c:x val="1.3785181761782632E-2"/>
                  <c:y val="-7.08277900363152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62C-4FE2-BB70-3A452A5E09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Лист1!$A$3:$A$5</c:f>
              <c:strCache>
                <c:ptCount val="3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</c:strCache>
            </c:strRef>
          </c:cat>
          <c:val>
            <c:numRef>
              <c:f>Лист1!$B$3:$B$5</c:f>
              <c:numCache>
                <c:formatCode>General</c:formatCode>
                <c:ptCount val="3"/>
                <c:pt idx="0">
                  <c:v>214</c:v>
                </c:pt>
                <c:pt idx="1">
                  <c:v>223</c:v>
                </c:pt>
                <c:pt idx="2">
                  <c:v>187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62C-4FE2-BB70-3A452A5E09A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ТЛТ по СМП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1.6848555486622979E-2"/>
                  <c:y val="-3.45285476427033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62C-4FE2-BB70-3A452A5E09AB}"/>
                </c:ext>
              </c:extLst>
            </c:dLbl>
            <c:dLbl>
              <c:idx val="1"/>
              <c:layout>
                <c:manualLayout>
                  <c:x val="2.6038676661144521E-2"/>
                  <c:y val="-3.62995212431783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62C-4FE2-BB70-3A452A5E09AB}"/>
                </c:ext>
              </c:extLst>
            </c:dLbl>
            <c:dLbl>
              <c:idx val="2"/>
              <c:layout>
                <c:manualLayout>
                  <c:x val="1.8380242349043219E-2"/>
                  <c:y val="-2.1248339973439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62C-4FE2-BB70-3A452A5E09AB}"/>
                </c:ext>
              </c:extLst>
            </c:dLbl>
            <c:dLbl>
              <c:idx val="3"/>
              <c:layout>
                <c:manualLayout>
                  <c:x val="2.4506989798724284E-2"/>
                  <c:y val="-1.32802124833996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62C-4FE2-BB70-3A452A5E09AB}"/>
                </c:ext>
              </c:extLst>
            </c:dLbl>
            <c:dLbl>
              <c:idx val="4"/>
              <c:layout>
                <c:manualLayout>
                  <c:x val="1.3785181761782632E-2"/>
                  <c:y val="-1.0624168505447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62C-4FE2-BB70-3A452A5E09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Лист1!$A$3:$A$5</c:f>
              <c:strCache>
                <c:ptCount val="3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</c:strCache>
            </c:strRef>
          </c:cat>
          <c:val>
            <c:numRef>
              <c:f>Лист1!$C$3:$C$5</c:f>
              <c:numCache>
                <c:formatCode>General</c:formatCode>
                <c:ptCount val="3"/>
                <c:pt idx="0">
                  <c:v>74</c:v>
                </c:pt>
                <c:pt idx="1">
                  <c:v>83</c:v>
                </c:pt>
                <c:pt idx="2">
                  <c:v>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62C-4FE2-BB70-3A452A5E09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4790784"/>
        <c:axId val="204796672"/>
        <c:axId val="0"/>
      </c:bar3DChart>
      <c:catAx>
        <c:axId val="204790784"/>
        <c:scaling>
          <c:orientation val="minMax"/>
        </c:scaling>
        <c:delete val="0"/>
        <c:axPos val="b"/>
        <c:majorGridlines/>
        <c:min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04796672"/>
        <c:crosses val="autoZero"/>
        <c:auto val="1"/>
        <c:lblAlgn val="ctr"/>
        <c:lblOffset val="100"/>
        <c:noMultiLvlLbl val="0"/>
      </c:catAx>
      <c:valAx>
        <c:axId val="204796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0479078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4796186750981051"/>
          <c:y val="0.82677492496880967"/>
          <c:w val="0.31479807301732182"/>
          <c:h val="0.1205532034695614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ОКС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3.2644926268794019E-2"/>
                  <c:y val="-3.98405714982063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3F0-44EF-AD6E-723706BB95BE}"/>
                </c:ext>
              </c:extLst>
            </c:dLbl>
            <c:dLbl>
              <c:idx val="1"/>
              <c:layout>
                <c:manualLayout>
                  <c:x val="1.2253444407242126E-2"/>
                  <c:y val="-4.0209943977842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3F0-44EF-AD6E-723706BB95BE}"/>
                </c:ext>
              </c:extLst>
            </c:dLbl>
            <c:dLbl>
              <c:idx val="2"/>
              <c:layout>
                <c:manualLayout>
                  <c:x val="2.083570072619834E-2"/>
                  <c:y val="-5.89964835819716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F0-44EF-AD6E-723706BB95BE}"/>
                </c:ext>
              </c:extLst>
            </c:dLbl>
            <c:dLbl>
              <c:idx val="3"/>
              <c:layout>
                <c:manualLayout>
                  <c:x val="2.1443616073884078E-2"/>
                  <c:y val="-1.0624169986719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3F0-44EF-AD6E-723706BB95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Лист1!$A$3:$A$5</c:f>
              <c:strCache>
                <c:ptCount val="3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</c:strCache>
            </c:strRef>
          </c:cat>
          <c:val>
            <c:numRef>
              <c:f>Лист1!$B$3:$B$5</c:f>
              <c:numCache>
                <c:formatCode>0.00%</c:formatCode>
                <c:ptCount val="3"/>
                <c:pt idx="0">
                  <c:v>0.109</c:v>
                </c:pt>
                <c:pt idx="1">
                  <c:v>0.11600000000000001</c:v>
                </c:pt>
                <c:pt idx="2">
                  <c:v>0.10100000000000001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F0-44EF-AD6E-723706BB95B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4244480"/>
        <c:axId val="204246016"/>
        <c:axId val="0"/>
      </c:bar3DChart>
      <c:catAx>
        <c:axId val="204244480"/>
        <c:scaling>
          <c:orientation val="minMax"/>
        </c:scaling>
        <c:delete val="0"/>
        <c:axPos val="b"/>
        <c:majorGridlines/>
        <c:min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04246016"/>
        <c:crosses val="autoZero"/>
        <c:auto val="1"/>
        <c:lblAlgn val="ctr"/>
        <c:lblOffset val="100"/>
        <c:noMultiLvlLbl val="0"/>
      </c:catAx>
      <c:valAx>
        <c:axId val="204246016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042444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ЧКВ при ОКС 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4.4316976543194555E-3"/>
                  <c:y val="-2.7900485107997506E-2"/>
                </c:manualLayout>
              </c:layout>
              <c:tx>
                <c:rich>
                  <a:bodyPr/>
                  <a:lstStyle/>
                  <a:p>
                    <a:fld id="{4C8F65B2-416B-4992-89AF-A14E7A5A653D}" type="VALUE">
                      <a:rPr lang="en-US">
                        <a:solidFill>
                          <a:srgbClr val="FF000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99F-4976-9C2F-970A5BB2F998}"/>
                </c:ext>
              </c:extLst>
            </c:dLbl>
            <c:dLbl>
              <c:idx val="1"/>
              <c:layout>
                <c:manualLayout>
                  <c:x val="1.2527151699042588E-2"/>
                  <c:y val="-2.4837634379461286E-2"/>
                </c:manualLayout>
              </c:layout>
              <c:tx>
                <c:rich>
                  <a:bodyPr/>
                  <a:lstStyle/>
                  <a:p>
                    <a:fld id="{29555804-99ED-498F-9031-398A6F640E6A}" type="VALUE">
                      <a:rPr lang="en-US">
                        <a:solidFill>
                          <a:srgbClr val="FF000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99F-4976-9C2F-970A5BB2F998}"/>
                </c:ext>
              </c:extLst>
            </c:dLbl>
            <c:dLbl>
              <c:idx val="2"/>
              <c:layout>
                <c:manualLayout>
                  <c:x val="6.263575849521294E-3"/>
                  <c:y val="-2.3904398143493703E-2"/>
                </c:manualLayout>
              </c:layout>
              <c:tx>
                <c:rich>
                  <a:bodyPr/>
                  <a:lstStyle/>
                  <a:p>
                    <a:fld id="{D28BFA63-9F15-420B-92B5-B149A37EC12F}" type="VALUE">
                      <a:rPr lang="en-US">
                        <a:solidFill>
                          <a:srgbClr val="FF000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99F-4976-9C2F-970A5BB2F998}"/>
                </c:ext>
              </c:extLst>
            </c:dLbl>
            <c:dLbl>
              <c:idx val="3"/>
              <c:layout>
                <c:manualLayout>
                  <c:x val="6.263575849521294E-3"/>
                  <c:y val="-1.9406068352232669E-2"/>
                </c:manualLayout>
              </c:layout>
              <c:tx>
                <c:rich>
                  <a:bodyPr/>
                  <a:lstStyle/>
                  <a:p>
                    <a:fld id="{261E4769-5E4F-4651-B577-284F6AB5C3AF}" type="VALUE">
                      <a:rPr lang="en-US">
                        <a:solidFill>
                          <a:srgbClr val="FF000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99F-4976-9C2F-970A5BB2F998}"/>
                </c:ext>
              </c:extLst>
            </c:dLbl>
            <c:dLbl>
              <c:idx val="4"/>
              <c:layout>
                <c:manualLayout>
                  <c:x val="1.2253494899362343E-2"/>
                  <c:y val="-1.0624168505447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99F-4976-9C2F-970A5BB2F9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Лист1!$A$3:$A$5</c:f>
              <c:strCache>
                <c:ptCount val="3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</c:strCache>
            </c:strRef>
          </c:cat>
          <c:val>
            <c:numRef>
              <c:f>Лист1!$B$3:$B$5</c:f>
              <c:numCache>
                <c:formatCode>General</c:formatCode>
                <c:ptCount val="3"/>
                <c:pt idx="0">
                  <c:v>719</c:v>
                </c:pt>
                <c:pt idx="1">
                  <c:v>785</c:v>
                </c:pt>
                <c:pt idx="2">
                  <c:v>984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99F-4976-9C2F-970A5BB2F99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1.2553730901826859E-2"/>
                  <c:y val="-2.7756674933930373E-2"/>
                </c:manualLayout>
              </c:layout>
              <c:tx>
                <c:rich>
                  <a:bodyPr/>
                  <a:lstStyle/>
                  <a:p>
                    <a:fld id="{6960D9E1-934A-4B62-85C6-A6C785C9FEEE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321-4291-8CD3-4351296EB01A}"/>
                </c:ext>
              </c:extLst>
            </c:dLbl>
            <c:dLbl>
              <c:idx val="1"/>
              <c:layout>
                <c:manualLayout>
                  <c:x val="9.7640129236430621E-3"/>
                  <c:y val="-3.885934490750257E-2"/>
                </c:manualLayout>
              </c:layout>
              <c:tx>
                <c:rich>
                  <a:bodyPr/>
                  <a:lstStyle/>
                  <a:p>
                    <a:fld id="{8841162D-AA7D-40CB-81C4-40877EB69A51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321-4291-8CD3-4351296EB01A}"/>
                </c:ext>
              </c:extLst>
            </c:dLbl>
            <c:dLbl>
              <c:idx val="2"/>
              <c:layout>
                <c:manualLayout>
                  <c:x val="1.3948589890918732E-2"/>
                  <c:y val="-1.3878337466965186E-2"/>
                </c:manualLayout>
              </c:layout>
              <c:tx>
                <c:rich>
                  <a:bodyPr/>
                  <a:lstStyle/>
                  <a:p>
                    <a:fld id="{93CF7261-3EAC-4794-9EF5-7AD81496575A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321-4291-8CD3-4351296EB01A}"/>
                </c:ext>
              </c:extLst>
            </c:dLbl>
            <c:dLbl>
              <c:idx val="3"/>
              <c:layout>
                <c:manualLayout>
                  <c:x val="1.6738307869102478E-2"/>
                  <c:y val="-2.2205339947144298E-2"/>
                </c:manualLayout>
              </c:layout>
              <c:tx>
                <c:rich>
                  <a:bodyPr/>
                  <a:lstStyle/>
                  <a:p>
                    <a:fld id="{DBB96929-FEA2-49C8-987D-58AF73276E78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321-4291-8CD3-4351296EB01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Лист1!$A$3:$A$5</c:f>
              <c:strCache>
                <c:ptCount val="3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</c:strCache>
            </c:strRef>
          </c:cat>
          <c:val>
            <c:numRef>
              <c:f>Лист1!$C$3:$C$5</c:f>
              <c:numCache>
                <c:formatCode>General</c:formatCode>
                <c:ptCount val="3"/>
                <c:pt idx="0">
                  <c:v>481</c:v>
                </c:pt>
                <c:pt idx="1">
                  <c:v>537</c:v>
                </c:pt>
                <c:pt idx="2">
                  <c:v>704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21-4291-8CD3-4351296EB01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04114176"/>
        <c:axId val="204120064"/>
        <c:axId val="0"/>
      </c:bar3DChart>
      <c:catAx>
        <c:axId val="204114176"/>
        <c:scaling>
          <c:orientation val="minMax"/>
        </c:scaling>
        <c:delete val="0"/>
        <c:axPos val="b"/>
        <c:majorGridlines/>
        <c:min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04120064"/>
        <c:crosses val="autoZero"/>
        <c:auto val="1"/>
        <c:lblAlgn val="ctr"/>
        <c:lblOffset val="100"/>
        <c:noMultiLvlLbl val="0"/>
      </c:catAx>
      <c:valAx>
        <c:axId val="2041200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041141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ЧКВ при ОКС 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4.4316976543194555E-3"/>
                  <c:y val="-2.7900485107997506E-2"/>
                </c:manualLayout>
              </c:layout>
              <c:tx>
                <c:rich>
                  <a:bodyPr/>
                  <a:lstStyle/>
                  <a:p>
                    <a:fld id="{4C8F65B2-416B-4992-89AF-A14E7A5A653D}" type="VALUE">
                      <a:rPr lang="en-US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99F-4976-9C2F-970A5BB2F998}"/>
                </c:ext>
              </c:extLst>
            </c:dLbl>
            <c:dLbl>
              <c:idx val="1"/>
              <c:layout>
                <c:manualLayout>
                  <c:x val="1.2527151699042588E-2"/>
                  <c:y val="-2.4837634379461286E-2"/>
                </c:manualLayout>
              </c:layout>
              <c:tx>
                <c:rich>
                  <a:bodyPr/>
                  <a:lstStyle/>
                  <a:p>
                    <a:fld id="{29555804-99ED-498F-9031-398A6F640E6A}" type="VALUE">
                      <a:rPr lang="en-US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99F-4976-9C2F-970A5BB2F998}"/>
                </c:ext>
              </c:extLst>
            </c:dLbl>
            <c:dLbl>
              <c:idx val="2"/>
              <c:layout>
                <c:manualLayout>
                  <c:x val="6.263575849521294E-3"/>
                  <c:y val="-2.3904398143493703E-2"/>
                </c:manualLayout>
              </c:layout>
              <c:tx>
                <c:rich>
                  <a:bodyPr/>
                  <a:lstStyle/>
                  <a:p>
                    <a:fld id="{D28BFA63-9F15-420B-92B5-B149A37EC12F}" type="VALUE">
                      <a:rPr lang="en-US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99F-4976-9C2F-970A5BB2F998}"/>
                </c:ext>
              </c:extLst>
            </c:dLbl>
            <c:dLbl>
              <c:idx val="3"/>
              <c:layout>
                <c:manualLayout>
                  <c:x val="6.263575849521294E-3"/>
                  <c:y val="-1.9406068352232669E-2"/>
                </c:manualLayout>
              </c:layout>
              <c:tx>
                <c:rich>
                  <a:bodyPr/>
                  <a:lstStyle/>
                  <a:p>
                    <a:fld id="{261E4769-5E4F-4651-B577-284F6AB5C3AF}" type="VALUE">
                      <a:rPr lang="en-US">
                        <a:solidFill>
                          <a:srgbClr val="FF000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99F-4976-9C2F-970A5BB2F998}"/>
                </c:ext>
              </c:extLst>
            </c:dLbl>
            <c:dLbl>
              <c:idx val="4"/>
              <c:layout>
                <c:manualLayout>
                  <c:x val="1.2253494899362343E-2"/>
                  <c:y val="-1.0624168505447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99F-4976-9C2F-970A5BB2F9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Лист1!$A$3:$A$5</c:f>
              <c:strCache>
                <c:ptCount val="3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</c:strCache>
            </c:strRef>
          </c:cat>
          <c:val>
            <c:numRef>
              <c:f>Лист1!$B$3:$B$5</c:f>
              <c:numCache>
                <c:formatCode>General</c:formatCode>
                <c:ptCount val="3"/>
                <c:pt idx="0">
                  <c:v>514</c:v>
                </c:pt>
                <c:pt idx="1">
                  <c:v>569</c:v>
                </c:pt>
                <c:pt idx="2">
                  <c:v>661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99F-4976-9C2F-970A5BB2F99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1.2553730901826859E-2"/>
                  <c:y val="-2.7756674933930373E-2"/>
                </c:manualLayout>
              </c:layout>
              <c:tx>
                <c:rich>
                  <a:bodyPr/>
                  <a:lstStyle/>
                  <a:p>
                    <a:fld id="{6960D9E1-934A-4B62-85C6-A6C785C9FEEE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321-4291-8CD3-4351296EB01A}"/>
                </c:ext>
              </c:extLst>
            </c:dLbl>
            <c:dLbl>
              <c:idx val="1"/>
              <c:layout>
                <c:manualLayout>
                  <c:x val="9.7640129236430621E-3"/>
                  <c:y val="-3.885934490750257E-2"/>
                </c:manualLayout>
              </c:layout>
              <c:tx>
                <c:rich>
                  <a:bodyPr/>
                  <a:lstStyle/>
                  <a:p>
                    <a:fld id="{8841162D-AA7D-40CB-81C4-40877EB69A51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321-4291-8CD3-4351296EB01A}"/>
                </c:ext>
              </c:extLst>
            </c:dLbl>
            <c:dLbl>
              <c:idx val="2"/>
              <c:layout>
                <c:manualLayout>
                  <c:x val="1.3948589890918732E-2"/>
                  <c:y val="-1.3878337466965186E-2"/>
                </c:manualLayout>
              </c:layout>
              <c:tx>
                <c:rich>
                  <a:bodyPr/>
                  <a:lstStyle/>
                  <a:p>
                    <a:fld id="{93CF7261-3EAC-4794-9EF5-7AD81496575A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321-4291-8CD3-4351296EB01A}"/>
                </c:ext>
              </c:extLst>
            </c:dLbl>
            <c:dLbl>
              <c:idx val="3"/>
              <c:layout>
                <c:manualLayout>
                  <c:x val="1.6738307869102478E-2"/>
                  <c:y val="-2.2205339947144298E-2"/>
                </c:manualLayout>
              </c:layout>
              <c:tx>
                <c:rich>
                  <a:bodyPr/>
                  <a:lstStyle/>
                  <a:p>
                    <a:fld id="{DBB96929-FEA2-49C8-987D-58AF73276E78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321-4291-8CD3-4351296EB01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Лист1!$A$3:$A$5</c:f>
              <c:strCache>
                <c:ptCount val="3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</c:strCache>
            </c:strRef>
          </c:cat>
          <c:val>
            <c:numRef>
              <c:f>Лист1!$C$3:$C$5</c:f>
              <c:numCache>
                <c:formatCode>General</c:formatCode>
                <c:ptCount val="3"/>
                <c:pt idx="0">
                  <c:v>192</c:v>
                </c:pt>
                <c:pt idx="1">
                  <c:v>166</c:v>
                </c:pt>
                <c:pt idx="2">
                  <c:v>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21-4291-8CD3-4351296EB01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04114176"/>
        <c:axId val="204120064"/>
        <c:axId val="0"/>
      </c:bar3DChart>
      <c:catAx>
        <c:axId val="204114176"/>
        <c:scaling>
          <c:orientation val="minMax"/>
        </c:scaling>
        <c:delete val="0"/>
        <c:axPos val="b"/>
        <c:majorGridlines/>
        <c:min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04120064"/>
        <c:crosses val="autoZero"/>
        <c:auto val="1"/>
        <c:lblAlgn val="ctr"/>
        <c:lblOffset val="100"/>
        <c:noMultiLvlLbl val="0"/>
      </c:catAx>
      <c:valAx>
        <c:axId val="2041200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041141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87DFE9-8E46-432A-938B-B2DB6CE35B83}" type="doc">
      <dgm:prSet loTypeId="urn:microsoft.com/office/officeart/2005/8/layout/hProcess9" loCatId="process" qsTypeId="urn:microsoft.com/office/officeart/2005/8/quickstyle/3d6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CB0F548-1F98-4344-8CFE-040D1575087A}">
      <dgm:prSet phldrT="[Текст]"/>
      <dgm:spPr>
        <a:xfrm>
          <a:off x="5005" y="531844"/>
          <a:ext cx="2605706" cy="709126"/>
        </a:xfrm>
        <a:prstGeom prst="roundRect">
          <a:avLst/>
        </a:prstGeom>
        <a:solidFill>
          <a:srgbClr val="33CCCC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ru-RU" b="1" dirty="0">
              <a:solidFill>
                <a:srgbClr val="000000"/>
              </a:solidFill>
              <a:latin typeface="Arial"/>
              <a:ea typeface="+mn-ea"/>
              <a:cs typeface="+mn-cs"/>
            </a:rPr>
            <a:t>Эпизод </a:t>
          </a:r>
          <a:r>
            <a:rPr lang="ru-RU" dirty="0" err="1">
              <a:solidFill>
                <a:srgbClr val="000000"/>
              </a:solidFill>
              <a:latin typeface="Arial"/>
              <a:ea typeface="+mn-ea"/>
              <a:cs typeface="+mn-cs"/>
            </a:rPr>
            <a:t>ОИМсп</a:t>
          </a:r>
          <a:r>
            <a:rPr lang="en-US" dirty="0">
              <a:solidFill>
                <a:srgbClr val="000000"/>
              </a:solidFill>
              <a:latin typeface="Arial"/>
              <a:ea typeface="+mn-ea"/>
              <a:cs typeface="+mn-cs"/>
            </a:rPr>
            <a:t>ST</a:t>
          </a:r>
          <a:endParaRPr lang="ru-RU" b="1" dirty="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8B789457-D507-4DDC-83B3-EF1E79606DA6}" type="parTrans" cxnId="{4A62221B-08C3-4EC2-BA0B-05500407AD31}">
      <dgm:prSet/>
      <dgm:spPr/>
      <dgm:t>
        <a:bodyPr/>
        <a:lstStyle/>
        <a:p>
          <a:endParaRPr lang="ru-RU"/>
        </a:p>
      </dgm:t>
    </dgm:pt>
    <dgm:pt modelId="{FCCDD47B-30C6-4B49-905A-BC17AA597891}" type="sibTrans" cxnId="{4A62221B-08C3-4EC2-BA0B-05500407AD31}">
      <dgm:prSet/>
      <dgm:spPr/>
      <dgm:t>
        <a:bodyPr/>
        <a:lstStyle/>
        <a:p>
          <a:endParaRPr lang="ru-RU"/>
        </a:p>
      </dgm:t>
    </dgm:pt>
    <dgm:pt modelId="{53BB11B9-88C7-4F5B-A247-F23192BF1148}">
      <dgm:prSet phldrT="[Текст]"/>
      <dgm:spPr>
        <a:xfrm>
          <a:off x="2746958" y="531844"/>
          <a:ext cx="2605706" cy="709126"/>
        </a:xfrm>
        <a:prstGeom prst="roundRect">
          <a:avLst/>
        </a:prstGeom>
        <a:solidFill>
          <a:srgbClr val="33CCCC">
            <a:hueOff val="-3600000"/>
            <a:satOff val="19998"/>
            <a:lumOff val="22844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ru-RU" b="1" dirty="0" err="1">
              <a:solidFill>
                <a:srgbClr val="FF0000"/>
              </a:solidFill>
              <a:latin typeface="Arial"/>
              <a:ea typeface="+mn-ea"/>
              <a:cs typeface="+mn-cs"/>
            </a:rPr>
            <a:t>Тромболизис</a:t>
          </a:r>
          <a:endParaRPr lang="ru-RU" b="1" dirty="0">
            <a:solidFill>
              <a:srgbClr val="FF0000"/>
            </a:solidFill>
            <a:latin typeface="Arial"/>
            <a:ea typeface="+mn-ea"/>
            <a:cs typeface="+mn-cs"/>
          </a:endParaRPr>
        </a:p>
      </dgm:t>
    </dgm:pt>
    <dgm:pt modelId="{4B04CA17-E899-41CF-B36F-3B52170633DC}" type="parTrans" cxnId="{844C02AC-5E0C-4D21-8804-4021540B19CE}">
      <dgm:prSet/>
      <dgm:spPr/>
      <dgm:t>
        <a:bodyPr/>
        <a:lstStyle/>
        <a:p>
          <a:endParaRPr lang="ru-RU"/>
        </a:p>
      </dgm:t>
    </dgm:pt>
    <dgm:pt modelId="{2F73B6A4-C9B3-4FEE-8792-1D6444F1027B}" type="sibTrans" cxnId="{844C02AC-5E0C-4D21-8804-4021540B19CE}">
      <dgm:prSet/>
      <dgm:spPr/>
      <dgm:t>
        <a:bodyPr/>
        <a:lstStyle/>
        <a:p>
          <a:endParaRPr lang="ru-RU"/>
        </a:p>
      </dgm:t>
    </dgm:pt>
    <dgm:pt modelId="{6E2204A3-2705-45E3-8AA1-49F4028187E5}">
      <dgm:prSet phldrT="[Текст]"/>
      <dgm:spPr>
        <a:xfrm>
          <a:off x="5461233" y="544034"/>
          <a:ext cx="2605706" cy="709126"/>
        </a:xfrm>
        <a:prstGeom prst="roundRect">
          <a:avLst/>
        </a:prstGeom>
        <a:solidFill>
          <a:srgbClr val="FFFF00"/>
        </a:solidFill>
        <a:ln>
          <a:noFill/>
          <a:prstDash val="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ru-RU" b="1" dirty="0">
              <a:solidFill>
                <a:srgbClr val="0070C0"/>
              </a:solidFill>
              <a:latin typeface="Arial"/>
              <a:ea typeface="+mn-ea"/>
              <a:cs typeface="+mn-cs"/>
            </a:rPr>
            <a:t>ЧКВ</a:t>
          </a:r>
        </a:p>
      </dgm:t>
    </dgm:pt>
    <dgm:pt modelId="{30E38515-444A-42C5-84A1-167E49C8DA8E}" type="parTrans" cxnId="{661D8791-1212-43D8-B6B7-A67F8D7EB714}">
      <dgm:prSet/>
      <dgm:spPr/>
      <dgm:t>
        <a:bodyPr/>
        <a:lstStyle/>
        <a:p>
          <a:endParaRPr lang="ru-RU"/>
        </a:p>
      </dgm:t>
    </dgm:pt>
    <dgm:pt modelId="{053E82D9-E81E-45F7-B85F-EE8FC6EDB97B}" type="sibTrans" cxnId="{661D8791-1212-43D8-B6B7-A67F8D7EB714}">
      <dgm:prSet/>
      <dgm:spPr/>
      <dgm:t>
        <a:bodyPr/>
        <a:lstStyle/>
        <a:p>
          <a:endParaRPr lang="ru-RU"/>
        </a:p>
      </dgm:t>
    </dgm:pt>
    <dgm:pt modelId="{DAB06080-BCBF-4686-92F0-126D67861A3C}" type="pres">
      <dgm:prSet presAssocID="{D687DFE9-8E46-432A-938B-B2DB6CE35B83}" presName="CompostProcess" presStyleCnt="0">
        <dgm:presLayoutVars>
          <dgm:dir/>
          <dgm:resizeHandles val="exact"/>
        </dgm:presLayoutVars>
      </dgm:prSet>
      <dgm:spPr/>
    </dgm:pt>
    <dgm:pt modelId="{465DDCDC-85A4-4908-B6B8-34FB3C6DE2B2}" type="pres">
      <dgm:prSet presAssocID="{D687DFE9-8E46-432A-938B-B2DB6CE35B83}" presName="arrow" presStyleLbl="bgShp" presStyleIdx="0" presStyleCnt="1"/>
      <dgm:spPr>
        <a:xfrm>
          <a:off x="607471" y="0"/>
          <a:ext cx="6884679" cy="1772816"/>
        </a:xfrm>
        <a:prstGeom prst="rightArrow">
          <a:avLst/>
        </a:prstGeom>
        <a:solidFill>
          <a:srgbClr val="FF0000"/>
        </a:solidFill>
        <a:ln>
          <a:noFill/>
        </a:ln>
        <a:effectLst/>
        <a:sp3d z="-152400" prstMaterial="plastic">
          <a:bevelT w="25400" h="25400" prst="coolSlant"/>
          <a:bevelB w="25400" h="25400"/>
        </a:sp3d>
      </dgm:spPr>
    </dgm:pt>
    <dgm:pt modelId="{F990D6FC-1529-4162-97CF-8A28B19248B1}" type="pres">
      <dgm:prSet presAssocID="{D687DFE9-8E46-432A-938B-B2DB6CE35B83}" presName="linearProcess" presStyleCnt="0"/>
      <dgm:spPr/>
    </dgm:pt>
    <dgm:pt modelId="{C26E487D-6BBD-45E7-89F6-D895701B6EFF}" type="pres">
      <dgm:prSet presAssocID="{7CB0F548-1F98-4344-8CFE-040D1575087A}" presName="textNode" presStyleLbl="node1" presStyleIdx="0" presStyleCnt="3" custLinFactNeighborX="-32879" custLinFactNeighborY="12377">
        <dgm:presLayoutVars>
          <dgm:bulletEnabled val="1"/>
        </dgm:presLayoutVars>
      </dgm:prSet>
      <dgm:spPr/>
    </dgm:pt>
    <dgm:pt modelId="{66212888-0AC9-479C-B7E5-E88EB751AD84}" type="pres">
      <dgm:prSet presAssocID="{FCCDD47B-30C6-4B49-905A-BC17AA597891}" presName="sibTrans" presStyleCnt="0"/>
      <dgm:spPr/>
    </dgm:pt>
    <dgm:pt modelId="{CCEB64AB-462D-4A68-A736-3D98D7A007B5}" type="pres">
      <dgm:prSet presAssocID="{53BB11B9-88C7-4F5B-A247-F23192BF1148}" presName="textNode" presStyleLbl="node1" presStyleIdx="1" presStyleCnt="3" custLinFactNeighborX="-73094" custLinFactNeighborY="9807">
        <dgm:presLayoutVars>
          <dgm:bulletEnabled val="1"/>
        </dgm:presLayoutVars>
      </dgm:prSet>
      <dgm:spPr/>
    </dgm:pt>
    <dgm:pt modelId="{DBA90B1B-C3D1-4B1C-B238-5C8A9371D4FE}" type="pres">
      <dgm:prSet presAssocID="{2F73B6A4-C9B3-4FEE-8792-1D6444F1027B}" presName="sibTrans" presStyleCnt="0"/>
      <dgm:spPr/>
    </dgm:pt>
    <dgm:pt modelId="{5A56465C-EF01-4F9E-8584-F8B7E6097753}" type="pres">
      <dgm:prSet presAssocID="{6E2204A3-2705-45E3-8AA1-49F4028187E5}" presName="textNode" presStyleLbl="node1" presStyleIdx="2" presStyleCnt="3" custLinFactNeighborX="-20314" custLinFactNeighborY="1719">
        <dgm:presLayoutVars>
          <dgm:bulletEnabled val="1"/>
        </dgm:presLayoutVars>
      </dgm:prSet>
      <dgm:spPr/>
    </dgm:pt>
  </dgm:ptLst>
  <dgm:cxnLst>
    <dgm:cxn modelId="{CAFC5507-B497-451D-85B3-AE27D0D76997}" type="presOf" srcId="{7CB0F548-1F98-4344-8CFE-040D1575087A}" destId="{C26E487D-6BBD-45E7-89F6-D895701B6EFF}" srcOrd="0" destOrd="0" presId="urn:microsoft.com/office/officeart/2005/8/layout/hProcess9"/>
    <dgm:cxn modelId="{4A62221B-08C3-4EC2-BA0B-05500407AD31}" srcId="{D687DFE9-8E46-432A-938B-B2DB6CE35B83}" destId="{7CB0F548-1F98-4344-8CFE-040D1575087A}" srcOrd="0" destOrd="0" parTransId="{8B789457-D507-4DDC-83B3-EF1E79606DA6}" sibTransId="{FCCDD47B-30C6-4B49-905A-BC17AA597891}"/>
    <dgm:cxn modelId="{97DAB81D-02A7-4B47-B50F-FD555297C6D1}" type="presOf" srcId="{D687DFE9-8E46-432A-938B-B2DB6CE35B83}" destId="{DAB06080-BCBF-4686-92F0-126D67861A3C}" srcOrd="0" destOrd="0" presId="urn:microsoft.com/office/officeart/2005/8/layout/hProcess9"/>
    <dgm:cxn modelId="{661D8791-1212-43D8-B6B7-A67F8D7EB714}" srcId="{D687DFE9-8E46-432A-938B-B2DB6CE35B83}" destId="{6E2204A3-2705-45E3-8AA1-49F4028187E5}" srcOrd="2" destOrd="0" parTransId="{30E38515-444A-42C5-84A1-167E49C8DA8E}" sibTransId="{053E82D9-E81E-45F7-B85F-EE8FC6EDB97B}"/>
    <dgm:cxn modelId="{C7DF91A1-9799-4988-86CF-82781AAFEDC5}" type="presOf" srcId="{6E2204A3-2705-45E3-8AA1-49F4028187E5}" destId="{5A56465C-EF01-4F9E-8584-F8B7E6097753}" srcOrd="0" destOrd="0" presId="urn:microsoft.com/office/officeart/2005/8/layout/hProcess9"/>
    <dgm:cxn modelId="{844C02AC-5E0C-4D21-8804-4021540B19CE}" srcId="{D687DFE9-8E46-432A-938B-B2DB6CE35B83}" destId="{53BB11B9-88C7-4F5B-A247-F23192BF1148}" srcOrd="1" destOrd="0" parTransId="{4B04CA17-E899-41CF-B36F-3B52170633DC}" sibTransId="{2F73B6A4-C9B3-4FEE-8792-1D6444F1027B}"/>
    <dgm:cxn modelId="{20DACADA-2259-4144-920A-3E5556E0493D}" type="presOf" srcId="{53BB11B9-88C7-4F5B-A247-F23192BF1148}" destId="{CCEB64AB-462D-4A68-A736-3D98D7A007B5}" srcOrd="0" destOrd="0" presId="urn:microsoft.com/office/officeart/2005/8/layout/hProcess9"/>
    <dgm:cxn modelId="{339A0D72-D292-4C9B-AD8A-2DBBAB864C65}" type="presParOf" srcId="{DAB06080-BCBF-4686-92F0-126D67861A3C}" destId="{465DDCDC-85A4-4908-B6B8-34FB3C6DE2B2}" srcOrd="0" destOrd="0" presId="urn:microsoft.com/office/officeart/2005/8/layout/hProcess9"/>
    <dgm:cxn modelId="{4444876F-967F-49D4-A211-70260D6C7D62}" type="presParOf" srcId="{DAB06080-BCBF-4686-92F0-126D67861A3C}" destId="{F990D6FC-1529-4162-97CF-8A28B19248B1}" srcOrd="1" destOrd="0" presId="urn:microsoft.com/office/officeart/2005/8/layout/hProcess9"/>
    <dgm:cxn modelId="{99B1822B-8C60-4373-8A2D-F48A99F69176}" type="presParOf" srcId="{F990D6FC-1529-4162-97CF-8A28B19248B1}" destId="{C26E487D-6BBD-45E7-89F6-D895701B6EFF}" srcOrd="0" destOrd="0" presId="urn:microsoft.com/office/officeart/2005/8/layout/hProcess9"/>
    <dgm:cxn modelId="{63FE3642-B555-4063-961D-C1986EA92CFA}" type="presParOf" srcId="{F990D6FC-1529-4162-97CF-8A28B19248B1}" destId="{66212888-0AC9-479C-B7E5-E88EB751AD84}" srcOrd="1" destOrd="0" presId="urn:microsoft.com/office/officeart/2005/8/layout/hProcess9"/>
    <dgm:cxn modelId="{B2F648F1-8682-4DC1-808A-4FEA541375AE}" type="presParOf" srcId="{F990D6FC-1529-4162-97CF-8A28B19248B1}" destId="{CCEB64AB-462D-4A68-A736-3D98D7A007B5}" srcOrd="2" destOrd="0" presId="urn:microsoft.com/office/officeart/2005/8/layout/hProcess9"/>
    <dgm:cxn modelId="{20785C3A-FE48-41D4-AFDD-9BEBE1B6A2F9}" type="presParOf" srcId="{F990D6FC-1529-4162-97CF-8A28B19248B1}" destId="{DBA90B1B-C3D1-4B1C-B238-5C8A9371D4FE}" srcOrd="3" destOrd="0" presId="urn:microsoft.com/office/officeart/2005/8/layout/hProcess9"/>
    <dgm:cxn modelId="{C13C0283-7BB4-4FDE-AFB8-6318D8E56CF4}" type="presParOf" srcId="{F990D6FC-1529-4162-97CF-8A28B19248B1}" destId="{5A56465C-EF01-4F9E-8584-F8B7E609775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DDCDC-85A4-4908-B6B8-34FB3C6DE2B2}">
      <dsp:nvSpPr>
        <dsp:cNvPr id="0" name=""/>
        <dsp:cNvSpPr/>
      </dsp:nvSpPr>
      <dsp:spPr>
        <a:xfrm>
          <a:off x="613870" y="0"/>
          <a:ext cx="6957203" cy="2121370"/>
        </a:xfrm>
        <a:prstGeom prst="rightArrow">
          <a:avLst/>
        </a:prstGeom>
        <a:solidFill>
          <a:srgbClr val="FF0000"/>
        </a:solidFill>
        <a:ln>
          <a:noFill/>
        </a:ln>
        <a:effectLst/>
        <a:sp3d z="-152400" prstMaterial="plastic">
          <a:bevelT w="25400" h="25400" prst="coolSlant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6E487D-6BBD-45E7-89F6-D895701B6EFF}">
      <dsp:nvSpPr>
        <dsp:cNvPr id="0" name=""/>
        <dsp:cNvSpPr/>
      </dsp:nvSpPr>
      <dsp:spPr>
        <a:xfrm>
          <a:off x="226297" y="741435"/>
          <a:ext cx="2455483" cy="848548"/>
        </a:xfrm>
        <a:prstGeom prst="roundRect">
          <a:avLst/>
        </a:prstGeom>
        <a:solidFill>
          <a:srgbClr val="33CCCC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Эпизод </a:t>
          </a:r>
          <a:r>
            <a:rPr lang="ru-RU" sz="2200" kern="1200" dirty="0" err="1">
              <a:solidFill>
                <a:srgbClr val="000000"/>
              </a:solidFill>
              <a:latin typeface="Arial"/>
              <a:ea typeface="+mn-ea"/>
              <a:cs typeface="+mn-cs"/>
            </a:rPr>
            <a:t>ОИМсп</a:t>
          </a:r>
          <a:r>
            <a:rPr lang="en-US" sz="220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ST</a:t>
          </a:r>
          <a:endParaRPr lang="ru-RU" sz="2200" b="1" kern="1200" dirty="0">
            <a:solidFill>
              <a:srgbClr val="000000"/>
            </a:solidFill>
            <a:latin typeface="Arial"/>
            <a:ea typeface="+mn-ea"/>
            <a:cs typeface="+mn-cs"/>
          </a:endParaRPr>
        </a:p>
      </dsp:txBody>
      <dsp:txXfrm>
        <a:off x="267720" y="782858"/>
        <a:ext cx="2372637" cy="765702"/>
      </dsp:txXfrm>
    </dsp:sp>
    <dsp:sp modelId="{CCEB64AB-462D-4A68-A736-3D98D7A007B5}">
      <dsp:nvSpPr>
        <dsp:cNvPr id="0" name=""/>
        <dsp:cNvSpPr/>
      </dsp:nvSpPr>
      <dsp:spPr>
        <a:xfrm>
          <a:off x="2764093" y="719628"/>
          <a:ext cx="2455483" cy="848548"/>
        </a:xfrm>
        <a:prstGeom prst="roundRect">
          <a:avLst/>
        </a:prstGeom>
        <a:solidFill>
          <a:srgbClr val="33CCCC">
            <a:hueOff val="-3600000"/>
            <a:satOff val="19998"/>
            <a:lumOff val="22844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 err="1">
              <a:solidFill>
                <a:srgbClr val="FF0000"/>
              </a:solidFill>
              <a:latin typeface="Arial"/>
              <a:ea typeface="+mn-ea"/>
              <a:cs typeface="+mn-cs"/>
            </a:rPr>
            <a:t>Тромболизис</a:t>
          </a:r>
          <a:endParaRPr lang="ru-RU" sz="2200" b="1" kern="1200" dirty="0">
            <a:solidFill>
              <a:srgbClr val="FF0000"/>
            </a:solidFill>
            <a:latin typeface="Arial"/>
            <a:ea typeface="+mn-ea"/>
            <a:cs typeface="+mn-cs"/>
          </a:endParaRPr>
        </a:p>
      </dsp:txBody>
      <dsp:txXfrm>
        <a:off x="2805516" y="761051"/>
        <a:ext cx="2372637" cy="765702"/>
      </dsp:txXfrm>
    </dsp:sp>
    <dsp:sp modelId="{5A56465C-EF01-4F9E-8584-F8B7E6097753}">
      <dsp:nvSpPr>
        <dsp:cNvPr id="0" name=""/>
        <dsp:cNvSpPr/>
      </dsp:nvSpPr>
      <dsp:spPr>
        <a:xfrm>
          <a:off x="5429926" y="650997"/>
          <a:ext cx="2455483" cy="848548"/>
        </a:xfrm>
        <a:prstGeom prst="roundRect">
          <a:avLst/>
        </a:prstGeom>
        <a:solidFill>
          <a:srgbClr val="FFFF00"/>
        </a:solidFill>
        <a:ln>
          <a:noFill/>
          <a:prstDash val="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0070C0"/>
              </a:solidFill>
              <a:latin typeface="Arial"/>
              <a:ea typeface="+mn-ea"/>
              <a:cs typeface="+mn-cs"/>
            </a:rPr>
            <a:t>ЧКВ</a:t>
          </a:r>
        </a:p>
      </dsp:txBody>
      <dsp:txXfrm>
        <a:off x="5471349" y="692420"/>
        <a:ext cx="2372637" cy="765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0.49799</cdr:x>
      <cdr:y>0.74502</cdr:y>
    </cdr:from>
    <cdr:to>
      <cdr:x>0.60827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129087" y="340993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0.29071</cdr:x>
      <cdr:y>0.38311</cdr:y>
    </cdr:from>
    <cdr:to>
      <cdr:x>0.3349</cdr:x>
      <cdr:y>0.45789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2AA0025-5B2D-4B72-A9C9-32A13191535D}"/>
            </a:ext>
          </a:extLst>
        </cdr:cNvPr>
        <cdr:cNvSpPr txBox="1"/>
      </cdr:nvSpPr>
      <cdr:spPr>
        <a:xfrm xmlns:a="http://schemas.openxmlformats.org/drawingml/2006/main">
          <a:off x="2410387" y="1373895"/>
          <a:ext cx="366440" cy="2681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0.33309</cdr:x>
      <cdr:y>0.34463</cdr:y>
    </cdr:from>
    <cdr:to>
      <cdr:x>0.58859</cdr:x>
      <cdr:y>0.51822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113D85B3-6F05-409F-83E9-03676809277D}"/>
            </a:ext>
          </a:extLst>
        </cdr:cNvPr>
        <cdr:cNvSpPr txBox="1"/>
      </cdr:nvSpPr>
      <cdr:spPr>
        <a:xfrm xmlns:a="http://schemas.openxmlformats.org/drawingml/2006/main" flipH="1">
          <a:off x="2761802" y="1398033"/>
          <a:ext cx="2118481" cy="704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0.82579</cdr:x>
      <cdr:y>0.49174</cdr:y>
    </cdr:from>
    <cdr:to>
      <cdr:x>0.93608</cdr:x>
      <cdr:y>0.74672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6D74316D-2BF4-40E6-9B2D-6DD7EE26A3DB}"/>
            </a:ext>
          </a:extLst>
        </cdr:cNvPr>
        <cdr:cNvSpPr txBox="1"/>
      </cdr:nvSpPr>
      <cdr:spPr>
        <a:xfrm xmlns:a="http://schemas.openxmlformats.org/drawingml/2006/main">
          <a:off x="6847084" y="176346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0.81603</cdr:x>
      <cdr:y>0.50979</cdr:y>
    </cdr:from>
    <cdr:to>
      <cdr:x>0.92632</cdr:x>
      <cdr:y>0.76477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2E484FB8-F758-4936-999B-877D9E0FFE68}"/>
            </a:ext>
          </a:extLst>
        </cdr:cNvPr>
        <cdr:cNvSpPr txBox="1"/>
      </cdr:nvSpPr>
      <cdr:spPr>
        <a:xfrm xmlns:a="http://schemas.openxmlformats.org/drawingml/2006/main">
          <a:off x="6766163" y="182819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0.58799</cdr:x>
      <cdr:y>0.34909</cdr:y>
    </cdr:from>
    <cdr:to>
      <cdr:x>0.74268</cdr:x>
      <cdr:y>0.54364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D5A70AB2-0820-4B2C-A69A-CDAC7A92DCE6}"/>
            </a:ext>
          </a:extLst>
        </cdr:cNvPr>
        <cdr:cNvSpPr txBox="1"/>
      </cdr:nvSpPr>
      <cdr:spPr>
        <a:xfrm xmlns:a="http://schemas.openxmlformats.org/drawingml/2006/main">
          <a:off x="4875291" y="1251904"/>
          <a:ext cx="1282649" cy="6976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0.87134</cdr:x>
      <cdr:y>0.40106</cdr:y>
    </cdr:from>
    <cdr:to>
      <cdr:x>0.98162</cdr:x>
      <cdr:y>0.68128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8E4F7C28-07A4-4413-9005-FCD62695054B}"/>
            </a:ext>
          </a:extLst>
        </cdr:cNvPr>
        <cdr:cNvSpPr txBox="1"/>
      </cdr:nvSpPr>
      <cdr:spPr>
        <a:xfrm xmlns:a="http://schemas.openxmlformats.org/drawingml/2006/main">
          <a:off x="7224712" y="1438263"/>
          <a:ext cx="914400" cy="10049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0.82978</cdr:x>
      <cdr:y>0.33217</cdr:y>
    </cdr:from>
    <cdr:to>
      <cdr:x>0.97602</cdr:x>
      <cdr:y>0.47384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B5956762-C8DC-4BC4-929E-9B1AFD830D18}"/>
            </a:ext>
          </a:extLst>
        </cdr:cNvPr>
        <cdr:cNvSpPr txBox="1"/>
      </cdr:nvSpPr>
      <cdr:spPr>
        <a:xfrm xmlns:a="http://schemas.openxmlformats.org/drawingml/2006/main">
          <a:off x="6880131" y="1347510"/>
          <a:ext cx="1212551" cy="5746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rgbClr val="FF0000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0.29071</cdr:x>
      <cdr:y>0.38311</cdr:y>
    </cdr:from>
    <cdr:to>
      <cdr:x>0.3349</cdr:x>
      <cdr:y>0.45789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2AA0025-5B2D-4B72-A9C9-32A13191535D}"/>
            </a:ext>
          </a:extLst>
        </cdr:cNvPr>
        <cdr:cNvSpPr txBox="1"/>
      </cdr:nvSpPr>
      <cdr:spPr>
        <a:xfrm xmlns:a="http://schemas.openxmlformats.org/drawingml/2006/main">
          <a:off x="2410387" y="1373895"/>
          <a:ext cx="366440" cy="2681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0.31125</cdr:x>
      <cdr:y>0.34909</cdr:y>
    </cdr:from>
    <cdr:to>
      <cdr:x>0.56675</cdr:x>
      <cdr:y>0.52268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113D85B3-6F05-409F-83E9-03676809277D}"/>
            </a:ext>
          </a:extLst>
        </cdr:cNvPr>
        <cdr:cNvSpPr txBox="1"/>
      </cdr:nvSpPr>
      <cdr:spPr>
        <a:xfrm xmlns:a="http://schemas.openxmlformats.org/drawingml/2006/main" flipH="1">
          <a:off x="2580772" y="1251904"/>
          <a:ext cx="2118442" cy="6225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>
              <a:solidFill>
                <a:srgbClr val="FF0000"/>
              </a:solidFill>
            </a:rPr>
            <a:t>34,6%</a:t>
          </a:r>
        </a:p>
      </cdr:txBody>
    </cdr:sp>
  </cdr:relSizeAnchor>
  <cdr:relSizeAnchor xmlns:cdr="http://schemas.openxmlformats.org/drawingml/2006/chartDrawing">
    <cdr:from>
      <cdr:x>0.82579</cdr:x>
      <cdr:y>0.49174</cdr:y>
    </cdr:from>
    <cdr:to>
      <cdr:x>0.93608</cdr:x>
      <cdr:y>0.74672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6D74316D-2BF4-40E6-9B2D-6DD7EE26A3DB}"/>
            </a:ext>
          </a:extLst>
        </cdr:cNvPr>
        <cdr:cNvSpPr txBox="1"/>
      </cdr:nvSpPr>
      <cdr:spPr>
        <a:xfrm xmlns:a="http://schemas.openxmlformats.org/drawingml/2006/main">
          <a:off x="6847084" y="176346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0.81603</cdr:x>
      <cdr:y>0.50979</cdr:y>
    </cdr:from>
    <cdr:to>
      <cdr:x>0.92632</cdr:x>
      <cdr:y>0.76477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2E484FB8-F758-4936-999B-877D9E0FFE68}"/>
            </a:ext>
          </a:extLst>
        </cdr:cNvPr>
        <cdr:cNvSpPr txBox="1"/>
      </cdr:nvSpPr>
      <cdr:spPr>
        <a:xfrm xmlns:a="http://schemas.openxmlformats.org/drawingml/2006/main">
          <a:off x="6766163" y="182819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0.58799</cdr:x>
      <cdr:y>0.34909</cdr:y>
    </cdr:from>
    <cdr:to>
      <cdr:x>0.74268</cdr:x>
      <cdr:y>0.54364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D5A70AB2-0820-4B2C-A69A-CDAC7A92DCE6}"/>
            </a:ext>
          </a:extLst>
        </cdr:cNvPr>
        <cdr:cNvSpPr txBox="1"/>
      </cdr:nvSpPr>
      <cdr:spPr>
        <a:xfrm xmlns:a="http://schemas.openxmlformats.org/drawingml/2006/main">
          <a:off x="4875291" y="1251904"/>
          <a:ext cx="1282649" cy="6976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>
              <a:solidFill>
                <a:srgbClr val="FF0000"/>
              </a:solidFill>
            </a:rPr>
            <a:t>37,2%</a:t>
          </a:r>
        </a:p>
      </cdr:txBody>
    </cdr:sp>
  </cdr:relSizeAnchor>
  <cdr:relSizeAnchor xmlns:cdr="http://schemas.openxmlformats.org/drawingml/2006/chartDrawing">
    <cdr:from>
      <cdr:x>0.87134</cdr:x>
      <cdr:y>0.40106</cdr:y>
    </cdr:from>
    <cdr:to>
      <cdr:x>0.98162</cdr:x>
      <cdr:y>0.68128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8E4F7C28-07A4-4413-9005-FCD62695054B}"/>
            </a:ext>
          </a:extLst>
        </cdr:cNvPr>
        <cdr:cNvSpPr txBox="1"/>
      </cdr:nvSpPr>
      <cdr:spPr>
        <a:xfrm xmlns:a="http://schemas.openxmlformats.org/drawingml/2006/main">
          <a:off x="7224712" y="1438263"/>
          <a:ext cx="914400" cy="10049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0.82978</cdr:x>
      <cdr:y>0.33217</cdr:y>
    </cdr:from>
    <cdr:to>
      <cdr:x>0.97602</cdr:x>
      <cdr:y>0.47384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B5956762-C8DC-4BC4-929E-9B1AFD830D18}"/>
            </a:ext>
          </a:extLst>
        </cdr:cNvPr>
        <cdr:cNvSpPr txBox="1"/>
      </cdr:nvSpPr>
      <cdr:spPr>
        <a:xfrm xmlns:a="http://schemas.openxmlformats.org/drawingml/2006/main">
          <a:off x="6880131" y="1347510"/>
          <a:ext cx="1212551" cy="5746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>
              <a:solidFill>
                <a:srgbClr val="FF0000"/>
              </a:solidFill>
            </a:rPr>
            <a:t>50</a:t>
          </a:r>
          <a:r>
            <a:rPr lang="ru-RU" sz="1600" b="1" dirty="0">
              <a:solidFill>
                <a:srgbClr val="FF0000"/>
              </a:solidFill>
            </a:rPr>
            <a:t>,7</a:t>
          </a:r>
          <a:r>
            <a:rPr lang="en-US" sz="1600" b="1" dirty="0">
              <a:solidFill>
                <a:srgbClr val="FF0000"/>
              </a:solidFill>
            </a:rPr>
            <a:t>%</a:t>
          </a:r>
          <a:endParaRPr lang="ru-RU" sz="1600" b="1" dirty="0">
            <a:solidFill>
              <a:srgbClr val="FF0000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0.49799</cdr:x>
      <cdr:y>0.74502</cdr:y>
    </cdr:from>
    <cdr:to>
      <cdr:x>0.60827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129087" y="340993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698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60F2E-85FA-4707-88A5-1F65BBCC4B94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698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D302F-901B-4567-AF10-C16F0D07B7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594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F4672-EC8A-4DA8-B4FF-A0F91B7EE49B}" type="slidenum">
              <a:rPr lang="ru-RU" altLang="ru-RU" smtClean="0"/>
              <a:pPr/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4663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500" baseline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6378DF-06FF-4498-9A11-BAF1611F3FC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863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CEC34-A899-4B0A-8A3F-1B6690D88F9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541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500" baseline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6378DF-06FF-4498-9A11-BAF1611F3FC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248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500" baseline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6378DF-06FF-4498-9A11-BAF1611F3FC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965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500" baseline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6378DF-06FF-4498-9A11-BAF1611F3FC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577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CEC34-A899-4B0A-8A3F-1B6690D88F9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436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CEC34-A899-4B0A-8A3F-1B6690D88F9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685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CEC34-A899-4B0A-8A3F-1B6690D88F9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001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CEC34-A899-4B0A-8A3F-1B6690D88F9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2110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CEC34-A899-4B0A-8A3F-1B6690D88F9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065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CEC34-A899-4B0A-8A3F-1B6690D88F9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9391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CEC34-A899-4B0A-8A3F-1B6690D88F9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8485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CEC34-A899-4B0A-8A3F-1B6690D88F9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697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CEC34-A899-4B0A-8A3F-1B6690D88F9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079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CEC34-A899-4B0A-8A3F-1B6690D88F9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106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500" baseline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6378DF-06FF-4498-9A11-BAF1611F3FC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919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500" baseline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6378DF-06FF-4498-9A11-BAF1611F3FC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61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500" baseline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6378DF-06FF-4498-9A11-BAF1611F3FC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732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500" baseline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6378DF-06FF-4498-9A11-BAF1611F3FC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533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D302F-901B-4567-AF10-C16F0D07B74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772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63A65A-AF3F-4CD0-B58D-B13A24DE3E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A92431F-A597-4243-99D5-0BDEBA414C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EBD4D4-39E6-4BE2-A6BB-785674BB4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D38FF-D179-4977-81C9-988E93E9468E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7059EE-85CA-4061-BD13-EB587E88B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F44251-3F5C-4ED8-AE9A-0F0D0B085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69D8-2E14-4890-BE6E-45477831A9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802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9F8608-3ACF-4412-B9C6-22CC75716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CE497C-FAA2-432E-9E4C-6A090B875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6D2477-39C4-4632-852E-F54545374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D38FF-D179-4977-81C9-988E93E9468E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71D828-901D-467B-99EB-0AB070E43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D9C71-74B2-4619-8218-077AC3AB4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69D8-2E14-4890-BE6E-45477831A9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484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7A8946F-D7A6-4146-A9ED-9412D2AF15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D28910-B49B-4D5F-B159-FF0BC1C3C3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5C040E-EEE1-4A0E-8C1A-45020229F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D38FF-D179-4977-81C9-988E93E9468E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8C49F8-A76F-46EC-A750-CCE7E2A7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F1F01C-0E7B-4CAA-B4CF-6AF9DDCAD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69D8-2E14-4890-BE6E-45477831A9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682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0FDB-B926-4EBA-AB10-CE711686017E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7CB2-CF08-4BC2-811A-E923E3D96B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741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0FDB-B926-4EBA-AB10-CE711686017E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7CB2-CF08-4BC2-811A-E923E3D96B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240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0FDB-B926-4EBA-AB10-CE711686017E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7CB2-CF08-4BC2-811A-E923E3D96B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781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0FDB-B926-4EBA-AB10-CE711686017E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7CB2-CF08-4BC2-811A-E923E3D96B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426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0FDB-B926-4EBA-AB10-CE711686017E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7CB2-CF08-4BC2-811A-E923E3D96B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971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0FDB-B926-4EBA-AB10-CE711686017E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7CB2-CF08-4BC2-811A-E923E3D96B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446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0FDB-B926-4EBA-AB10-CE711686017E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7CB2-CF08-4BC2-811A-E923E3D96B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513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0FDB-B926-4EBA-AB10-CE711686017E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7CB2-CF08-4BC2-811A-E923E3D96B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569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41778A-6856-48F3-92AA-9D12F4DBF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2F30EC-0CC5-4AC7-BAAF-018701877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6CC841-4514-4A32-8E69-9A4813A9A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D38FF-D179-4977-81C9-988E93E9468E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64E3E5-21E9-46DB-9500-4CD3062BB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B46639-E9C9-4F98-AC8E-E4439969C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69D8-2E14-4890-BE6E-45477831A9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2845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0FDB-B926-4EBA-AB10-CE711686017E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7CB2-CF08-4BC2-811A-E923E3D96B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834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0FDB-B926-4EBA-AB10-CE711686017E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7CB2-CF08-4BC2-811A-E923E3D96B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538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0FDB-B926-4EBA-AB10-CE711686017E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7CB2-CF08-4BC2-811A-E923E3D96B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230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217DB-CA08-4AF1-8886-AFECB356A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706670-1062-4693-A849-703B84349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4D3C69-7832-4CAD-8CE8-9423F6677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D38FF-D179-4977-81C9-988E93E9468E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8C80E-2C57-40B5-BCAF-984581DB8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C00726-7E94-4868-8899-DC35D34B7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69D8-2E14-4890-BE6E-45477831A9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498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45240-CC36-4AC4-B070-9D6C81F6A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08BCDB-F28A-43D4-9032-2BEDBFF85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8F8CFA-6D65-4A2A-A5B3-121546750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C7BB50-0286-4A7D-907E-94612F1AE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D38FF-D179-4977-81C9-988E93E9468E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64D1BC-CB22-4B7E-96ED-ABA44975A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F23C13-B51D-4B2F-9E7F-8E400EB28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69D8-2E14-4890-BE6E-45477831A9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632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4B8689-D71F-4FD0-9BE4-1F284B193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2B11A2-9C9C-400A-9807-B872C1811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27CEF2-EE5F-4B04-8E63-CD086E134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92CED0D-0150-4E70-8E05-48D2B0719C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E1F496-5AA9-4547-B9CD-C315B1F2EF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3AB3B0D-38A3-40C3-8098-3D1AC5926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D38FF-D179-4977-81C9-988E93E9468E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BE42DAD-7AB9-433A-8CBC-E4E6BC7E6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C736874-F77B-4B17-B2ED-A67E60C4A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69D8-2E14-4890-BE6E-45477831A9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782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67ADB-C1A8-4CA4-92CC-1FB24851D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D224523-1325-4D74-90C0-F578C9CE6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D38FF-D179-4977-81C9-988E93E9468E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9CF9545-9BEC-4162-9E48-E3C01297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9B6137B-E01A-42AE-A70A-C5285A3E8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69D8-2E14-4890-BE6E-45477831A9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235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545B6D5-3165-4B05-9478-28FD62B84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D38FF-D179-4977-81C9-988E93E9468E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C01228-2012-4EA8-BC62-D5E40AB66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327A03-148E-415E-9EC9-1D9183290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69D8-2E14-4890-BE6E-45477831A9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472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4CC4F8-F4D2-4F04-8FAD-05BE1EB47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59DF70-E4AD-41AB-B7FE-3E9962966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342E88-D5EC-46C8-ADCA-64C202AC0D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49970C-1EB7-4C53-8CB3-FED9053BD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D38FF-D179-4977-81C9-988E93E9468E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C59FB7-AA07-47CD-9261-1637FF1E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2F1062-AB82-4E0B-B306-D04ACDA98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69D8-2E14-4890-BE6E-45477831A9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941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657AD-7461-4C60-98B0-CA38CB2FE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AEEBAB5-0F90-4AA0-8CF6-0EF144A16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65F2F5-1E1E-457F-8C56-B78ABA08E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305334-BC3A-4D20-A224-326375054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D38FF-D179-4977-81C9-988E93E9468E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0C3477-2619-45E0-8C02-4164B188E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C6EACD-2E3A-4C07-8033-B5EF73887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D69D8-2E14-4890-BE6E-45477831A9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667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92FFB-90D0-4DCA-9D39-E0D4B94A2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17C4A3-6D5A-4F20-8456-E212F0DF2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BE126F-D9BC-4A2F-870C-96EF3E1232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D38FF-D179-4977-81C9-988E93E9468E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7492DE-03E8-4971-A535-394160EBE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7B3B03-75A8-48AE-B57B-74332A1867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D69D8-2E14-4890-BE6E-45477831A9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195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C0FDB-B926-4EBA-AB10-CE711686017E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E7CB2-CF08-4BC2-811A-E923E3D96B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71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3.jpg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1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0.jpeg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hart" Target="../charts/chart5.xm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un9-70.userapi.com/impg/0MNtm8GIPQqkt2wgsKJUrcyYGZG4eK-BJaYGZA/yeWRS5h1bzI.jpg?size=1024x597&amp;quality=95&amp;sign=68962302cdc9642c02f965af4460eb64&amp;type=album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6277" y="1539908"/>
            <a:ext cx="7564423" cy="4294061"/>
          </a:xfrm>
          <a:prstGeom prst="rect">
            <a:avLst/>
          </a:prstGeom>
          <a:noFill/>
        </p:spPr>
      </p:pic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7820700" y="5261828"/>
            <a:ext cx="4303724" cy="136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684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684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684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684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654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Заведующий кардиологическим  отделением  РСЦ БУЗ ВО «ВОКБ», главный внештатный кардиолог  </a:t>
            </a:r>
          </a:p>
          <a:p>
            <a:pPr eaLnBrk="1" hangingPunct="1"/>
            <a:r>
              <a:rPr lang="ru-RU" altLang="ru-RU" sz="1654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департамента здравоохранения области  </a:t>
            </a:r>
          </a:p>
          <a:p>
            <a:pPr eaLnBrk="1" hangingPunct="1"/>
            <a:r>
              <a:rPr lang="ru-RU" altLang="ru-RU" sz="1654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Барашков И.Г.</a:t>
            </a:r>
          </a:p>
        </p:txBody>
      </p:sp>
      <p:pic>
        <p:nvPicPr>
          <p:cNvPr id="9" name="Рисунок 1" descr="Лого итог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755" y="348916"/>
            <a:ext cx="1525241" cy="133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5855" y="558922"/>
            <a:ext cx="9800268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Развитие направлений видов медицинской помощи по профилю </a:t>
            </a:r>
            <a:endParaRPr lang="en-US" sz="220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«кардиология» в Вологодской области и БУЗ ВО ВОКБ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2639904" y="216894"/>
            <a:ext cx="7128505" cy="720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rtlCol="0" anchor="ctr" anchorCtr="0" compatLnSpc="1">
            <a:noAutofit/>
          </a:bodyPr>
          <a:lstStyle/>
          <a:p>
            <a:pPr lvl="0" algn="ctr">
              <a:defRPr/>
            </a:pPr>
            <a:r>
              <a:rPr lang="ru-RU" b="1" kern="0" dirty="0">
                <a:solidFill>
                  <a:srgbClr val="002060"/>
                </a:solidFill>
                <a:latin typeface="Times New Roman"/>
              </a:rPr>
              <a:t>Число случаев ВМП пациентам с ИБС в Вологодской области Эндоваскулярные коронарные вмешательства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zh-CN" sz="12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graphicFrame>
        <p:nvGraphicFramePr>
          <p:cNvPr id="4" name="Объект 4">
            <a:extLst>
              <a:ext uri="{FF2B5EF4-FFF2-40B4-BE49-F238E27FC236}">
                <a16:creationId xmlns:a16="http://schemas.microsoft.com/office/drawing/2014/main" id="{EA3F440C-01B6-48CD-8B1D-65BF2FF5C0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18827"/>
              </p:ext>
            </p:extLst>
          </p:nvPr>
        </p:nvGraphicFramePr>
        <p:xfrm>
          <a:off x="1050203" y="903881"/>
          <a:ext cx="9605726" cy="540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Рисунок 11" descr="Лого итог.png">
            <a:extLst>
              <a:ext uri="{FF2B5EF4-FFF2-40B4-BE49-F238E27FC236}">
                <a16:creationId xmlns:a16="http://schemas.microsoft.com/office/drawing/2014/main" id="{23A8559B-E084-4E93-95BA-C62580A2AF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79" y="44749"/>
            <a:ext cx="1534209" cy="137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559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Лого итог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952" y="278185"/>
            <a:ext cx="1534209" cy="137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108495"/>
            <a:ext cx="169709" cy="339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4002" tIns="42001" rIns="84002" bIns="4200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 descr="Лого итог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118" y="278185"/>
            <a:ext cx="1534209" cy="137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C2478BC-C8DF-4711-832B-168E6A0DA56B}"/>
              </a:ext>
            </a:extLst>
          </p:cNvPr>
          <p:cNvSpPr/>
          <p:nvPr/>
        </p:nvSpPr>
        <p:spPr>
          <a:xfrm>
            <a:off x="1543664" y="222528"/>
            <a:ext cx="42441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298316C7-FC67-4CB9-96C8-822B5143F5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9650534"/>
              </p:ext>
            </p:extLst>
          </p:nvPr>
        </p:nvGraphicFramePr>
        <p:xfrm>
          <a:off x="629264" y="4632516"/>
          <a:ext cx="8184945" cy="2121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2DA367-1A58-43E6-BA22-50E38700165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4854" y="447874"/>
            <a:ext cx="3672408" cy="2524710"/>
          </a:xfrm>
          <a:prstGeom prst="rect">
            <a:avLst/>
          </a:prstGeom>
        </p:spPr>
      </p:pic>
      <p:pic>
        <p:nvPicPr>
          <p:cNvPr id="9" name="Рисунок 8" descr="IMG_4879.JPG">
            <a:extLst>
              <a:ext uri="{FF2B5EF4-FFF2-40B4-BE49-F238E27FC236}">
                <a16:creationId xmlns:a16="http://schemas.microsoft.com/office/drawing/2014/main" id="{9F75A77A-587F-4C87-913C-B1B9F4E4151C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56512" y="2405680"/>
            <a:ext cx="3516188" cy="2365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4.jpg">
            <a:extLst>
              <a:ext uri="{FF2B5EF4-FFF2-40B4-BE49-F238E27FC236}">
                <a16:creationId xmlns:a16="http://schemas.microsoft.com/office/drawing/2014/main" id="{5CD89668-DACA-4B95-BB6F-8CC15F5F5603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131217" y="104114"/>
            <a:ext cx="3203848" cy="2136941"/>
          </a:xfrm>
          <a:prstGeom prst="rect">
            <a:avLst/>
          </a:prstGeom>
        </p:spPr>
      </p:pic>
      <p:pic>
        <p:nvPicPr>
          <p:cNvPr id="11" name="Рисунок 10" descr="3.jpg">
            <a:extLst>
              <a:ext uri="{FF2B5EF4-FFF2-40B4-BE49-F238E27FC236}">
                <a16:creationId xmlns:a16="http://schemas.microsoft.com/office/drawing/2014/main" id="{AEE861B1-4890-4891-9114-26AA7AD29DA8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77424" y="1802647"/>
            <a:ext cx="3516127" cy="21213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22C969-3B1B-4AA2-A72C-3917FDE673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440" y="4168091"/>
            <a:ext cx="3621971" cy="241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9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5DDCDC-85A4-4908-B6B8-34FB3C6DE2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465DDCDC-85A4-4908-B6B8-34FB3C6DE2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465DDCDC-85A4-4908-B6B8-34FB3C6DE2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26E487D-6BBD-45E7-89F6-D895701B6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C26E487D-6BBD-45E7-89F6-D895701B6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C26E487D-6BBD-45E7-89F6-D895701B6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CEB64AB-462D-4A68-A736-3D98D7A007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CCEB64AB-462D-4A68-A736-3D98D7A007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CCEB64AB-462D-4A68-A736-3D98D7A007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A56465C-EF01-4F9E-8584-F8B7E60977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graphicEl>
                                              <a:dgm id="{5A56465C-EF01-4F9E-8584-F8B7E60977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graphicEl>
                                              <a:dgm id="{5A56465C-EF01-4F9E-8584-F8B7E60977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2639904" y="44749"/>
            <a:ext cx="7128505" cy="720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rtlCol="0" anchor="ctr" anchorCtr="0" compatLnSpc="1">
            <a:noAutofit/>
          </a:bodyPr>
          <a:lstStyle/>
          <a:p>
            <a:pPr>
              <a:defRPr/>
            </a:pPr>
            <a:r>
              <a:rPr lang="ru-RU" b="1" kern="0" dirty="0" err="1">
                <a:solidFill>
                  <a:srgbClr val="002060"/>
                </a:solidFill>
                <a:latin typeface="Times New Roman"/>
              </a:rPr>
              <a:t>Тромболитическая</a:t>
            </a:r>
            <a:r>
              <a:rPr lang="ru-RU" b="1" kern="0" dirty="0">
                <a:solidFill>
                  <a:srgbClr val="002060"/>
                </a:solidFill>
                <a:latin typeface="Times New Roman"/>
              </a:rPr>
              <a:t> терапия при ОКС в Вологодской области</a:t>
            </a:r>
            <a:endParaRPr lang="ru-RU" altLang="zh-CN" sz="1200" b="1" i="1" dirty="0">
              <a:solidFill>
                <a:srgbClr val="1F497D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graphicFrame>
        <p:nvGraphicFramePr>
          <p:cNvPr id="4" name="Объект 4">
            <a:extLst>
              <a:ext uri="{FF2B5EF4-FFF2-40B4-BE49-F238E27FC236}">
                <a16:creationId xmlns:a16="http://schemas.microsoft.com/office/drawing/2014/main" id="{EA3F440C-01B6-48CD-8B1D-65BF2FF5C0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586762"/>
              </p:ext>
            </p:extLst>
          </p:nvPr>
        </p:nvGraphicFramePr>
        <p:xfrm>
          <a:off x="1919288" y="641331"/>
          <a:ext cx="8291512" cy="4056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7F8DE6B-2295-465E-A5EA-1E672B32D69F}"/>
              </a:ext>
            </a:extLst>
          </p:cNvPr>
          <p:cNvSpPr txBox="1"/>
          <p:nvPr/>
        </p:nvSpPr>
        <p:spPr>
          <a:xfrm>
            <a:off x="3071664" y="4149081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числа догоспитальной тромболитической терапии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57BFCC-2A79-4D79-95F4-A6F46FC1607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19288" y="4725145"/>
            <a:ext cx="8632684" cy="20240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46C9D7-E52C-457D-B649-3365FC13729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372" y="4969005"/>
            <a:ext cx="1883827" cy="15363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4F699A-CC84-4E2F-9ABE-ECCC23B6AF7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51784" y="5154948"/>
            <a:ext cx="573074" cy="11644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DF4E2D-8460-4D9F-AD55-0138E6FCBAA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33434" y="4969003"/>
            <a:ext cx="1993565" cy="15363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7BDA35-042E-4EFC-958C-F6CFB1520A8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35574" y="5127803"/>
            <a:ext cx="566977" cy="11644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3E67C2-83E2-4B0C-B2CC-22C4A4C219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56058" y="4941858"/>
            <a:ext cx="2188654" cy="1536325"/>
          </a:xfrm>
          <a:prstGeom prst="rect">
            <a:avLst/>
          </a:prstGeom>
        </p:spPr>
      </p:pic>
      <p:pic>
        <p:nvPicPr>
          <p:cNvPr id="12" name="Рисунок 11" descr="Лого итог.png">
            <a:extLst>
              <a:ext uri="{FF2B5EF4-FFF2-40B4-BE49-F238E27FC236}">
                <a16:creationId xmlns:a16="http://schemas.microsoft.com/office/drawing/2014/main" id="{23A8559B-E084-4E93-95BA-C62580A2AF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79" y="44749"/>
            <a:ext cx="1534209" cy="137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688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1DBB74-0DDC-4F24-9AF7-82B846C4C6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4"/>
          <a:stretch>
            <a:fillRect/>
          </a:stretch>
        </p:blipFill>
        <p:spPr>
          <a:xfrm>
            <a:off x="377685" y="286509"/>
            <a:ext cx="1002133" cy="102784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77835E-3F2E-423E-A992-0BA30DE34417}"/>
              </a:ext>
            </a:extLst>
          </p:cNvPr>
          <p:cNvSpPr/>
          <p:nvPr/>
        </p:nvSpPr>
        <p:spPr>
          <a:xfrm>
            <a:off x="506994" y="286509"/>
            <a:ext cx="9261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>
                <a:solidFill>
                  <a:srgbClr val="002060"/>
                </a:solidFill>
                <a:latin typeface="Times New Roman"/>
              </a:rPr>
              <a:t>Объемы медицинской помощи пациентам с ОКС в РСЦ 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6C1FA9A-F8B8-4C73-8E9B-262D73E37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5709" y="3316386"/>
            <a:ext cx="129628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C59990B4-44C0-49A8-9A50-702E5A6AB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884" y="79510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03F0A593-ACF8-473A-B901-4150A4C122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266931"/>
              </p:ext>
            </p:extLst>
          </p:nvPr>
        </p:nvGraphicFramePr>
        <p:xfrm>
          <a:off x="2410691" y="1099127"/>
          <a:ext cx="7112001" cy="412865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2494546278"/>
                    </a:ext>
                  </a:extLst>
                </a:gridCol>
                <a:gridCol w="1034473">
                  <a:extLst>
                    <a:ext uri="{9D8B030D-6E8A-4147-A177-3AD203B41FA5}">
                      <a16:colId xmlns:a16="http://schemas.microsoft.com/office/drawing/2014/main" val="226139160"/>
                    </a:ext>
                  </a:extLst>
                </a:gridCol>
                <a:gridCol w="969818">
                  <a:extLst>
                    <a:ext uri="{9D8B030D-6E8A-4147-A177-3AD203B41FA5}">
                      <a16:colId xmlns:a16="http://schemas.microsoft.com/office/drawing/2014/main" val="2260293681"/>
                    </a:ext>
                  </a:extLst>
                </a:gridCol>
                <a:gridCol w="840510">
                  <a:extLst>
                    <a:ext uri="{9D8B030D-6E8A-4147-A177-3AD203B41FA5}">
                      <a16:colId xmlns:a16="http://schemas.microsoft.com/office/drawing/2014/main" val="692626610"/>
                    </a:ext>
                  </a:extLst>
                </a:gridCol>
              </a:tblGrid>
              <a:tr h="3370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Нозологические формы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2020</a:t>
                      </a:r>
                      <a:r>
                        <a:rPr lang="ru-RU" sz="1400">
                          <a:effectLst/>
                        </a:rPr>
                        <a:t>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2021г.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2022г. 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4869745"/>
                  </a:ext>
                </a:extLst>
              </a:tr>
              <a:tr h="3370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Нестабильная стенокардия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514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569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661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0643482"/>
                  </a:ext>
                </a:extLst>
              </a:tr>
              <a:tr h="6951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Острый инфаркт миокарда  с подъемом сегмента </a:t>
                      </a:r>
                      <a:r>
                        <a:rPr lang="en-US" sz="1400">
                          <a:effectLst/>
                        </a:rPr>
                        <a:t>ST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517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551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628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5450279"/>
                  </a:ext>
                </a:extLst>
              </a:tr>
              <a:tr h="6951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Острый инфаркт миокарда без подъема сегмента </a:t>
                      </a:r>
                      <a:r>
                        <a:rPr lang="en-US" sz="1400">
                          <a:effectLst/>
                        </a:rPr>
                        <a:t>ST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134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158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231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7562482"/>
                  </a:ext>
                </a:extLst>
              </a:tr>
              <a:tr h="3370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Повторный инфаркт миокарда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0588925"/>
                  </a:ext>
                </a:extLst>
              </a:tr>
              <a:tr h="6951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Число острых и повторных инфарктов миокарда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719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785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984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4940398"/>
                  </a:ext>
                </a:extLst>
              </a:tr>
              <a:tr h="3370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Число пациентов с ОКС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1233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1354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1645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498110"/>
                  </a:ext>
                </a:extLst>
              </a:tr>
              <a:tr h="6951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Доля больных с ОКС в структуре пролеченных больных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74,7%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66%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75,2%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1155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4146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2639904" y="44749"/>
            <a:ext cx="8046893" cy="720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rtlCol="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Госпитальная летальность пациентов с  инфарктом миокарда в РСЦ</a:t>
            </a:r>
            <a:endParaRPr kumimoji="0" lang="ru-RU" altLang="zh-CN" sz="12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graphicFrame>
        <p:nvGraphicFramePr>
          <p:cNvPr id="4" name="Объект 4">
            <a:extLst>
              <a:ext uri="{FF2B5EF4-FFF2-40B4-BE49-F238E27FC236}">
                <a16:creationId xmlns:a16="http://schemas.microsoft.com/office/drawing/2014/main" id="{9FE123D0-717F-4680-9826-C121119A14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4098058"/>
              </p:ext>
            </p:extLst>
          </p:nvPr>
        </p:nvGraphicFramePr>
        <p:xfrm>
          <a:off x="986828" y="1314463"/>
          <a:ext cx="9204922" cy="5013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1" descr="Лого итог.png">
            <a:extLst>
              <a:ext uri="{FF2B5EF4-FFF2-40B4-BE49-F238E27FC236}">
                <a16:creationId xmlns:a16="http://schemas.microsoft.com/office/drawing/2014/main" id="{4E44CA2A-AD5D-4C76-B2CC-C39AD4C77C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23" y="210339"/>
            <a:ext cx="1525241" cy="133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397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2639904" y="44749"/>
            <a:ext cx="7272521" cy="720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rtlCol="0" anchor="ctr" anchorCtr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Число случаев ВМП пациентам с инфарктом миокарда в РСЦ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Эндоваскулярные коронарные вмешательства </a:t>
            </a:r>
            <a:endParaRPr kumimoji="0" lang="ru-RU" altLang="zh-CN" sz="12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graphicFrame>
        <p:nvGraphicFramePr>
          <p:cNvPr id="4" name="Объект 4">
            <a:extLst>
              <a:ext uri="{FF2B5EF4-FFF2-40B4-BE49-F238E27FC236}">
                <a16:creationId xmlns:a16="http://schemas.microsoft.com/office/drawing/2014/main" id="{FA57F702-F78B-4C71-B7D2-49ED8BD816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6352519"/>
              </p:ext>
            </p:extLst>
          </p:nvPr>
        </p:nvGraphicFramePr>
        <p:xfrm>
          <a:off x="1077362" y="929031"/>
          <a:ext cx="9104863" cy="4575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1" descr="Лого итог.png">
            <a:extLst>
              <a:ext uri="{FF2B5EF4-FFF2-40B4-BE49-F238E27FC236}">
                <a16:creationId xmlns:a16="http://schemas.microsoft.com/office/drawing/2014/main" id="{75536F39-3596-4614-8DF3-A7A9815C19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6" y="60269"/>
            <a:ext cx="1525241" cy="133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B7079C-2ADA-47C0-B999-89453ABB03C6}"/>
              </a:ext>
            </a:extLst>
          </p:cNvPr>
          <p:cNvSpPr txBox="1"/>
          <p:nvPr/>
        </p:nvSpPr>
        <p:spPr>
          <a:xfrm>
            <a:off x="832919" y="5504507"/>
            <a:ext cx="9207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ВМП                     66,8%                           68,4%                             71,5%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КСГ 2 уровень    33,8%                           31,6%                             28,5%</a:t>
            </a:r>
          </a:p>
        </p:txBody>
      </p:sp>
    </p:spTree>
    <p:extLst>
      <p:ext uri="{BB962C8B-B14F-4D97-AF65-F5344CB8AC3E}">
        <p14:creationId xmlns:p14="http://schemas.microsoft.com/office/powerpoint/2010/main" val="587245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2046084" y="44749"/>
            <a:ext cx="8501204" cy="720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rtlCol="0" anchor="ctr" anchorCtr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Число случаев ВМП пациентам с нестабильной стенокардией  в РСЦ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Эндоваскулярные коронарные вмешательства </a:t>
            </a:r>
            <a:endParaRPr kumimoji="0" lang="ru-RU" altLang="zh-CN" sz="12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graphicFrame>
        <p:nvGraphicFramePr>
          <p:cNvPr id="4" name="Объект 4">
            <a:extLst>
              <a:ext uri="{FF2B5EF4-FFF2-40B4-BE49-F238E27FC236}">
                <a16:creationId xmlns:a16="http://schemas.microsoft.com/office/drawing/2014/main" id="{FA57F702-F78B-4C71-B7D2-49ED8BD816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6473171"/>
              </p:ext>
            </p:extLst>
          </p:nvPr>
        </p:nvGraphicFramePr>
        <p:xfrm>
          <a:off x="1077362" y="929031"/>
          <a:ext cx="9104863" cy="4575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1" descr="Лого итог.png">
            <a:extLst>
              <a:ext uri="{FF2B5EF4-FFF2-40B4-BE49-F238E27FC236}">
                <a16:creationId xmlns:a16="http://schemas.microsoft.com/office/drawing/2014/main" id="{75536F39-3596-4614-8DF3-A7A9815C19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6" y="60269"/>
            <a:ext cx="1525241" cy="133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B7079C-2ADA-47C0-B999-89453ABB03C6}"/>
              </a:ext>
            </a:extLst>
          </p:cNvPr>
          <p:cNvSpPr txBox="1"/>
          <p:nvPr/>
        </p:nvSpPr>
        <p:spPr>
          <a:xfrm>
            <a:off x="642796" y="5504507"/>
            <a:ext cx="8935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ВМП                        37,3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                           29,1%                             36,1%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КСГ 2 уровень       62,7%                           70,9%                             63,9%</a:t>
            </a:r>
          </a:p>
        </p:txBody>
      </p:sp>
    </p:spTree>
    <p:extLst>
      <p:ext uri="{BB962C8B-B14F-4D97-AF65-F5344CB8AC3E}">
        <p14:creationId xmlns:p14="http://schemas.microsoft.com/office/powerpoint/2010/main" val="3276734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1DBB74-0DDC-4F24-9AF7-82B846C4C6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4"/>
          <a:stretch>
            <a:fillRect/>
          </a:stretch>
        </p:blipFill>
        <p:spPr>
          <a:xfrm>
            <a:off x="226534" y="121649"/>
            <a:ext cx="1002133" cy="102784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77835E-3F2E-423E-A992-0BA30DE34417}"/>
              </a:ext>
            </a:extLst>
          </p:cNvPr>
          <p:cNvSpPr/>
          <p:nvPr/>
        </p:nvSpPr>
        <p:spPr>
          <a:xfrm>
            <a:off x="1450109" y="286509"/>
            <a:ext cx="83185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Объемы медицинской помощи пациентам с </a:t>
            </a:r>
            <a:r>
              <a:rPr lang="ru-RU" b="1" kern="0" dirty="0">
                <a:solidFill>
                  <a:srgbClr val="002060"/>
                </a:solidFill>
                <a:latin typeface="Times New Roman"/>
              </a:rPr>
              <a:t> хронической ИБС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в РСЦ 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6C1FA9A-F8B8-4C73-8E9B-262D73E37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5709" y="3316386"/>
            <a:ext cx="129628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C59990B4-44C0-49A8-9A50-702E5A6AB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884" y="79510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CEF748B-F338-4AED-81BE-30013B88E7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732983"/>
              </p:ext>
            </p:extLst>
          </p:nvPr>
        </p:nvGraphicFramePr>
        <p:xfrm>
          <a:off x="2854037" y="1111768"/>
          <a:ext cx="6557817" cy="1411797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179612">
                  <a:extLst>
                    <a:ext uri="{9D8B030D-6E8A-4147-A177-3AD203B41FA5}">
                      <a16:colId xmlns:a16="http://schemas.microsoft.com/office/drawing/2014/main" val="1739596981"/>
                    </a:ext>
                  </a:extLst>
                </a:gridCol>
                <a:gridCol w="1042795">
                  <a:extLst>
                    <a:ext uri="{9D8B030D-6E8A-4147-A177-3AD203B41FA5}">
                      <a16:colId xmlns:a16="http://schemas.microsoft.com/office/drawing/2014/main" val="3725212411"/>
                    </a:ext>
                  </a:extLst>
                </a:gridCol>
                <a:gridCol w="1167705">
                  <a:extLst>
                    <a:ext uri="{9D8B030D-6E8A-4147-A177-3AD203B41FA5}">
                      <a16:colId xmlns:a16="http://schemas.microsoft.com/office/drawing/2014/main" val="3259746322"/>
                    </a:ext>
                  </a:extLst>
                </a:gridCol>
                <a:gridCol w="1167705">
                  <a:extLst>
                    <a:ext uri="{9D8B030D-6E8A-4147-A177-3AD203B41FA5}">
                      <a16:colId xmlns:a16="http://schemas.microsoft.com/office/drawing/2014/main" val="4049861384"/>
                    </a:ext>
                  </a:extLst>
                </a:gridCol>
              </a:tblGrid>
              <a:tr h="4705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Нозологические формы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2020г.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2021г.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2022г.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6869414"/>
                  </a:ext>
                </a:extLst>
              </a:tr>
              <a:tr h="4705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ИБС Стенокардия напряжения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141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954872"/>
                  </a:ext>
                </a:extLst>
              </a:tr>
              <a:tr h="4705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Другие формы  хронической ИБС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4832295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ADDA4086-EDD7-4022-9D4E-DD628F506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963" y="36560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6E35D-1C88-44D4-9AC3-65BFC67DC5C8}"/>
              </a:ext>
            </a:extLst>
          </p:cNvPr>
          <p:cNvSpPr txBox="1"/>
          <p:nvPr/>
        </p:nvSpPr>
        <p:spPr>
          <a:xfrm>
            <a:off x="2854038" y="2719920"/>
            <a:ext cx="6095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КСГ 2 уровень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st13.002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коэффициент 2.81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220756-D609-4D47-9DB8-6F6E0D9FFDED}"/>
              </a:ext>
            </a:extLst>
          </p:cNvPr>
          <p:cNvSpPr txBox="1"/>
          <p:nvPr/>
        </p:nvSpPr>
        <p:spPr>
          <a:xfrm>
            <a:off x="1013106" y="3868722"/>
            <a:ext cx="987110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Маршрутизация после выписки </a:t>
            </a:r>
          </a:p>
          <a:p>
            <a:pPr marL="342900" indent="-342900"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в федеральный центр и затем диспансерное наблюдение в поликлинике по месту жительства</a:t>
            </a:r>
          </a:p>
          <a:p>
            <a:pPr marL="342900" indent="-342900"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Амбулаторное лечение и диспансерное наблюдение в поликлинике  по месту жительства </a:t>
            </a:r>
          </a:p>
        </p:txBody>
      </p:sp>
    </p:spTree>
    <p:extLst>
      <p:ext uri="{BB962C8B-B14F-4D97-AF65-F5344CB8AC3E}">
        <p14:creationId xmlns:p14="http://schemas.microsoft.com/office/powerpoint/2010/main" val="1769116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1DBB74-0DDC-4F24-9AF7-82B846C4C6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4"/>
          <a:stretch>
            <a:fillRect/>
          </a:stretch>
        </p:blipFill>
        <p:spPr>
          <a:xfrm>
            <a:off x="134655" y="95752"/>
            <a:ext cx="1002133" cy="102784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77835E-3F2E-423E-A992-0BA30DE34417}"/>
              </a:ext>
            </a:extLst>
          </p:cNvPr>
          <p:cNvSpPr/>
          <p:nvPr/>
        </p:nvSpPr>
        <p:spPr>
          <a:xfrm>
            <a:off x="1450109" y="286509"/>
            <a:ext cx="8318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Объемы медицинской помощи пациентам с  воспалительными заболеваниями </a:t>
            </a:r>
            <a:r>
              <a:rPr lang="ru-RU" b="1" kern="0" dirty="0">
                <a:solidFill>
                  <a:srgbClr val="002060"/>
                </a:solidFill>
                <a:latin typeface="Times New Roman"/>
              </a:rPr>
              <a:t>сердца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в РСЦ 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6C1FA9A-F8B8-4C73-8E9B-262D73E37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5709" y="3316386"/>
            <a:ext cx="129628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C59990B4-44C0-49A8-9A50-702E5A6AB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884" y="79510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DDA4086-EDD7-4022-9D4E-DD628F506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963" y="36560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6E35D-1C88-44D4-9AC3-65BFC67DC5C8}"/>
              </a:ext>
            </a:extLst>
          </p:cNvPr>
          <p:cNvSpPr txBox="1"/>
          <p:nvPr/>
        </p:nvSpPr>
        <p:spPr>
          <a:xfrm>
            <a:off x="2829011" y="3201987"/>
            <a:ext cx="6054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КСГ 1 уровень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st13.006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коэффициент 1.42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КСГ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уровень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13.007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коэффициент 2.38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220756-D609-4D47-9DB8-6F6E0D9FFDED}"/>
              </a:ext>
            </a:extLst>
          </p:cNvPr>
          <p:cNvSpPr txBox="1"/>
          <p:nvPr/>
        </p:nvSpPr>
        <p:spPr>
          <a:xfrm>
            <a:off x="1047160" y="4265725"/>
            <a:ext cx="987110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Маршрутизация после выписки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Направление в федеральный центр и затем диспансерное наблюдение в поликлинике по месту жительства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Амбулаторное лечение и диспансерное наблюдение в поликлинике  по месту жительства 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D6DD3717-40AC-40D5-BD3F-1C3A4FBBE3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492317"/>
              </p:ext>
            </p:extLst>
          </p:nvPr>
        </p:nvGraphicFramePr>
        <p:xfrm>
          <a:off x="2955636" y="1418490"/>
          <a:ext cx="6054148" cy="133291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935403">
                  <a:extLst>
                    <a:ext uri="{9D8B030D-6E8A-4147-A177-3AD203B41FA5}">
                      <a16:colId xmlns:a16="http://schemas.microsoft.com/office/drawing/2014/main" val="1848560019"/>
                    </a:ext>
                  </a:extLst>
                </a:gridCol>
                <a:gridCol w="962703">
                  <a:extLst>
                    <a:ext uri="{9D8B030D-6E8A-4147-A177-3AD203B41FA5}">
                      <a16:colId xmlns:a16="http://schemas.microsoft.com/office/drawing/2014/main" val="4186062749"/>
                    </a:ext>
                  </a:extLst>
                </a:gridCol>
                <a:gridCol w="1078021">
                  <a:extLst>
                    <a:ext uri="{9D8B030D-6E8A-4147-A177-3AD203B41FA5}">
                      <a16:colId xmlns:a16="http://schemas.microsoft.com/office/drawing/2014/main" val="3181560823"/>
                    </a:ext>
                  </a:extLst>
                </a:gridCol>
                <a:gridCol w="1078021">
                  <a:extLst>
                    <a:ext uri="{9D8B030D-6E8A-4147-A177-3AD203B41FA5}">
                      <a16:colId xmlns:a16="http://schemas.microsoft.com/office/drawing/2014/main" val="3800083457"/>
                    </a:ext>
                  </a:extLst>
                </a:gridCol>
              </a:tblGrid>
              <a:tr h="444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Нозологические формы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2020г.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2021г.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2022г.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3127823"/>
                  </a:ext>
                </a:extLst>
              </a:tr>
              <a:tr h="4443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Миокардит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1183520"/>
                  </a:ext>
                </a:extLst>
              </a:tr>
              <a:tr h="4443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Эндокардит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0818890"/>
                  </a:ext>
                </a:extLst>
              </a:tr>
            </a:tbl>
          </a:graphicData>
        </a:graphic>
      </p:graphicFrame>
      <p:sp>
        <p:nvSpPr>
          <p:cNvPr id="10" name="Rectangle 1">
            <a:extLst>
              <a:ext uri="{FF2B5EF4-FFF2-40B4-BE49-F238E27FC236}">
                <a16:creationId xmlns:a16="http://schemas.microsoft.com/office/drawing/2014/main" id="{19DEAE0E-8E2D-47B6-84C1-B8FD31A74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9011" y="1349418"/>
            <a:ext cx="12438699" cy="93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683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1DBB74-0DDC-4F24-9AF7-82B846C4C6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4"/>
          <a:stretch>
            <a:fillRect/>
          </a:stretch>
        </p:blipFill>
        <p:spPr>
          <a:xfrm>
            <a:off x="134655" y="159990"/>
            <a:ext cx="1002133" cy="102784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77835E-3F2E-423E-A992-0BA30DE34417}"/>
              </a:ext>
            </a:extLst>
          </p:cNvPr>
          <p:cNvSpPr/>
          <p:nvPr/>
        </p:nvSpPr>
        <p:spPr>
          <a:xfrm>
            <a:off x="1450109" y="286509"/>
            <a:ext cx="8318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Объемы медицинской помощи пациентам с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тромбоэмболией легочной артерии в РСЦ 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6C1FA9A-F8B8-4C73-8E9B-262D73E37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5709" y="3316386"/>
            <a:ext cx="129628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C59990B4-44C0-49A8-9A50-702E5A6AB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884" y="79510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DDA4086-EDD7-4022-9D4E-DD628F506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963" y="36560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6E35D-1C88-44D4-9AC3-65BFC67DC5C8}"/>
              </a:ext>
            </a:extLst>
          </p:cNvPr>
          <p:cNvSpPr txBox="1"/>
          <p:nvPr/>
        </p:nvSpPr>
        <p:spPr>
          <a:xfrm>
            <a:off x="2765563" y="2832019"/>
            <a:ext cx="60946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КСГ 2 уровень (МСКТ с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боллюсным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усилением) -  </a:t>
            </a:r>
          </a:p>
          <a:p>
            <a:pPr lvl="0"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st13.002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коэффициент 2.81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КСГ 3 уровень (ТЛТ) – </a:t>
            </a:r>
          </a:p>
          <a:p>
            <a:pPr lvl="0"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st13.0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коэффициент 3.54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220756-D609-4D47-9DB8-6F6E0D9FFDED}"/>
              </a:ext>
            </a:extLst>
          </p:cNvPr>
          <p:cNvSpPr txBox="1"/>
          <p:nvPr/>
        </p:nvSpPr>
        <p:spPr>
          <a:xfrm>
            <a:off x="1136788" y="4410452"/>
            <a:ext cx="837953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Маршрутизация после выписки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Амбулаторное лечение и диспансерное наблюдение в поликлинике  по месту жительства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26D4C08-2BB7-4C8D-BDE5-30047DF450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139655"/>
              </p:ext>
            </p:extLst>
          </p:nvPr>
        </p:nvGraphicFramePr>
        <p:xfrm>
          <a:off x="2787926" y="1284925"/>
          <a:ext cx="6020382" cy="95414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919032">
                  <a:extLst>
                    <a:ext uri="{9D8B030D-6E8A-4147-A177-3AD203B41FA5}">
                      <a16:colId xmlns:a16="http://schemas.microsoft.com/office/drawing/2014/main" val="2063320355"/>
                    </a:ext>
                  </a:extLst>
                </a:gridCol>
                <a:gridCol w="957334">
                  <a:extLst>
                    <a:ext uri="{9D8B030D-6E8A-4147-A177-3AD203B41FA5}">
                      <a16:colId xmlns:a16="http://schemas.microsoft.com/office/drawing/2014/main" val="659806327"/>
                    </a:ext>
                  </a:extLst>
                </a:gridCol>
                <a:gridCol w="1072008">
                  <a:extLst>
                    <a:ext uri="{9D8B030D-6E8A-4147-A177-3AD203B41FA5}">
                      <a16:colId xmlns:a16="http://schemas.microsoft.com/office/drawing/2014/main" val="3353719896"/>
                    </a:ext>
                  </a:extLst>
                </a:gridCol>
                <a:gridCol w="1072008">
                  <a:extLst>
                    <a:ext uri="{9D8B030D-6E8A-4147-A177-3AD203B41FA5}">
                      <a16:colId xmlns:a16="http://schemas.microsoft.com/office/drawing/2014/main" val="3274465597"/>
                    </a:ext>
                  </a:extLst>
                </a:gridCol>
              </a:tblGrid>
              <a:tr h="477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Нозологические формы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2020г.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2021г.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2022г.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6487236"/>
                  </a:ext>
                </a:extLst>
              </a:tr>
              <a:tr h="4770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ТЭЛА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0010856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1138FC67-BC70-4500-8D4E-5F718F58A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5582" y="1373811"/>
            <a:ext cx="12369326" cy="94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149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1DBB74-0DDC-4F24-9AF7-82B846C4C6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4"/>
          <a:stretch>
            <a:fillRect/>
          </a:stretch>
        </p:blipFill>
        <p:spPr>
          <a:xfrm>
            <a:off x="10996134" y="418918"/>
            <a:ext cx="1002133" cy="102784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24F3B0-34B0-4525-8066-D4C35DFFA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33" y="58847"/>
            <a:ext cx="4580309" cy="674030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9D6ED43-F5D4-4EA9-A264-232B9A7A0E71}"/>
              </a:ext>
            </a:extLst>
          </p:cNvPr>
          <p:cNvSpPr/>
          <p:nvPr/>
        </p:nvSpPr>
        <p:spPr>
          <a:xfrm>
            <a:off x="4837088" y="347255"/>
            <a:ext cx="6096000" cy="748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750"/>
              </a:spcAft>
              <a:buAutoNum type="arabicPeriod"/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ПОРЯДОК ОКАЗАНИЯ МЕДИЦИНСКОЙ ПОМОЩИ БОЛЬНЫМ С СЕРДЕЧНО-СОСУДИСТЫМИ ЗАБОЛЕВАНИЯМИ</a:t>
            </a:r>
          </a:p>
          <a:p>
            <a:pPr marL="342900" indent="-342900">
              <a:lnSpc>
                <a:spcPct val="107000"/>
              </a:lnSpc>
              <a:spcAft>
                <a:spcPts val="750"/>
              </a:spcAft>
              <a:buAutoNum type="arabicPeriod"/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ПРАВИЛА ОРГАНИЗАЦИИ ДЕЯТЕЛЬНОСТИ КАРДИОЛОГИЧЕСКОГО КАБИНЕТА</a:t>
            </a:r>
          </a:p>
          <a:p>
            <a:pPr marL="342900" indent="-342900">
              <a:lnSpc>
                <a:spcPct val="107000"/>
              </a:lnSpc>
              <a:spcAft>
                <a:spcPts val="750"/>
              </a:spcAft>
              <a:buAutoNum type="arabicPeriod"/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РЕКОМЕНДУЕМЫЕ ШТАТНЫЕ НОРМАТИВЫ КАРДИОЛОГИЧЕСКОГО КАБИНЕТА </a:t>
            </a:r>
          </a:p>
          <a:p>
            <a:pPr marL="342900" indent="-342900">
              <a:lnSpc>
                <a:spcPct val="107000"/>
              </a:lnSpc>
              <a:spcAft>
                <a:spcPts val="750"/>
              </a:spcAft>
              <a:buAutoNum type="arabicPeriod"/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СТАНДАРТ ОСНАЩЕНИЯ КАРДИОЛОГИЧЕСКОГО КАБИНЕТА</a:t>
            </a:r>
          </a:p>
          <a:p>
            <a:pPr marL="342900" indent="-342900">
              <a:lnSpc>
                <a:spcPct val="107000"/>
              </a:lnSpc>
              <a:spcAft>
                <a:spcPts val="750"/>
              </a:spcAft>
              <a:buAutoNum type="arabicPeriod"/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ПРАВИЛА ОРГАНИЗАЦИИ ДЕЯТЕЛЬНОСТИ КАРДИОЛОГИЧЕСКОГО ОТДЕЛЕНИЯ С ПАЛАТОЙ РЕАНИМАЦИИ И ИНТЕНСИВНОЙ ТЕРАПИИ</a:t>
            </a:r>
          </a:p>
          <a:p>
            <a:pPr marL="342900" indent="-342900">
              <a:lnSpc>
                <a:spcPct val="107000"/>
              </a:lnSpc>
              <a:spcAft>
                <a:spcPts val="750"/>
              </a:spcAft>
              <a:buAutoNum type="arabicPeriod"/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РЕКОМЕНДУЕМЫЕ ШТАТНЫЕ НОРМАТИВЫ КАРДИОЛОГИЧЕСКОГО ОТДЕЛЕНИЯ С ПАЛАТОЙ РЕАНИМАЦИИ И ИНТЕНСИВНОЙ ТЕРАПИИ</a:t>
            </a:r>
          </a:p>
          <a:p>
            <a:pPr marL="342900" indent="-342900">
              <a:lnSpc>
                <a:spcPct val="107000"/>
              </a:lnSpc>
              <a:spcAft>
                <a:spcPts val="750"/>
              </a:spcAft>
              <a:buAutoNum type="arabicPeriod"/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СТАНДАРТ ОСНАЩЕНИЯ КАРДИОЛОГИЧЕСКОГО ОТДЕЛЕНИЯ С ПАЛАТОЙ РЕАНИМАЦИИ И ИНТЕНСИВНОЙ ТЕРАПИИ</a:t>
            </a:r>
          </a:p>
          <a:p>
            <a:pPr marL="342900" indent="-342900">
              <a:lnSpc>
                <a:spcPct val="107000"/>
              </a:lnSpc>
              <a:spcAft>
                <a:spcPts val="750"/>
              </a:spcAft>
              <a:buAutoNum type="arabicPeriod"/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ПРАВИЛА ОРГАНИЗАЦИИ ДЕЯТЕЛЬНОСТИ РЕГИОНАЛЬНОГО СОСУДИСТОГО ЦЕНТРА ДЛЯ БОЛЬНЫХ С ОСТРЫМ КОРОНАРНЫМ СИНДРОМОМ</a:t>
            </a:r>
          </a:p>
          <a:p>
            <a:pPr marL="342900" indent="-342900">
              <a:lnSpc>
                <a:spcPct val="107000"/>
              </a:lnSpc>
              <a:spcAft>
                <a:spcPts val="750"/>
              </a:spcAft>
              <a:buAutoNum type="arabicPeriod"/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СТАНДАРТ ОСНАЩЕНИЯ РЕГИОНАЛЬНОГО СОСУДИСТОГО ЦЕНТРА ДЛЯ БОЛЬНЫХ С ОСТРЫМ КОРОНАРНЫМ СИНДРОМОМ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750"/>
              </a:spcAft>
              <a:buAutoNum type="arabicPeriod"/>
            </a:pPr>
            <a:endParaRPr lang="ru-RU" sz="1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750"/>
              </a:spcAft>
              <a:buAutoNum type="arabicPeriod"/>
            </a:pPr>
            <a:endParaRPr lang="ru-RU" sz="1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750"/>
              </a:spcAft>
              <a:buAutoNum type="arabicPeriod"/>
            </a:pPr>
            <a:endParaRPr lang="ru-RU" sz="1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750"/>
              </a:spcAft>
              <a:buAutoNum type="arabicPeriod"/>
            </a:pP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spcAft>
                <a:spcPts val="750"/>
              </a:spcAft>
              <a:buAutoNum type="arabicPeriod"/>
            </a:pPr>
            <a:endParaRPr lang="ru-RU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783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1DBB74-0DDC-4F24-9AF7-82B846C4C6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4"/>
          <a:stretch>
            <a:fillRect/>
          </a:stretch>
        </p:blipFill>
        <p:spPr>
          <a:xfrm>
            <a:off x="134655" y="159990"/>
            <a:ext cx="1002133" cy="102784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77835E-3F2E-423E-A992-0BA30DE34417}"/>
              </a:ext>
            </a:extLst>
          </p:cNvPr>
          <p:cNvSpPr/>
          <p:nvPr/>
        </p:nvSpPr>
        <p:spPr>
          <a:xfrm>
            <a:off x="1450109" y="286509"/>
            <a:ext cx="83185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Объемы медицинской помощи пациентам с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>
                <a:solidFill>
                  <a:srgbClr val="002060"/>
                </a:solidFill>
                <a:latin typeface="Times New Roman"/>
              </a:rPr>
              <a:t>хронической сердечной недостаточностью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в РСЦ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6C1FA9A-F8B8-4C73-8E9B-262D73E37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5709" y="3316386"/>
            <a:ext cx="129628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C59990B4-44C0-49A8-9A50-702E5A6AB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884" y="79510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DDA4086-EDD7-4022-9D4E-DD628F506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963" y="36560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6E35D-1C88-44D4-9AC3-65BFC67DC5C8}"/>
              </a:ext>
            </a:extLst>
          </p:cNvPr>
          <p:cNvSpPr txBox="1"/>
          <p:nvPr/>
        </p:nvSpPr>
        <p:spPr>
          <a:xfrm>
            <a:off x="2650835" y="3289555"/>
            <a:ext cx="81649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КСГ 1 уровень  при ИБС – коэффициент 0.78</a:t>
            </a:r>
          </a:p>
          <a:p>
            <a:pPr lvl="0"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КСГ 1 уровень  при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кардиомиопатии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коэффициент 1.42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220756-D609-4D47-9DB8-6F6E0D9FFDED}"/>
              </a:ext>
            </a:extLst>
          </p:cNvPr>
          <p:cNvSpPr txBox="1"/>
          <p:nvPr/>
        </p:nvSpPr>
        <p:spPr>
          <a:xfrm>
            <a:off x="1376218" y="4305218"/>
            <a:ext cx="837953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Маршрутизация после выписки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Амбулаторное лечение и диспансерное наблюдение в поликлинике  по месту жительства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F2F3108-85BE-453D-961D-A65D2EB649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097087"/>
              </p:ext>
            </p:extLst>
          </p:nvPr>
        </p:nvGraphicFramePr>
        <p:xfrm>
          <a:off x="2650836" y="1418128"/>
          <a:ext cx="6236711" cy="167877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023921">
                  <a:extLst>
                    <a:ext uri="{9D8B030D-6E8A-4147-A177-3AD203B41FA5}">
                      <a16:colId xmlns:a16="http://schemas.microsoft.com/office/drawing/2014/main" val="2293191593"/>
                    </a:ext>
                  </a:extLst>
                </a:gridCol>
                <a:gridCol w="991734">
                  <a:extLst>
                    <a:ext uri="{9D8B030D-6E8A-4147-A177-3AD203B41FA5}">
                      <a16:colId xmlns:a16="http://schemas.microsoft.com/office/drawing/2014/main" val="2161372029"/>
                    </a:ext>
                  </a:extLst>
                </a:gridCol>
                <a:gridCol w="1110528">
                  <a:extLst>
                    <a:ext uri="{9D8B030D-6E8A-4147-A177-3AD203B41FA5}">
                      <a16:colId xmlns:a16="http://schemas.microsoft.com/office/drawing/2014/main" val="779874432"/>
                    </a:ext>
                  </a:extLst>
                </a:gridCol>
                <a:gridCol w="1110528">
                  <a:extLst>
                    <a:ext uri="{9D8B030D-6E8A-4147-A177-3AD203B41FA5}">
                      <a16:colId xmlns:a16="http://schemas.microsoft.com/office/drawing/2014/main" val="1254268937"/>
                    </a:ext>
                  </a:extLst>
                </a:gridCol>
              </a:tblGrid>
              <a:tr h="3326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Нозологические формы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2020г.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2021г.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2022г.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9071077"/>
                  </a:ext>
                </a:extLst>
              </a:tr>
              <a:tr h="3326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Кардиомиопатии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806040"/>
                  </a:ext>
                </a:extLst>
              </a:tr>
              <a:tr h="6807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Неревматические поражения клапанов сердца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1465077"/>
                  </a:ext>
                </a:extLst>
              </a:tr>
              <a:tr h="3326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Врожденные пороки сердца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8283945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56EA58D4-B503-4314-82DA-452EDE7E2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9395" y="1600506"/>
            <a:ext cx="12813788" cy="69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456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1DBB74-0DDC-4F24-9AF7-82B846C4C6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4"/>
          <a:stretch>
            <a:fillRect/>
          </a:stretch>
        </p:blipFill>
        <p:spPr>
          <a:xfrm>
            <a:off x="87521" y="71380"/>
            <a:ext cx="1002133" cy="102784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77835E-3F2E-423E-A992-0BA30DE34417}"/>
              </a:ext>
            </a:extLst>
          </p:cNvPr>
          <p:cNvSpPr/>
          <p:nvPr/>
        </p:nvSpPr>
        <p:spPr>
          <a:xfrm>
            <a:off x="474020" y="218582"/>
            <a:ext cx="117179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      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Формирование потоков пациентов кардиологического профиля в РСЦ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3980677-560E-4A61-BC20-F759681B9DA9}"/>
              </a:ext>
            </a:extLst>
          </p:cNvPr>
          <p:cNvGrpSpPr/>
          <p:nvPr/>
        </p:nvGrpSpPr>
        <p:grpSpPr>
          <a:xfrm>
            <a:off x="588587" y="3393238"/>
            <a:ext cx="1981188" cy="1768061"/>
            <a:chOff x="556496" y="1289444"/>
            <a:chExt cx="1981188" cy="1768061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2A64062D-E7CF-44C7-8845-301B9E97C0E7}"/>
                </a:ext>
              </a:extLst>
            </p:cNvPr>
            <p:cNvSpPr/>
            <p:nvPr/>
          </p:nvSpPr>
          <p:spPr>
            <a:xfrm>
              <a:off x="692727" y="1289444"/>
              <a:ext cx="1736438" cy="391574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ОКСбп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</a:t>
              </a:r>
              <a:endPara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Блок-схема: процесс 15">
              <a:extLst>
                <a:ext uri="{FF2B5EF4-FFF2-40B4-BE49-F238E27FC236}">
                  <a16:creationId xmlns:a16="http://schemas.microsoft.com/office/drawing/2014/main" id="{5BCB0271-05A8-4BA6-80F3-1B2AAF5C1F7A}"/>
                </a:ext>
              </a:extLst>
            </p:cNvPr>
            <p:cNvSpPr/>
            <p:nvPr/>
          </p:nvSpPr>
          <p:spPr>
            <a:xfrm>
              <a:off x="556496" y="1844932"/>
              <a:ext cx="1981188" cy="466866"/>
            </a:xfrm>
            <a:prstGeom prst="flowChartProcess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СМП</a:t>
              </a:r>
            </a:p>
          </p:txBody>
        </p:sp>
        <p:sp>
          <p:nvSpPr>
            <p:cNvPr id="17" name="Блок-схема: процесс 16">
              <a:extLst>
                <a:ext uri="{FF2B5EF4-FFF2-40B4-BE49-F238E27FC236}">
                  <a16:creationId xmlns:a16="http://schemas.microsoft.com/office/drawing/2014/main" id="{7555C554-B224-4853-AA6A-375270B23540}"/>
                </a:ext>
              </a:extLst>
            </p:cNvPr>
            <p:cNvSpPr/>
            <p:nvPr/>
          </p:nvSpPr>
          <p:spPr>
            <a:xfrm>
              <a:off x="556496" y="2466106"/>
              <a:ext cx="1981188" cy="591399"/>
            </a:xfrm>
            <a:prstGeom prst="flowChartProcess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Обследование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ПСО</a:t>
              </a:r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6DD14EB9-A075-448C-B7CC-24A26DCB735F}"/>
              </a:ext>
            </a:extLst>
          </p:cNvPr>
          <p:cNvGrpSpPr/>
          <p:nvPr/>
        </p:nvGrpSpPr>
        <p:grpSpPr>
          <a:xfrm>
            <a:off x="563667" y="1099224"/>
            <a:ext cx="11039746" cy="5568556"/>
            <a:chOff x="556496" y="1289444"/>
            <a:chExt cx="11039746" cy="5568556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57B99361-B6F0-4EDA-970D-58B7C50F0825}"/>
                </a:ext>
              </a:extLst>
            </p:cNvPr>
            <p:cNvGrpSpPr/>
            <p:nvPr/>
          </p:nvGrpSpPr>
          <p:grpSpPr>
            <a:xfrm>
              <a:off x="556496" y="1289444"/>
              <a:ext cx="1981188" cy="1768061"/>
              <a:chOff x="556496" y="1289444"/>
              <a:chExt cx="1981188" cy="1768061"/>
            </a:xfrm>
          </p:grpSpPr>
          <p:sp>
            <p:nvSpPr>
              <p:cNvPr id="8" name="Прямоугольник: скругленные углы 7">
                <a:extLst>
                  <a:ext uri="{FF2B5EF4-FFF2-40B4-BE49-F238E27FC236}">
                    <a16:creationId xmlns:a16="http://schemas.microsoft.com/office/drawing/2014/main" id="{84F85A87-1F9A-4AE8-8E45-B72DA86DB102}"/>
                  </a:ext>
                </a:extLst>
              </p:cNvPr>
              <p:cNvSpPr/>
              <p:nvPr/>
            </p:nvSpPr>
            <p:spPr>
              <a:xfrm>
                <a:off x="692727" y="1289444"/>
                <a:ext cx="1736438" cy="391574"/>
              </a:xfrm>
              <a:prstGeom prst="round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ОКСп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</a:t>
                </a:r>
                <a:endPara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" name="Блок-схема: процесс 2">
                <a:extLst>
                  <a:ext uri="{FF2B5EF4-FFF2-40B4-BE49-F238E27FC236}">
                    <a16:creationId xmlns:a16="http://schemas.microsoft.com/office/drawing/2014/main" id="{FFC042E1-BBD0-487D-8522-EAD0334555E6}"/>
                  </a:ext>
                </a:extLst>
              </p:cNvPr>
              <p:cNvSpPr/>
              <p:nvPr/>
            </p:nvSpPr>
            <p:spPr>
              <a:xfrm>
                <a:off x="556496" y="1844932"/>
                <a:ext cx="1981188" cy="466866"/>
              </a:xfrm>
              <a:prstGeom prst="flowChartProcess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СМП</a:t>
                </a:r>
              </a:p>
            </p:txBody>
          </p:sp>
          <p:sp>
            <p:nvSpPr>
              <p:cNvPr id="10" name="Блок-схема: процесс 9">
                <a:extLst>
                  <a:ext uri="{FF2B5EF4-FFF2-40B4-BE49-F238E27FC236}">
                    <a16:creationId xmlns:a16="http://schemas.microsoft.com/office/drawing/2014/main" id="{1AF6BC29-52B4-4ACA-82EF-53B69AA13A95}"/>
                  </a:ext>
                </a:extLst>
              </p:cNvPr>
              <p:cNvSpPr/>
              <p:nvPr/>
            </p:nvSpPr>
            <p:spPr>
              <a:xfrm>
                <a:off x="556496" y="2466106"/>
                <a:ext cx="1981188" cy="591399"/>
              </a:xfrm>
              <a:prstGeom prst="flowChartProcess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ПСО /ЦРБ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ТЛТ</a:t>
                </a:r>
              </a:p>
            </p:txBody>
          </p:sp>
        </p:grp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D2733CC1-860D-45AB-AC97-80E9E8D960AB}"/>
                </a:ext>
              </a:extLst>
            </p:cNvPr>
            <p:cNvGrpSpPr/>
            <p:nvPr/>
          </p:nvGrpSpPr>
          <p:grpSpPr>
            <a:xfrm>
              <a:off x="588587" y="5541343"/>
              <a:ext cx="1981188" cy="1022354"/>
              <a:chOff x="556496" y="1289444"/>
              <a:chExt cx="1981188" cy="1022354"/>
            </a:xfrm>
          </p:grpSpPr>
          <p:sp>
            <p:nvSpPr>
              <p:cNvPr id="19" name="Прямоугольник: скругленные углы 18">
                <a:extLst>
                  <a:ext uri="{FF2B5EF4-FFF2-40B4-BE49-F238E27FC236}">
                    <a16:creationId xmlns:a16="http://schemas.microsoft.com/office/drawing/2014/main" id="{C7035193-FB45-433D-94BD-134DEEF03E18}"/>
                  </a:ext>
                </a:extLst>
              </p:cNvPr>
              <p:cNvSpPr/>
              <p:nvPr/>
            </p:nvSpPr>
            <p:spPr>
              <a:xfrm>
                <a:off x="692727" y="1289444"/>
                <a:ext cx="1736438" cy="391574"/>
              </a:xfrm>
              <a:prstGeom prst="round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ТЭЛА</a:t>
                </a:r>
              </a:p>
            </p:txBody>
          </p:sp>
          <p:sp>
            <p:nvSpPr>
              <p:cNvPr id="20" name="Блок-схема: процесс 19">
                <a:extLst>
                  <a:ext uri="{FF2B5EF4-FFF2-40B4-BE49-F238E27FC236}">
                    <a16:creationId xmlns:a16="http://schemas.microsoft.com/office/drawing/2014/main" id="{04568E39-AE0C-41A2-AD95-AAE4FCAEAF9A}"/>
                  </a:ext>
                </a:extLst>
              </p:cNvPr>
              <p:cNvSpPr/>
              <p:nvPr/>
            </p:nvSpPr>
            <p:spPr>
              <a:xfrm>
                <a:off x="556496" y="1844932"/>
                <a:ext cx="1981188" cy="466866"/>
              </a:xfrm>
              <a:prstGeom prst="flowChartProcess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ПСО / ЦРБ</a:t>
                </a:r>
              </a:p>
            </p:txBody>
          </p:sp>
        </p:grp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CD295D38-3CDE-4F23-A974-871DD20C4784}"/>
                </a:ext>
              </a:extLst>
            </p:cNvPr>
            <p:cNvGrpSpPr/>
            <p:nvPr/>
          </p:nvGrpSpPr>
          <p:grpSpPr>
            <a:xfrm>
              <a:off x="2537684" y="2078365"/>
              <a:ext cx="2960493" cy="795154"/>
              <a:chOff x="2537684" y="2078365"/>
              <a:chExt cx="2960493" cy="795154"/>
            </a:xfrm>
          </p:grpSpPr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319596A3-04EF-469B-B9CF-6D08058094DA}"/>
                  </a:ext>
                </a:extLst>
              </p:cNvPr>
              <p:cNvSpPr/>
              <p:nvPr/>
            </p:nvSpPr>
            <p:spPr>
              <a:xfrm>
                <a:off x="4482177" y="2282120"/>
                <a:ext cx="1016000" cy="59139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РСЦ</a:t>
                </a:r>
              </a:p>
            </p:txBody>
          </p:sp>
          <p:cxnSp>
            <p:nvCxnSpPr>
              <p:cNvPr id="23" name="Прямая со стрелкой 22">
                <a:extLst>
                  <a:ext uri="{FF2B5EF4-FFF2-40B4-BE49-F238E27FC236}">
                    <a16:creationId xmlns:a16="http://schemas.microsoft.com/office/drawing/2014/main" id="{D835E3E2-0D20-4E06-A494-BF930EF23896}"/>
                  </a:ext>
                </a:extLst>
              </p:cNvPr>
              <p:cNvCxnSpPr>
                <a:cxnSpLocks/>
                <a:stCxn id="3" idx="3"/>
              </p:cNvCxnSpPr>
              <p:nvPr/>
            </p:nvCxnSpPr>
            <p:spPr>
              <a:xfrm>
                <a:off x="2537684" y="2078365"/>
                <a:ext cx="1944019" cy="353395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 стрелкой 24">
                <a:extLst>
                  <a:ext uri="{FF2B5EF4-FFF2-40B4-BE49-F238E27FC236}">
                    <a16:creationId xmlns:a16="http://schemas.microsoft.com/office/drawing/2014/main" id="{90B23E65-5EDE-4542-8963-178A01656763}"/>
                  </a:ext>
                </a:extLst>
              </p:cNvPr>
              <p:cNvCxnSpPr>
                <a:cxnSpLocks/>
                <a:stCxn id="10" idx="3"/>
              </p:cNvCxnSpPr>
              <p:nvPr/>
            </p:nvCxnSpPr>
            <p:spPr>
              <a:xfrm flipV="1">
                <a:off x="2537684" y="2691400"/>
                <a:ext cx="1944019" cy="70406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4E01F50C-07C2-430A-8C28-2B04751F7C63}"/>
                </a:ext>
              </a:extLst>
            </p:cNvPr>
            <p:cNvGrpSpPr/>
            <p:nvPr/>
          </p:nvGrpSpPr>
          <p:grpSpPr>
            <a:xfrm>
              <a:off x="2569775" y="5803157"/>
              <a:ext cx="2935099" cy="591399"/>
              <a:chOff x="2537684" y="2478496"/>
              <a:chExt cx="2935099" cy="591399"/>
            </a:xfrm>
          </p:grpSpPr>
          <p:sp>
            <p:nvSpPr>
              <p:cNvPr id="34" name="Прямоугольник 33">
                <a:extLst>
                  <a:ext uri="{FF2B5EF4-FFF2-40B4-BE49-F238E27FC236}">
                    <a16:creationId xmlns:a16="http://schemas.microsoft.com/office/drawing/2014/main" id="{041E533E-564C-4004-B838-649B7707CE4D}"/>
                  </a:ext>
                </a:extLst>
              </p:cNvPr>
              <p:cNvSpPr/>
              <p:nvPr/>
            </p:nvSpPr>
            <p:spPr>
              <a:xfrm>
                <a:off x="4456783" y="2478496"/>
                <a:ext cx="1016000" cy="59139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РСЦ</a:t>
                </a:r>
              </a:p>
            </p:txBody>
          </p:sp>
          <p:cxnSp>
            <p:nvCxnSpPr>
              <p:cNvPr id="36" name="Прямая со стрелкой 35">
                <a:extLst>
                  <a:ext uri="{FF2B5EF4-FFF2-40B4-BE49-F238E27FC236}">
                    <a16:creationId xmlns:a16="http://schemas.microsoft.com/office/drawing/2014/main" id="{295D426E-30EE-4203-B4F0-25C0D79442B3}"/>
                  </a:ext>
                </a:extLst>
              </p:cNvPr>
              <p:cNvCxnSpPr>
                <a:cxnSpLocks/>
                <a:stCxn id="20" idx="3"/>
                <a:endCxn id="34" idx="1"/>
              </p:cNvCxnSpPr>
              <p:nvPr/>
            </p:nvCxnSpPr>
            <p:spPr>
              <a:xfrm flipV="1">
                <a:off x="2537684" y="2774196"/>
                <a:ext cx="1919099" cy="231407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75C8713D-FFE7-43BD-A635-0B6696237B8E}"/>
                </a:ext>
              </a:extLst>
            </p:cNvPr>
            <p:cNvGrpSpPr/>
            <p:nvPr/>
          </p:nvGrpSpPr>
          <p:grpSpPr>
            <a:xfrm>
              <a:off x="5498177" y="1760205"/>
              <a:ext cx="6061119" cy="1511642"/>
              <a:chOff x="5498177" y="1760205"/>
              <a:chExt cx="6061119" cy="1511642"/>
            </a:xfrm>
          </p:grpSpPr>
          <p:grpSp>
            <p:nvGrpSpPr>
              <p:cNvPr id="49" name="Группа 48">
                <a:extLst>
                  <a:ext uri="{FF2B5EF4-FFF2-40B4-BE49-F238E27FC236}">
                    <a16:creationId xmlns:a16="http://schemas.microsoft.com/office/drawing/2014/main" id="{F647DEB8-92F3-417F-8071-7CAE1C5CA1D7}"/>
                  </a:ext>
                </a:extLst>
              </p:cNvPr>
              <p:cNvGrpSpPr/>
              <p:nvPr/>
            </p:nvGrpSpPr>
            <p:grpSpPr>
              <a:xfrm>
                <a:off x="5498177" y="1871919"/>
                <a:ext cx="2803223" cy="1399928"/>
                <a:chOff x="5498177" y="1871919"/>
                <a:chExt cx="2803223" cy="1399928"/>
              </a:xfrm>
            </p:grpSpPr>
            <p:cxnSp>
              <p:nvCxnSpPr>
                <p:cNvPr id="40" name="Прямая соединительная линия 39">
                  <a:extLst>
                    <a:ext uri="{FF2B5EF4-FFF2-40B4-BE49-F238E27FC236}">
                      <a16:creationId xmlns:a16="http://schemas.microsoft.com/office/drawing/2014/main" id="{71E3B15E-0AC6-4ECA-ABB4-92114DA69E07}"/>
                    </a:ext>
                  </a:extLst>
                </p:cNvPr>
                <p:cNvCxnSpPr>
                  <a:stCxn id="11" idx="3"/>
                </p:cNvCxnSpPr>
                <p:nvPr/>
              </p:nvCxnSpPr>
              <p:spPr>
                <a:xfrm flipV="1">
                  <a:off x="5498177" y="2577819"/>
                  <a:ext cx="277090" cy="1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Прямая со стрелкой 41">
                  <a:extLst>
                    <a:ext uri="{FF2B5EF4-FFF2-40B4-BE49-F238E27FC236}">
                      <a16:creationId xmlns:a16="http://schemas.microsoft.com/office/drawing/2014/main" id="{B58FC7C9-B94A-4CB2-B364-CBA5433F1A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75267" y="2341388"/>
                  <a:ext cx="586510" cy="236431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Блок-схема: процесс 42">
                  <a:extLst>
                    <a:ext uri="{FF2B5EF4-FFF2-40B4-BE49-F238E27FC236}">
                      <a16:creationId xmlns:a16="http://schemas.microsoft.com/office/drawing/2014/main" id="{2F07D4CE-901C-4ED9-BA09-2D8818A695A2}"/>
                    </a:ext>
                  </a:extLst>
                </p:cNvPr>
                <p:cNvSpPr/>
                <p:nvPr/>
              </p:nvSpPr>
              <p:spPr>
                <a:xfrm>
                  <a:off x="6320212" y="1871919"/>
                  <a:ext cx="1981188" cy="466866"/>
                </a:xfrm>
                <a:prstGeom prst="flowChartProcess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КАГ</a:t>
                  </a:r>
                </a:p>
              </p:txBody>
            </p:sp>
            <p:cxnSp>
              <p:nvCxnSpPr>
                <p:cNvPr id="45" name="Прямая со стрелкой 44">
                  <a:extLst>
                    <a:ext uri="{FF2B5EF4-FFF2-40B4-BE49-F238E27FC236}">
                      <a16:creationId xmlns:a16="http://schemas.microsoft.com/office/drawing/2014/main" id="{13760787-C690-41E2-AF93-1BFAA17AB0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75267" y="2577819"/>
                  <a:ext cx="544945" cy="227162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Блок-схема: процесс 45">
                  <a:extLst>
                    <a:ext uri="{FF2B5EF4-FFF2-40B4-BE49-F238E27FC236}">
                      <a16:creationId xmlns:a16="http://schemas.microsoft.com/office/drawing/2014/main" id="{4AA552DA-36F8-4574-8102-A83C5DC0847B}"/>
                    </a:ext>
                  </a:extLst>
                </p:cNvPr>
                <p:cNvSpPr/>
                <p:nvPr/>
              </p:nvSpPr>
              <p:spPr>
                <a:xfrm>
                  <a:off x="6320212" y="2804981"/>
                  <a:ext cx="1981188" cy="466866"/>
                </a:xfrm>
                <a:prstGeom prst="flowChartProcess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ЧКВ</a:t>
                  </a:r>
                </a:p>
              </p:txBody>
            </p:sp>
          </p:grpSp>
          <p:sp>
            <p:nvSpPr>
              <p:cNvPr id="50" name="Прямоугольник: скругленные углы 49">
                <a:extLst>
                  <a:ext uri="{FF2B5EF4-FFF2-40B4-BE49-F238E27FC236}">
                    <a16:creationId xmlns:a16="http://schemas.microsoft.com/office/drawing/2014/main" id="{C9541883-7951-4C72-901D-331C21E1DE08}"/>
                  </a:ext>
                </a:extLst>
              </p:cNvPr>
              <p:cNvSpPr/>
              <p:nvPr/>
            </p:nvSpPr>
            <p:spPr>
              <a:xfrm>
                <a:off x="8816096" y="1760205"/>
                <a:ext cx="2743200" cy="466866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КСГ 2-й уровень</a:t>
                </a:r>
              </a:p>
            </p:txBody>
          </p:sp>
          <p:sp>
            <p:nvSpPr>
              <p:cNvPr id="51" name="Прямоугольник: скругленные углы 50">
                <a:extLst>
                  <a:ext uri="{FF2B5EF4-FFF2-40B4-BE49-F238E27FC236}">
                    <a16:creationId xmlns:a16="http://schemas.microsoft.com/office/drawing/2014/main" id="{D5DF6502-2064-462F-BE5A-B105ACAB85DE}"/>
                  </a:ext>
                </a:extLst>
              </p:cNvPr>
              <p:cNvSpPr/>
              <p:nvPr/>
            </p:nvSpPr>
            <p:spPr>
              <a:xfrm>
                <a:off x="8816096" y="2683758"/>
                <a:ext cx="2743200" cy="466866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ВМП</a:t>
                </a:r>
              </a:p>
            </p:txBody>
          </p:sp>
        </p:grpSp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56E806FA-6C5C-4234-B44F-6A70547A6F1D}"/>
                </a:ext>
              </a:extLst>
            </p:cNvPr>
            <p:cNvGrpSpPr/>
            <p:nvPr/>
          </p:nvGrpSpPr>
          <p:grpSpPr>
            <a:xfrm>
              <a:off x="2562604" y="3739704"/>
              <a:ext cx="9033638" cy="1399928"/>
              <a:chOff x="2569775" y="3869936"/>
              <a:chExt cx="9033638" cy="1399928"/>
            </a:xfrm>
          </p:grpSpPr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37B37DF0-7457-475E-90C2-9F5FE13BB763}"/>
                  </a:ext>
                </a:extLst>
              </p:cNvPr>
              <p:cNvGrpSpPr/>
              <p:nvPr/>
            </p:nvGrpSpPr>
            <p:grpSpPr>
              <a:xfrm>
                <a:off x="2569775" y="4282450"/>
                <a:ext cx="2935099" cy="903602"/>
                <a:chOff x="2532829" y="2170406"/>
                <a:chExt cx="2935099" cy="903602"/>
              </a:xfrm>
            </p:grpSpPr>
            <p:sp>
              <p:nvSpPr>
                <p:cNvPr id="30" name="Прямоугольник 29">
                  <a:extLst>
                    <a:ext uri="{FF2B5EF4-FFF2-40B4-BE49-F238E27FC236}">
                      <a16:creationId xmlns:a16="http://schemas.microsoft.com/office/drawing/2014/main" id="{40517982-BB19-4A22-9ED1-0D6F5AB11108}"/>
                    </a:ext>
                  </a:extLst>
                </p:cNvPr>
                <p:cNvSpPr/>
                <p:nvPr/>
              </p:nvSpPr>
              <p:spPr>
                <a:xfrm>
                  <a:off x="4451928" y="2170406"/>
                  <a:ext cx="1016000" cy="591399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РСЦ</a:t>
                  </a:r>
                </a:p>
              </p:txBody>
            </p:sp>
            <p:cxnSp>
              <p:nvCxnSpPr>
                <p:cNvPr id="31" name="Прямая со стрелкой 30">
                  <a:extLst>
                    <a:ext uri="{FF2B5EF4-FFF2-40B4-BE49-F238E27FC236}">
                      <a16:creationId xmlns:a16="http://schemas.microsoft.com/office/drawing/2014/main" id="{B68902FF-A7DF-40CA-8E0D-658906C0641D}"/>
                    </a:ext>
                  </a:extLst>
                </p:cNvPr>
                <p:cNvCxnSpPr>
                  <a:cxnSpLocks/>
                  <a:stCxn id="16" idx="3"/>
                </p:cNvCxnSpPr>
                <p:nvPr/>
              </p:nvCxnSpPr>
              <p:spPr>
                <a:xfrm flipV="1">
                  <a:off x="2532829" y="2307951"/>
                  <a:ext cx="1919099" cy="82616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Прямая со стрелкой 31">
                  <a:extLst>
                    <a:ext uri="{FF2B5EF4-FFF2-40B4-BE49-F238E27FC236}">
                      <a16:creationId xmlns:a16="http://schemas.microsoft.com/office/drawing/2014/main" id="{3B4F7E9D-CAC5-4A2B-926B-9B4EE53F23B1}"/>
                    </a:ext>
                  </a:extLst>
                </p:cNvPr>
                <p:cNvCxnSpPr>
                  <a:cxnSpLocks/>
                  <a:stCxn id="17" idx="3"/>
                </p:cNvCxnSpPr>
                <p:nvPr/>
              </p:nvCxnSpPr>
              <p:spPr>
                <a:xfrm flipV="1">
                  <a:off x="2532829" y="2605710"/>
                  <a:ext cx="1919099" cy="468298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" name="Группа 66">
                <a:extLst>
                  <a:ext uri="{FF2B5EF4-FFF2-40B4-BE49-F238E27FC236}">
                    <a16:creationId xmlns:a16="http://schemas.microsoft.com/office/drawing/2014/main" id="{3A4AB6B6-A7EC-4F15-ABB8-401666D2539A}"/>
                  </a:ext>
                </a:extLst>
              </p:cNvPr>
              <p:cNvGrpSpPr/>
              <p:nvPr/>
            </p:nvGrpSpPr>
            <p:grpSpPr>
              <a:xfrm>
                <a:off x="5512045" y="3869936"/>
                <a:ext cx="6091368" cy="1399928"/>
                <a:chOff x="5467928" y="1760205"/>
                <a:chExt cx="6091368" cy="1399928"/>
              </a:xfrm>
            </p:grpSpPr>
            <p:grpSp>
              <p:nvGrpSpPr>
                <p:cNvPr id="68" name="Группа 67">
                  <a:extLst>
                    <a:ext uri="{FF2B5EF4-FFF2-40B4-BE49-F238E27FC236}">
                      <a16:creationId xmlns:a16="http://schemas.microsoft.com/office/drawing/2014/main" id="{7E343BBE-B72A-4048-9EEF-1C1F7C97621A}"/>
                    </a:ext>
                  </a:extLst>
                </p:cNvPr>
                <p:cNvGrpSpPr/>
                <p:nvPr/>
              </p:nvGrpSpPr>
              <p:grpSpPr>
                <a:xfrm>
                  <a:off x="5467928" y="1760205"/>
                  <a:ext cx="2803223" cy="1399928"/>
                  <a:chOff x="5467928" y="1760205"/>
                  <a:chExt cx="2803223" cy="1399928"/>
                </a:xfrm>
              </p:grpSpPr>
              <p:cxnSp>
                <p:nvCxnSpPr>
                  <p:cNvPr id="71" name="Прямая соединительная линия 70">
                    <a:extLst>
                      <a:ext uri="{FF2B5EF4-FFF2-40B4-BE49-F238E27FC236}">
                        <a16:creationId xmlns:a16="http://schemas.microsoft.com/office/drawing/2014/main" id="{B9D4B899-0CB1-4C6C-B721-F4ABB96F817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467928" y="2466105"/>
                    <a:ext cx="277090" cy="1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Прямая со стрелкой 71">
                    <a:extLst>
                      <a:ext uri="{FF2B5EF4-FFF2-40B4-BE49-F238E27FC236}">
                        <a16:creationId xmlns:a16="http://schemas.microsoft.com/office/drawing/2014/main" id="{3C56B0E0-A83A-421F-8880-7921E42507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745018" y="2229674"/>
                    <a:ext cx="586510" cy="236431"/>
                  </a:xfrm>
                  <a:prstGeom prst="straightConnector1">
                    <a:avLst/>
                  </a:prstGeom>
                  <a:ln w="3810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3" name="Блок-схема: процесс 72">
                    <a:extLst>
                      <a:ext uri="{FF2B5EF4-FFF2-40B4-BE49-F238E27FC236}">
                        <a16:creationId xmlns:a16="http://schemas.microsoft.com/office/drawing/2014/main" id="{6F2F4B7E-5812-4596-9E3C-4DD7EBDEEA1C}"/>
                      </a:ext>
                    </a:extLst>
                  </p:cNvPr>
                  <p:cNvSpPr/>
                  <p:nvPr/>
                </p:nvSpPr>
                <p:spPr>
                  <a:xfrm>
                    <a:off x="6289963" y="1760205"/>
                    <a:ext cx="1981188" cy="466866"/>
                  </a:xfrm>
                  <a:prstGeom prst="flowChartProcess">
                    <a:avLst/>
                  </a:prstGeom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КАГ</a:t>
                    </a:r>
                  </a:p>
                </p:txBody>
              </p:sp>
              <p:cxnSp>
                <p:nvCxnSpPr>
                  <p:cNvPr id="74" name="Прямая со стрелкой 73">
                    <a:extLst>
                      <a:ext uri="{FF2B5EF4-FFF2-40B4-BE49-F238E27FC236}">
                        <a16:creationId xmlns:a16="http://schemas.microsoft.com/office/drawing/2014/main" id="{C9BC4462-6468-4FFA-8A9F-6BC00211B2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45018" y="2466105"/>
                    <a:ext cx="544945" cy="227162"/>
                  </a:xfrm>
                  <a:prstGeom prst="straightConnector1">
                    <a:avLst/>
                  </a:prstGeom>
                  <a:ln w="3810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Блок-схема: процесс 74">
                    <a:extLst>
                      <a:ext uri="{FF2B5EF4-FFF2-40B4-BE49-F238E27FC236}">
                        <a16:creationId xmlns:a16="http://schemas.microsoft.com/office/drawing/2014/main" id="{61FEA90C-8F7F-4159-9D76-AA1232C25E26}"/>
                      </a:ext>
                    </a:extLst>
                  </p:cNvPr>
                  <p:cNvSpPr/>
                  <p:nvPr/>
                </p:nvSpPr>
                <p:spPr>
                  <a:xfrm>
                    <a:off x="6289963" y="2693267"/>
                    <a:ext cx="1981188" cy="466866"/>
                  </a:xfrm>
                  <a:prstGeom prst="flowChartProcess">
                    <a:avLst/>
                  </a:prstGeom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ЧКВ</a:t>
                    </a:r>
                  </a:p>
                </p:txBody>
              </p:sp>
            </p:grpSp>
            <p:sp>
              <p:nvSpPr>
                <p:cNvPr id="69" name="Прямоугольник: скругленные углы 68">
                  <a:extLst>
                    <a:ext uri="{FF2B5EF4-FFF2-40B4-BE49-F238E27FC236}">
                      <a16:creationId xmlns:a16="http://schemas.microsoft.com/office/drawing/2014/main" id="{0AB93A26-C462-4843-A7ED-99AD507DDA5E}"/>
                    </a:ext>
                  </a:extLst>
                </p:cNvPr>
                <p:cNvSpPr/>
                <p:nvPr/>
              </p:nvSpPr>
              <p:spPr>
                <a:xfrm>
                  <a:off x="8816096" y="1760205"/>
                  <a:ext cx="2743200" cy="466866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КСГ 2-й уровень</a:t>
                  </a:r>
                </a:p>
              </p:txBody>
            </p:sp>
            <p:sp>
              <p:nvSpPr>
                <p:cNvPr id="70" name="Прямоугольник: скругленные углы 69">
                  <a:extLst>
                    <a:ext uri="{FF2B5EF4-FFF2-40B4-BE49-F238E27FC236}">
                      <a16:creationId xmlns:a16="http://schemas.microsoft.com/office/drawing/2014/main" id="{07FDDC2C-0141-4ADD-A75B-B7E5B5835474}"/>
                    </a:ext>
                  </a:extLst>
                </p:cNvPr>
                <p:cNvSpPr/>
                <p:nvPr/>
              </p:nvSpPr>
              <p:spPr>
                <a:xfrm>
                  <a:off x="8816096" y="2683758"/>
                  <a:ext cx="2743200" cy="466866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ВМП</a:t>
                  </a:r>
                </a:p>
              </p:txBody>
            </p:sp>
          </p:grpSp>
        </p:grpSp>
        <p:grpSp>
          <p:nvGrpSpPr>
            <p:cNvPr id="76" name="Группа 75">
              <a:extLst>
                <a:ext uri="{FF2B5EF4-FFF2-40B4-BE49-F238E27FC236}">
                  <a16:creationId xmlns:a16="http://schemas.microsoft.com/office/drawing/2014/main" id="{40520216-3D72-4B02-8210-486EF16667F3}"/>
                </a:ext>
              </a:extLst>
            </p:cNvPr>
            <p:cNvGrpSpPr/>
            <p:nvPr/>
          </p:nvGrpSpPr>
          <p:grpSpPr>
            <a:xfrm>
              <a:off x="5504874" y="5458072"/>
              <a:ext cx="6091368" cy="1399928"/>
              <a:chOff x="5467928" y="1760205"/>
              <a:chExt cx="6091368" cy="1399928"/>
            </a:xfrm>
          </p:grpSpPr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4A83F8A-6AEB-45C5-9C71-3BA5EAFC2E85}"/>
                  </a:ext>
                </a:extLst>
              </p:cNvPr>
              <p:cNvGrpSpPr/>
              <p:nvPr/>
            </p:nvGrpSpPr>
            <p:grpSpPr>
              <a:xfrm>
                <a:off x="5467928" y="1760205"/>
                <a:ext cx="2803223" cy="1399928"/>
                <a:chOff x="5467928" y="1760205"/>
                <a:chExt cx="2803223" cy="1399928"/>
              </a:xfrm>
            </p:grpSpPr>
            <p:cxnSp>
              <p:nvCxnSpPr>
                <p:cNvPr id="80" name="Прямая соединительная линия 79">
                  <a:extLst>
                    <a:ext uri="{FF2B5EF4-FFF2-40B4-BE49-F238E27FC236}">
                      <a16:creationId xmlns:a16="http://schemas.microsoft.com/office/drawing/2014/main" id="{2DE0B097-CE48-4CC0-BEAC-F06DA4DC7044}"/>
                    </a:ext>
                  </a:extLst>
                </p:cNvPr>
                <p:cNvCxnSpPr/>
                <p:nvPr/>
              </p:nvCxnSpPr>
              <p:spPr>
                <a:xfrm flipV="1">
                  <a:off x="5467928" y="2466105"/>
                  <a:ext cx="277090" cy="1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Прямая со стрелкой 80">
                  <a:extLst>
                    <a:ext uri="{FF2B5EF4-FFF2-40B4-BE49-F238E27FC236}">
                      <a16:creationId xmlns:a16="http://schemas.microsoft.com/office/drawing/2014/main" id="{D6254466-6E05-4F24-A81C-3A05F5DAF7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45018" y="2229674"/>
                  <a:ext cx="586510" cy="236431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Блок-схема: процесс 81">
                  <a:extLst>
                    <a:ext uri="{FF2B5EF4-FFF2-40B4-BE49-F238E27FC236}">
                      <a16:creationId xmlns:a16="http://schemas.microsoft.com/office/drawing/2014/main" id="{C5A593B3-0DFC-4A21-AD42-42E1E5A249CA}"/>
                    </a:ext>
                  </a:extLst>
                </p:cNvPr>
                <p:cNvSpPr/>
                <p:nvPr/>
              </p:nvSpPr>
              <p:spPr>
                <a:xfrm>
                  <a:off x="6289963" y="1760205"/>
                  <a:ext cx="1981188" cy="466866"/>
                </a:xfrm>
                <a:prstGeom prst="flowChartProcess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МСКТ</a:t>
                  </a:r>
                </a:p>
              </p:txBody>
            </p:sp>
            <p:cxnSp>
              <p:nvCxnSpPr>
                <p:cNvPr id="83" name="Прямая со стрелкой 82">
                  <a:extLst>
                    <a:ext uri="{FF2B5EF4-FFF2-40B4-BE49-F238E27FC236}">
                      <a16:creationId xmlns:a16="http://schemas.microsoft.com/office/drawing/2014/main" id="{FA8B1B6D-4372-4CC4-8E3C-F2A6706C6E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45018" y="2466105"/>
                  <a:ext cx="544945" cy="227162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" name="Блок-схема: процесс 83">
                  <a:extLst>
                    <a:ext uri="{FF2B5EF4-FFF2-40B4-BE49-F238E27FC236}">
                      <a16:creationId xmlns:a16="http://schemas.microsoft.com/office/drawing/2014/main" id="{66569F79-7AB0-4164-AAB3-64BE894796AE}"/>
                    </a:ext>
                  </a:extLst>
                </p:cNvPr>
                <p:cNvSpPr/>
                <p:nvPr/>
              </p:nvSpPr>
              <p:spPr>
                <a:xfrm>
                  <a:off x="6289963" y="2693267"/>
                  <a:ext cx="1981188" cy="466866"/>
                </a:xfrm>
                <a:prstGeom prst="flowChartProcess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ТЛТ</a:t>
                  </a:r>
                </a:p>
              </p:txBody>
            </p:sp>
          </p:grpSp>
          <p:sp>
            <p:nvSpPr>
              <p:cNvPr id="78" name="Прямоугольник: скругленные углы 77">
                <a:extLst>
                  <a:ext uri="{FF2B5EF4-FFF2-40B4-BE49-F238E27FC236}">
                    <a16:creationId xmlns:a16="http://schemas.microsoft.com/office/drawing/2014/main" id="{5FCC06A7-2B96-49CC-B7EB-63485C028372}"/>
                  </a:ext>
                </a:extLst>
              </p:cNvPr>
              <p:cNvSpPr/>
              <p:nvPr/>
            </p:nvSpPr>
            <p:spPr>
              <a:xfrm>
                <a:off x="8816096" y="1760205"/>
                <a:ext cx="2743200" cy="466866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КСГ 2-й уровень</a:t>
                </a:r>
              </a:p>
            </p:txBody>
          </p:sp>
          <p:sp>
            <p:nvSpPr>
              <p:cNvPr id="79" name="Прямоугольник: скругленные углы 78">
                <a:extLst>
                  <a:ext uri="{FF2B5EF4-FFF2-40B4-BE49-F238E27FC236}">
                    <a16:creationId xmlns:a16="http://schemas.microsoft.com/office/drawing/2014/main" id="{4708C195-1229-4208-BF81-91CB04ABECE9}"/>
                  </a:ext>
                </a:extLst>
              </p:cNvPr>
              <p:cNvSpPr/>
              <p:nvPr/>
            </p:nvSpPr>
            <p:spPr>
              <a:xfrm>
                <a:off x="8816096" y="2683758"/>
                <a:ext cx="2743200" cy="466866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КСГ 3-й уровень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538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1DBB74-0DDC-4F24-9AF7-82B846C4C6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4"/>
          <a:stretch>
            <a:fillRect/>
          </a:stretch>
        </p:blipFill>
        <p:spPr>
          <a:xfrm>
            <a:off x="65987" y="87704"/>
            <a:ext cx="1002133" cy="102784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77835E-3F2E-423E-A992-0BA30DE34417}"/>
              </a:ext>
            </a:extLst>
          </p:cNvPr>
          <p:cNvSpPr/>
          <p:nvPr/>
        </p:nvSpPr>
        <p:spPr>
          <a:xfrm>
            <a:off x="65987" y="113988"/>
            <a:ext cx="121260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      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Формирование потоков пациентов кардиологического профиля в РСЦ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C59990B4-44C0-49A8-9A50-702E5A6AB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884" y="79510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56EA58D4-B503-4314-82DA-452EDE7E2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1685" y="1302277"/>
            <a:ext cx="12813788" cy="69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281E9662-FA53-495D-9C32-EBB8D9E171CB}"/>
              </a:ext>
            </a:extLst>
          </p:cNvPr>
          <p:cNvCxnSpPr>
            <a:cxnSpLocks/>
            <a:endCxn id="46" idx="2"/>
          </p:cNvCxnSpPr>
          <p:nvPr/>
        </p:nvCxnSpPr>
        <p:spPr>
          <a:xfrm flipV="1">
            <a:off x="8718222" y="3213723"/>
            <a:ext cx="538496" cy="4757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3963A2C-4C71-4707-B330-E949DD70301E}"/>
              </a:ext>
            </a:extLst>
          </p:cNvPr>
          <p:cNvGrpSpPr/>
          <p:nvPr/>
        </p:nvGrpSpPr>
        <p:grpSpPr>
          <a:xfrm>
            <a:off x="243520" y="1289444"/>
            <a:ext cx="11785082" cy="5298863"/>
            <a:chOff x="243520" y="1289444"/>
            <a:chExt cx="11785082" cy="5298863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1131E502-CF1D-4D84-B775-B2E3C3B4E0A4}"/>
                </a:ext>
              </a:extLst>
            </p:cNvPr>
            <p:cNvGrpSpPr/>
            <p:nvPr/>
          </p:nvGrpSpPr>
          <p:grpSpPr>
            <a:xfrm>
              <a:off x="243520" y="1289444"/>
              <a:ext cx="7256407" cy="5298863"/>
              <a:chOff x="914395" y="1313751"/>
              <a:chExt cx="7256407" cy="5298863"/>
            </a:xfrm>
          </p:grpSpPr>
          <p:grpSp>
            <p:nvGrpSpPr>
              <p:cNvPr id="41" name="Группа 40">
                <a:extLst>
                  <a:ext uri="{FF2B5EF4-FFF2-40B4-BE49-F238E27FC236}">
                    <a16:creationId xmlns:a16="http://schemas.microsoft.com/office/drawing/2014/main" id="{E1D65EF1-FF44-4F94-B8B2-EDCA58E52CB0}"/>
                  </a:ext>
                </a:extLst>
              </p:cNvPr>
              <p:cNvGrpSpPr/>
              <p:nvPr/>
            </p:nvGrpSpPr>
            <p:grpSpPr>
              <a:xfrm>
                <a:off x="914395" y="1313751"/>
                <a:ext cx="3949832" cy="5298863"/>
                <a:chOff x="914395" y="1313751"/>
                <a:chExt cx="3949832" cy="5298863"/>
              </a:xfrm>
            </p:grpSpPr>
            <p:grpSp>
              <p:nvGrpSpPr>
                <p:cNvPr id="6" name="Группа 5">
                  <a:extLst>
                    <a:ext uri="{FF2B5EF4-FFF2-40B4-BE49-F238E27FC236}">
                      <a16:creationId xmlns:a16="http://schemas.microsoft.com/office/drawing/2014/main" id="{7BC35FA6-667B-4205-96DF-14ABC813AE95}"/>
                    </a:ext>
                  </a:extLst>
                </p:cNvPr>
                <p:cNvGrpSpPr/>
                <p:nvPr/>
              </p:nvGrpSpPr>
              <p:grpSpPr>
                <a:xfrm>
                  <a:off x="923822" y="2093275"/>
                  <a:ext cx="3940405" cy="1182096"/>
                  <a:chOff x="725863" y="2037966"/>
                  <a:chExt cx="4110087" cy="1182096"/>
                </a:xfrm>
              </p:grpSpPr>
              <p:sp>
                <p:nvSpPr>
                  <p:cNvPr id="3" name="Прямоугольник 2">
                    <a:extLst>
                      <a:ext uri="{FF2B5EF4-FFF2-40B4-BE49-F238E27FC236}">
                        <a16:creationId xmlns:a16="http://schemas.microsoft.com/office/drawing/2014/main" id="{12C1D3E3-1E13-44B3-916D-8F6ED42D3E66}"/>
                      </a:ext>
                    </a:extLst>
                  </p:cNvPr>
                  <p:cNvSpPr/>
                  <p:nvPr/>
                </p:nvSpPr>
                <p:spPr>
                  <a:xfrm>
                    <a:off x="725863" y="2037966"/>
                    <a:ext cx="4110087" cy="466868"/>
                  </a:xfrm>
                  <a:prstGeom prst="rect">
                    <a:avLst/>
                  </a:prstGeom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Городская поликлиника</a:t>
                    </a:r>
                  </a:p>
                </p:txBody>
              </p:sp>
              <p:sp>
                <p:nvSpPr>
                  <p:cNvPr id="10" name="Прямоугольник 9">
                    <a:extLst>
                      <a:ext uri="{FF2B5EF4-FFF2-40B4-BE49-F238E27FC236}">
                        <a16:creationId xmlns:a16="http://schemas.microsoft.com/office/drawing/2014/main" id="{5A79B368-E275-4F27-B771-0E98638C315D}"/>
                      </a:ext>
                    </a:extLst>
                  </p:cNvPr>
                  <p:cNvSpPr/>
                  <p:nvPr/>
                </p:nvSpPr>
                <p:spPr>
                  <a:xfrm>
                    <a:off x="725864" y="2504832"/>
                    <a:ext cx="4110086" cy="715230"/>
                  </a:xfrm>
                  <a:prstGeom prst="rect">
                    <a:avLst/>
                  </a:prstGeom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342900" marR="0" lvl="0" indent="-34290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Char char="-"/>
                      <a:tabLst/>
                      <a:defRPr/>
                    </a:pPr>
                    <a:r>
                      <a:rPr kumimoji="0" lang="ru-RU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Обследование</a:t>
                    </a:r>
                  </a:p>
                  <a:p>
                    <a:pPr marL="342900" marR="0" lvl="0" indent="-34290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Char char="-"/>
                      <a:tabLst/>
                      <a:defRPr/>
                    </a:pPr>
                    <a:r>
                      <a:rPr kumimoji="0" lang="ru-RU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Нагрузочный тест</a:t>
                    </a:r>
                  </a:p>
                </p:txBody>
              </p:sp>
            </p:grpSp>
            <p:grpSp>
              <p:nvGrpSpPr>
                <p:cNvPr id="18" name="Группа 17">
                  <a:extLst>
                    <a:ext uri="{FF2B5EF4-FFF2-40B4-BE49-F238E27FC236}">
                      <a16:creationId xmlns:a16="http://schemas.microsoft.com/office/drawing/2014/main" id="{328C769D-A4E5-4775-9525-24478AFD85B3}"/>
                    </a:ext>
                  </a:extLst>
                </p:cNvPr>
                <p:cNvGrpSpPr/>
                <p:nvPr/>
              </p:nvGrpSpPr>
              <p:grpSpPr>
                <a:xfrm>
                  <a:off x="914395" y="3624163"/>
                  <a:ext cx="3940405" cy="1182096"/>
                  <a:chOff x="725863" y="2037966"/>
                  <a:chExt cx="4110087" cy="1182096"/>
                </a:xfrm>
              </p:grpSpPr>
              <p:sp>
                <p:nvSpPr>
                  <p:cNvPr id="19" name="Прямоугольник 18">
                    <a:extLst>
                      <a:ext uri="{FF2B5EF4-FFF2-40B4-BE49-F238E27FC236}">
                        <a16:creationId xmlns:a16="http://schemas.microsoft.com/office/drawing/2014/main" id="{DCCF5A14-40EE-4703-BBAF-D2626FB741F3}"/>
                      </a:ext>
                    </a:extLst>
                  </p:cNvPr>
                  <p:cNvSpPr/>
                  <p:nvPr/>
                </p:nvSpPr>
                <p:spPr>
                  <a:xfrm>
                    <a:off x="725863" y="2037966"/>
                    <a:ext cx="4110087" cy="466868"/>
                  </a:xfrm>
                  <a:prstGeom prst="rect">
                    <a:avLst/>
                  </a:prstGeom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ПСО</a:t>
                    </a:r>
                  </a:p>
                </p:txBody>
              </p:sp>
              <p:sp>
                <p:nvSpPr>
                  <p:cNvPr id="20" name="Прямоугольник 19">
                    <a:extLst>
                      <a:ext uri="{FF2B5EF4-FFF2-40B4-BE49-F238E27FC236}">
                        <a16:creationId xmlns:a16="http://schemas.microsoft.com/office/drawing/2014/main" id="{E03DD2F6-0005-44E4-B0DC-0037FB070949}"/>
                      </a:ext>
                    </a:extLst>
                  </p:cNvPr>
                  <p:cNvSpPr/>
                  <p:nvPr/>
                </p:nvSpPr>
                <p:spPr>
                  <a:xfrm>
                    <a:off x="725864" y="2504832"/>
                    <a:ext cx="4110086" cy="715230"/>
                  </a:xfrm>
                  <a:prstGeom prst="rect">
                    <a:avLst/>
                  </a:prstGeom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342900" marR="0" lvl="0" indent="-34290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Char char="-"/>
                      <a:tabLst/>
                      <a:defRPr/>
                    </a:pPr>
                    <a:r>
                      <a:rPr kumimoji="0" lang="ru-RU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Обследование</a:t>
                    </a:r>
                  </a:p>
                  <a:p>
                    <a:pPr marL="342900" marR="0" lvl="0" indent="-34290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Char char="-"/>
                      <a:tabLst/>
                      <a:defRPr/>
                    </a:pPr>
                    <a:r>
                      <a:rPr kumimoji="0" lang="ru-RU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Нагрузочный тест</a:t>
                    </a:r>
                  </a:p>
                </p:txBody>
              </p:sp>
            </p:grpSp>
            <p:grpSp>
              <p:nvGrpSpPr>
                <p:cNvPr id="21" name="Группа 20">
                  <a:extLst>
                    <a:ext uri="{FF2B5EF4-FFF2-40B4-BE49-F238E27FC236}">
                      <a16:creationId xmlns:a16="http://schemas.microsoft.com/office/drawing/2014/main" id="{43BF01C1-CE22-43A3-BF89-5AAF26CC879C}"/>
                    </a:ext>
                  </a:extLst>
                </p:cNvPr>
                <p:cNvGrpSpPr/>
                <p:nvPr/>
              </p:nvGrpSpPr>
              <p:grpSpPr>
                <a:xfrm>
                  <a:off x="923823" y="5188993"/>
                  <a:ext cx="3940404" cy="1423621"/>
                  <a:chOff x="725863" y="2037966"/>
                  <a:chExt cx="4110087" cy="1298796"/>
                </a:xfrm>
              </p:grpSpPr>
              <p:sp>
                <p:nvSpPr>
                  <p:cNvPr id="22" name="Прямоугольник 21">
                    <a:extLst>
                      <a:ext uri="{FF2B5EF4-FFF2-40B4-BE49-F238E27FC236}">
                        <a16:creationId xmlns:a16="http://schemas.microsoft.com/office/drawing/2014/main" id="{9FE1CC4C-AE5D-4A49-8591-C573763D0A42}"/>
                      </a:ext>
                    </a:extLst>
                  </p:cNvPr>
                  <p:cNvSpPr/>
                  <p:nvPr/>
                </p:nvSpPr>
                <p:spPr>
                  <a:xfrm>
                    <a:off x="725863" y="2037966"/>
                    <a:ext cx="4110087" cy="466868"/>
                  </a:xfrm>
                  <a:prstGeom prst="rect">
                    <a:avLst/>
                  </a:prstGeom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Поликлиники ЦРБ</a:t>
                    </a:r>
                  </a:p>
                </p:txBody>
              </p:sp>
              <p:sp>
                <p:nvSpPr>
                  <p:cNvPr id="23" name="Прямоугольник 22">
                    <a:extLst>
                      <a:ext uri="{FF2B5EF4-FFF2-40B4-BE49-F238E27FC236}">
                        <a16:creationId xmlns:a16="http://schemas.microsoft.com/office/drawing/2014/main" id="{D7F5B45A-2F0E-44E7-AF5D-834E6C1763D6}"/>
                      </a:ext>
                    </a:extLst>
                  </p:cNvPr>
                  <p:cNvSpPr/>
                  <p:nvPr/>
                </p:nvSpPr>
                <p:spPr>
                  <a:xfrm>
                    <a:off x="725864" y="2504832"/>
                    <a:ext cx="4110084" cy="831930"/>
                  </a:xfrm>
                  <a:prstGeom prst="rect">
                    <a:avLst/>
                  </a:prstGeom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342900" marR="0" lvl="0" indent="-34290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Char char="-"/>
                      <a:tabLst/>
                      <a:defRPr/>
                    </a:pPr>
                    <a:r>
                      <a:rPr kumimoji="0" lang="ru-RU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Обследование</a:t>
                    </a:r>
                  </a:p>
                  <a:p>
                    <a:pPr marR="0" lvl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tabLst/>
                      <a:defRPr/>
                    </a:pPr>
                    <a:r>
                      <a:rPr kumimoji="0" lang="ru-RU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-  Стресс </a:t>
                    </a:r>
                    <a:r>
                      <a:rPr kumimoji="0" lang="ru-RU" sz="2000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ЭхоКГ</a:t>
                    </a:r>
                    <a:r>
                      <a:rPr kumimoji="0" lang="ru-RU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амбулаторно в ВОКБ</a:t>
                    </a:r>
                  </a:p>
                </p:txBody>
              </p:sp>
            </p:grpSp>
            <p:sp>
              <p:nvSpPr>
                <p:cNvPr id="24" name="Прямоугольник: скругленные углы 23">
                  <a:extLst>
                    <a:ext uri="{FF2B5EF4-FFF2-40B4-BE49-F238E27FC236}">
                      <a16:creationId xmlns:a16="http://schemas.microsoft.com/office/drawing/2014/main" id="{69A34A3A-C41A-4FD6-9DF4-3EBF4943E9C0}"/>
                    </a:ext>
                  </a:extLst>
                </p:cNvPr>
                <p:cNvSpPr/>
                <p:nvPr/>
              </p:nvSpPr>
              <p:spPr>
                <a:xfrm>
                  <a:off x="1068120" y="1313751"/>
                  <a:ext cx="3616996" cy="466866"/>
                </a:xfrm>
                <a:prstGeom prst="roundRect">
                  <a:avLst/>
                </a:prstGeom>
                <a:ln w="127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Хроническая ИБС</a:t>
                  </a:r>
                </a:p>
              </p:txBody>
            </p:sp>
          </p:grpSp>
          <p:cxnSp>
            <p:nvCxnSpPr>
              <p:cNvPr id="26" name="Прямая со стрелкой 25">
                <a:extLst>
                  <a:ext uri="{FF2B5EF4-FFF2-40B4-BE49-F238E27FC236}">
                    <a16:creationId xmlns:a16="http://schemas.microsoft.com/office/drawing/2014/main" id="{3EB1DE4C-5BAA-4A75-BFBE-A6DB2FEA4910}"/>
                  </a:ext>
                </a:extLst>
              </p:cNvPr>
              <p:cNvCxnSpPr/>
              <p:nvPr/>
            </p:nvCxnSpPr>
            <p:spPr>
              <a:xfrm>
                <a:off x="4854800" y="4232634"/>
                <a:ext cx="707014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AE2EE9EF-1AB5-4AEB-9E2A-765E83EBFB54}"/>
                  </a:ext>
                </a:extLst>
              </p:cNvPr>
              <p:cNvSpPr/>
              <p:nvPr/>
            </p:nvSpPr>
            <p:spPr>
              <a:xfrm>
                <a:off x="5561814" y="3410654"/>
                <a:ext cx="2608988" cy="1618803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Консультативная поликлиника ВОКБ</a:t>
                </a:r>
              </a:p>
            </p:txBody>
          </p:sp>
          <p:cxnSp>
            <p:nvCxnSpPr>
              <p:cNvPr id="29" name="Прямая со стрелкой 28">
                <a:extLst>
                  <a:ext uri="{FF2B5EF4-FFF2-40B4-BE49-F238E27FC236}">
                    <a16:creationId xmlns:a16="http://schemas.microsoft.com/office/drawing/2014/main" id="{8AA7DF31-B133-45C6-9ED7-63B0BFF240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64225" y="2696972"/>
                <a:ext cx="782431" cy="819706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 стрелкой 31">
                <a:extLst>
                  <a:ext uri="{FF2B5EF4-FFF2-40B4-BE49-F238E27FC236}">
                    <a16:creationId xmlns:a16="http://schemas.microsoft.com/office/drawing/2014/main" id="{01101E2D-D91B-40F9-A350-43853A3A37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64227" y="4930220"/>
                <a:ext cx="782429" cy="99138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DE1E74AD-4C46-44B4-86FE-06E3D43B77A7}"/>
                </a:ext>
              </a:extLst>
            </p:cNvPr>
            <p:cNvCxnSpPr/>
            <p:nvPr/>
          </p:nvCxnSpPr>
          <p:spPr>
            <a:xfrm>
              <a:off x="7134519" y="4232635"/>
              <a:ext cx="707014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D1064BF6-6F44-4E59-A5D4-A0F4C7BF6892}"/>
                </a:ext>
              </a:extLst>
            </p:cNvPr>
            <p:cNvSpPr/>
            <p:nvPr/>
          </p:nvSpPr>
          <p:spPr>
            <a:xfrm>
              <a:off x="7832106" y="3689485"/>
              <a:ext cx="886116" cy="9615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РСЦ</a:t>
              </a:r>
            </a:p>
          </p:txBody>
        </p:sp>
        <p:sp>
          <p:nvSpPr>
            <p:cNvPr id="46" name="Блок-схема: процесс 45">
              <a:extLst>
                <a:ext uri="{FF2B5EF4-FFF2-40B4-BE49-F238E27FC236}">
                  <a16:creationId xmlns:a16="http://schemas.microsoft.com/office/drawing/2014/main" id="{6814FDDE-DF0C-4C5F-94BF-B9D66CA995AA}"/>
                </a:ext>
              </a:extLst>
            </p:cNvPr>
            <p:cNvSpPr/>
            <p:nvPr/>
          </p:nvSpPr>
          <p:spPr>
            <a:xfrm>
              <a:off x="8822680" y="2394017"/>
              <a:ext cx="868075" cy="819706"/>
            </a:xfrm>
            <a:prstGeom prst="flowChartProcess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КАГ</a:t>
              </a:r>
            </a:p>
          </p:txBody>
        </p:sp>
        <p:cxnSp>
          <p:nvCxnSpPr>
            <p:cNvPr id="52" name="Прямая со стрелкой 51">
              <a:extLst>
                <a:ext uri="{FF2B5EF4-FFF2-40B4-BE49-F238E27FC236}">
                  <a16:creationId xmlns:a16="http://schemas.microsoft.com/office/drawing/2014/main" id="{A9D2782F-4664-488D-B6DB-F4840CF579E5}"/>
                </a:ext>
              </a:extLst>
            </p:cNvPr>
            <p:cNvCxnSpPr>
              <a:cxnSpLocks/>
              <a:endCxn id="53" idx="0"/>
            </p:cNvCxnSpPr>
            <p:nvPr/>
          </p:nvCxnSpPr>
          <p:spPr>
            <a:xfrm>
              <a:off x="8718222" y="4650765"/>
              <a:ext cx="574962" cy="48046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Блок-схема: процесс 52">
              <a:extLst>
                <a:ext uri="{FF2B5EF4-FFF2-40B4-BE49-F238E27FC236}">
                  <a16:creationId xmlns:a16="http://schemas.microsoft.com/office/drawing/2014/main" id="{DD35C61B-A51F-47E8-9366-F22524C18C11}"/>
                </a:ext>
              </a:extLst>
            </p:cNvPr>
            <p:cNvSpPr/>
            <p:nvPr/>
          </p:nvSpPr>
          <p:spPr>
            <a:xfrm>
              <a:off x="8859146" y="5131232"/>
              <a:ext cx="868075" cy="819706"/>
            </a:xfrm>
            <a:prstGeom prst="flowChartProcess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ЧКВ</a:t>
              </a:r>
            </a:p>
          </p:txBody>
        </p:sp>
        <p:sp>
          <p:nvSpPr>
            <p:cNvPr id="58" name="Прямоугольник: скругленные углы 57">
              <a:extLst>
                <a:ext uri="{FF2B5EF4-FFF2-40B4-BE49-F238E27FC236}">
                  <a16:creationId xmlns:a16="http://schemas.microsoft.com/office/drawing/2014/main" id="{2B125EBA-4720-4DF9-A13E-098CF5556EAC}"/>
                </a:ext>
              </a:extLst>
            </p:cNvPr>
            <p:cNvSpPr/>
            <p:nvPr/>
          </p:nvSpPr>
          <p:spPr>
            <a:xfrm>
              <a:off x="9795213" y="2323768"/>
              <a:ext cx="2233389" cy="91741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КСГ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2-й уровень</a:t>
              </a:r>
            </a:p>
          </p:txBody>
        </p:sp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6477CAC5-4FAE-4F8B-92CF-85A86567DE90}"/>
                </a:ext>
              </a:extLst>
            </p:cNvPr>
            <p:cNvSpPr/>
            <p:nvPr/>
          </p:nvSpPr>
          <p:spPr>
            <a:xfrm>
              <a:off x="9795213" y="5071748"/>
              <a:ext cx="2233389" cy="91741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ВМП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217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1DBB74-0DDC-4F24-9AF7-82B846C4C6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4"/>
          <a:stretch>
            <a:fillRect/>
          </a:stretch>
        </p:blipFill>
        <p:spPr>
          <a:xfrm>
            <a:off x="134655" y="159990"/>
            <a:ext cx="1002133" cy="102784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77835E-3F2E-423E-A992-0BA30DE34417}"/>
              </a:ext>
            </a:extLst>
          </p:cNvPr>
          <p:cNvSpPr/>
          <p:nvPr/>
        </p:nvSpPr>
        <p:spPr>
          <a:xfrm>
            <a:off x="1450109" y="286509"/>
            <a:ext cx="83185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       </a:t>
            </a:r>
            <a:r>
              <a:rPr lang="ru-RU" sz="2000" b="1" kern="0" dirty="0">
                <a:solidFill>
                  <a:srgbClr val="002060"/>
                </a:solidFill>
                <a:latin typeface="Times New Roman"/>
              </a:rPr>
              <a:t>Ближайшие стратегические задачи на уровне региона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6C1FA9A-F8B8-4C73-8E9B-262D73E37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5709" y="3316386"/>
            <a:ext cx="129628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C59990B4-44C0-49A8-9A50-702E5A6AB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884" y="79510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DDA4086-EDD7-4022-9D4E-DD628F506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963" y="36560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56EA58D4-B503-4314-82DA-452EDE7E2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1685" y="1302277"/>
            <a:ext cx="12813788" cy="69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726358-8E3E-49ED-B52C-06FB1AADC07A}"/>
              </a:ext>
            </a:extLst>
          </p:cNvPr>
          <p:cNvSpPr txBox="1"/>
          <p:nvPr/>
        </p:nvSpPr>
        <p:spPr>
          <a:xfrm>
            <a:off x="1671782" y="655841"/>
            <a:ext cx="102616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Совершенствование действующей системы маршрутизации пациентов с острым коронарным синдромом: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РСЦ и РСЦ 2 обеспечивают оказание высокотехнологичной медицинской помощи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ПСО БУЗ ВО «Вологодская городская больница №1» обследование пациентов без подъема сегмента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 </a:t>
            </a: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невысокого риска для определения показаний для коронарной ангиографии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МСЧ «Северсталь» обеспечивает плановые коронарные вмешательства 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Обеспечение ПСО БУЗ ВО «Вологодская городская больница №1» ангиографической установкой.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Цель: выполнение плановых диагностических коронарных ангиографий, в том числе перед оперативными вмешательствами в федеральных центрах.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Реорганизация кардиологической  службы БУЗ ВО «Вологодская городская больница № 1»: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Кардиологическое отделение №1 работает в режиме ПСО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Создание на базе кардиологического отделения №2 специализированного отделения для пациентов с ХСН с установлением тарифа ОМС, обеспечивающего оказание данного вида специализированной медицинской помощи.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Развитие службы функциональной диагностики городских поликлиник г. Череповца и Вологды с целью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выполнения нагрузочных тестов пациентам с хронической ИБС для определения показаний к коронарной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ангиографии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Обеспечение кадрами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Дооснащение необходимым оборудованием  </a:t>
            </a:r>
          </a:p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службы функциональной диагностики ПСО </a:t>
            </a:r>
            <a:r>
              <a:rPr lang="ru-RU" sz="1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Сокольской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ЦРБ, </a:t>
            </a:r>
            <a:r>
              <a:rPr lang="ru-RU" sz="1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Тотемской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ЦРБ с целью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эхокардиографии, УЗДГ БЦА пациентам с ОКС и ОНМК  и выполнения нагрузочных тестов пациентам 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 хронической ИБС для определения показаний к коронарной ангиографии: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Обеспечение кадрами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Дооснащение необходимым оборудованием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8003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1DBB74-0DDC-4F24-9AF7-82B846C4C6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4"/>
          <a:stretch>
            <a:fillRect/>
          </a:stretch>
        </p:blipFill>
        <p:spPr>
          <a:xfrm>
            <a:off x="10996134" y="418918"/>
            <a:ext cx="1002133" cy="10278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389EDD-44A7-41F8-81C6-ABA3A6865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36" y="3349781"/>
            <a:ext cx="3340180" cy="33843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2EDBEA-76A1-4928-9DAD-3F301DA06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36" y="244445"/>
            <a:ext cx="3346506" cy="47974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5B5FC1-8F6A-4972-97D3-252722ACDA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647" y="296223"/>
            <a:ext cx="4782334" cy="630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2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5A90A-EAE9-4469-9BCB-1D37B0B0E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Times New Roman"/>
              </a:rPr>
              <a:t>Зоны ответственности РСЦ и ПСО при оказании медицинской помощи</a:t>
            </a:r>
            <a:br>
              <a:rPr lang="ru-RU" sz="1800" b="1" dirty="0">
                <a:solidFill>
                  <a:srgbClr val="002060"/>
                </a:solidFill>
                <a:latin typeface="Times New Roman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/>
              </a:rPr>
              <a:t> больным с ОКС и ОНМК в Вологодской области 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80E4468-620E-497C-A91D-0C1609DCD1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7FB2C-D123-457B-918E-609A5C119EF2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F269A8B-34BA-40CD-8681-592CB0E6C60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/>
        </p:blipFill>
        <p:spPr>
          <a:xfrm>
            <a:off x="1523999" y="857250"/>
            <a:ext cx="9675137" cy="51435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3B72D46-DB18-4410-96E0-A6B46435EB51}"/>
              </a:ext>
            </a:extLst>
          </p:cNvPr>
          <p:cNvSpPr/>
          <p:nvPr/>
        </p:nvSpPr>
        <p:spPr bwMode="auto">
          <a:xfrm>
            <a:off x="4556623" y="867869"/>
            <a:ext cx="6247181" cy="34498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2060"/>
                </a:solidFill>
                <a:latin typeface="+mj-lt"/>
              </a:rPr>
              <a:t> </a:t>
            </a:r>
          </a:p>
        </p:txBody>
      </p:sp>
      <p:pic>
        <p:nvPicPr>
          <p:cNvPr id="8" name="Рисунок 1" descr="Лого итог.png">
            <a:extLst>
              <a:ext uri="{FF2B5EF4-FFF2-40B4-BE49-F238E27FC236}">
                <a16:creationId xmlns:a16="http://schemas.microsoft.com/office/drawing/2014/main" id="{52FABEAC-16DE-4D61-B06A-ABD2E160E7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77" y="192232"/>
            <a:ext cx="1525241" cy="133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7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5A90A-EAE9-4469-9BCB-1D37B0B0E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Times New Roman"/>
              </a:rPr>
              <a:t>Число специализированных кардиологических коек в Вологодской области 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80E4468-620E-497C-A91D-0C1609DCD1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7FB2C-D123-457B-918E-609A5C119EF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F269A8B-34BA-40CD-8681-592CB0E6C60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/>
        </p:blipFill>
        <p:spPr>
          <a:xfrm>
            <a:off x="1523999" y="857250"/>
            <a:ext cx="9675137" cy="51435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3B72D46-DB18-4410-96E0-A6B46435EB51}"/>
              </a:ext>
            </a:extLst>
          </p:cNvPr>
          <p:cNvSpPr/>
          <p:nvPr/>
        </p:nvSpPr>
        <p:spPr bwMode="auto">
          <a:xfrm>
            <a:off x="4556623" y="867869"/>
            <a:ext cx="6247181" cy="34498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</a:p>
        </p:txBody>
      </p:sp>
      <p:pic>
        <p:nvPicPr>
          <p:cNvPr id="8" name="Рисунок 1" descr="Лого итог.png">
            <a:extLst>
              <a:ext uri="{FF2B5EF4-FFF2-40B4-BE49-F238E27FC236}">
                <a16:creationId xmlns:a16="http://schemas.microsoft.com/office/drawing/2014/main" id="{52FABEAC-16DE-4D61-B06A-ABD2E160E7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77" y="192232"/>
            <a:ext cx="1525241" cy="133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06E7FF1-71D0-409D-8ED5-708C0D0A0B94}"/>
              </a:ext>
            </a:extLst>
          </p:cNvPr>
          <p:cNvSpPr/>
          <p:nvPr/>
        </p:nvSpPr>
        <p:spPr>
          <a:xfrm>
            <a:off x="6953061" y="4286596"/>
            <a:ext cx="4246075" cy="2037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1AD5A9CD-5AE9-44AD-865B-3A452856A5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472744"/>
              </p:ext>
            </p:extLst>
          </p:nvPr>
        </p:nvGraphicFramePr>
        <p:xfrm>
          <a:off x="7070756" y="4390931"/>
          <a:ext cx="4001629" cy="1933512"/>
        </p:xfrm>
        <a:graphic>
          <a:graphicData uri="http://schemas.openxmlformats.org/drawingml/2006/table">
            <a:tbl>
              <a:tblPr firstRow="1" firstCol="1" bandRow="1"/>
              <a:tblGrid>
                <a:gridCol w="3438859">
                  <a:extLst>
                    <a:ext uri="{9D8B030D-6E8A-4147-A177-3AD203B41FA5}">
                      <a16:colId xmlns:a16="http://schemas.microsoft.com/office/drawing/2014/main" val="1907701412"/>
                    </a:ext>
                  </a:extLst>
                </a:gridCol>
                <a:gridCol w="562770">
                  <a:extLst>
                    <a:ext uri="{9D8B030D-6E8A-4147-A177-3AD203B41FA5}">
                      <a16:colId xmlns:a16="http://schemas.microsoft.com/office/drawing/2014/main" val="989168158"/>
                    </a:ext>
                  </a:extLst>
                </a:gridCol>
              </a:tblGrid>
              <a:tr h="228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РСЦ          БУЗ ВО «ВОКБ» 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8164448"/>
                  </a:ext>
                </a:extLst>
              </a:tr>
              <a:tr h="228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РСЦ 2       БУЗ ВО «ВОКБ №2»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23221"/>
                  </a:ext>
                </a:extLst>
              </a:tr>
              <a:tr h="228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МСЧ «Северсталь» 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7052466"/>
                  </a:ext>
                </a:extLst>
              </a:tr>
              <a:tr h="228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БУЗ ВО «Вологодская городская больница №1»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124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0182319"/>
                  </a:ext>
                </a:extLst>
              </a:tr>
              <a:tr h="228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ПСО БУЗ ВО «Великоустюгская ЦРБ»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931201"/>
                  </a:ext>
                </a:extLst>
              </a:tr>
              <a:tr h="228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ПСО БУЗ ВО «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Тотемская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ЦРБ»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6155661"/>
                  </a:ext>
                </a:extLst>
              </a:tr>
              <a:tr h="228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ПСО БУЗ ВО «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Сокольская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ЦРБ»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973188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0D60D5C-2A10-4C9C-B68B-8053F942B926}"/>
              </a:ext>
            </a:extLst>
          </p:cNvPr>
          <p:cNvSpPr txBox="1"/>
          <p:nvPr/>
        </p:nvSpPr>
        <p:spPr>
          <a:xfrm>
            <a:off x="380246" y="2353901"/>
            <a:ext cx="238106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320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кардиологических коек </a:t>
            </a:r>
          </a:p>
        </p:txBody>
      </p:sp>
    </p:spTree>
    <p:extLst>
      <p:ext uri="{BB962C8B-B14F-4D97-AF65-F5344CB8AC3E}">
        <p14:creationId xmlns:p14="http://schemas.microsoft.com/office/powerpoint/2010/main" val="1558362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1DBB74-0DDC-4F24-9AF7-82B846C4C6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4"/>
          <a:stretch>
            <a:fillRect/>
          </a:stretch>
        </p:blipFill>
        <p:spPr>
          <a:xfrm>
            <a:off x="575596" y="212773"/>
            <a:ext cx="1002133" cy="102784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77835E-3F2E-423E-A992-0BA30DE34417}"/>
              </a:ext>
            </a:extLst>
          </p:cNvPr>
          <p:cNvSpPr/>
          <p:nvPr/>
        </p:nvSpPr>
        <p:spPr>
          <a:xfrm>
            <a:off x="506994" y="286509"/>
            <a:ext cx="9261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Число врачей кардиологов в Вологодской области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4A3F693F-C6F0-467A-AD21-30AC1C3F92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574061"/>
              </p:ext>
            </p:extLst>
          </p:nvPr>
        </p:nvGraphicFramePr>
        <p:xfrm>
          <a:off x="2706986" y="1419935"/>
          <a:ext cx="5006566" cy="1412340"/>
        </p:xfrm>
        <a:graphic>
          <a:graphicData uri="http://schemas.openxmlformats.org/drawingml/2006/table">
            <a:tbl>
              <a:tblPr firstRow="1" firstCol="1" bandRow="1"/>
              <a:tblGrid>
                <a:gridCol w="4304110">
                  <a:extLst>
                    <a:ext uri="{9D8B030D-6E8A-4147-A177-3AD203B41FA5}">
                      <a16:colId xmlns:a16="http://schemas.microsoft.com/office/drawing/2014/main" val="9857487"/>
                    </a:ext>
                  </a:extLst>
                </a:gridCol>
                <a:gridCol w="702456">
                  <a:extLst>
                    <a:ext uri="{9D8B030D-6E8A-4147-A177-3AD203B41FA5}">
                      <a16:colId xmlns:a16="http://schemas.microsoft.com/office/drawing/2014/main" val="74910564"/>
                    </a:ext>
                  </a:extLst>
                </a:gridCol>
              </a:tblGrid>
              <a:tr h="2353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РСЦ          БУЗ ВО «ВОКБ»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8146761"/>
                  </a:ext>
                </a:extLst>
              </a:tr>
              <a:tr h="2353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РСЦ 2       БУЗ ВО «ВОКБ №2»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1673986"/>
                  </a:ext>
                </a:extLst>
              </a:tr>
              <a:tr h="2353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БУЗ ВО «Областной госпиталь ветеранов войн»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9073393"/>
                  </a:ext>
                </a:extLst>
              </a:tr>
              <a:tr h="2353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МСЧ «Северсталь»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445628"/>
                  </a:ext>
                </a:extLst>
              </a:tr>
              <a:tr h="2353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БУЗ ВО «Череповецкая городская больница»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725381"/>
                  </a:ext>
                </a:extLst>
              </a:tr>
              <a:tr h="2353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БУЗ ВО «Вологодская городская больница №1»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106161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4491CBC-C7DB-42B9-AA7C-C0C54FC2BC0A}"/>
              </a:ext>
            </a:extLst>
          </p:cNvPr>
          <p:cNvSpPr txBox="1"/>
          <p:nvPr/>
        </p:nvSpPr>
        <p:spPr>
          <a:xfrm>
            <a:off x="2706986" y="932840"/>
            <a:ext cx="5006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Стационары г Вологды и г Череповца 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врачей 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38EE88B-3F34-4497-B8F3-BD4938D7EE0E}"/>
              </a:ext>
            </a:extLst>
          </p:cNvPr>
          <p:cNvSpPr/>
          <p:nvPr/>
        </p:nvSpPr>
        <p:spPr>
          <a:xfrm>
            <a:off x="2788468" y="3027415"/>
            <a:ext cx="50065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Поликлиники г Вологды -  9 врачей  г Череповца -  2 врача</a:t>
            </a:r>
          </a:p>
          <a:p>
            <a:pPr lvl="0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врачей  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CC8EEA8-36F0-47BE-AA40-B4167259F3A1}"/>
              </a:ext>
            </a:extLst>
          </p:cNvPr>
          <p:cNvSpPr/>
          <p:nvPr/>
        </p:nvSpPr>
        <p:spPr>
          <a:xfrm>
            <a:off x="2706985" y="3745893"/>
            <a:ext cx="50065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Районы Вологодской области 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врача кардиолога    </a:t>
            </a:r>
          </a:p>
        </p:txBody>
      </p:sp>
    </p:spTree>
    <p:extLst>
      <p:ext uri="{BB962C8B-B14F-4D97-AF65-F5344CB8AC3E}">
        <p14:creationId xmlns:p14="http://schemas.microsoft.com/office/powerpoint/2010/main" val="1659119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2639904" y="44749"/>
            <a:ext cx="8046893" cy="720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rtlCol="0" anchor="ctr" anchorCtr="0" compatLnSpc="1">
            <a:noAutofit/>
          </a:bodyPr>
          <a:lstStyle/>
          <a:p>
            <a:pPr>
              <a:defRPr/>
            </a:pPr>
            <a:r>
              <a:rPr lang="ru-RU" b="1" kern="0" dirty="0">
                <a:solidFill>
                  <a:srgbClr val="002060"/>
                </a:solidFill>
                <a:latin typeface="Times New Roman"/>
              </a:rPr>
              <a:t>Число пациентов с ОКС и инфарктом миокарда в Вологодской области</a:t>
            </a:r>
            <a:endParaRPr lang="ru-RU" altLang="zh-CN" sz="1200" b="1" i="1" dirty="0">
              <a:solidFill>
                <a:srgbClr val="1F497D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graphicFrame>
        <p:nvGraphicFramePr>
          <p:cNvPr id="4" name="Объект 4">
            <a:extLst>
              <a:ext uri="{FF2B5EF4-FFF2-40B4-BE49-F238E27FC236}">
                <a16:creationId xmlns:a16="http://schemas.microsoft.com/office/drawing/2014/main" id="{9FE123D0-717F-4680-9826-C121119A14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4138769"/>
              </p:ext>
            </p:extLst>
          </p:nvPr>
        </p:nvGraphicFramePr>
        <p:xfrm>
          <a:off x="986828" y="1314463"/>
          <a:ext cx="9204922" cy="5013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1" descr="Лого итог.png">
            <a:extLst>
              <a:ext uri="{FF2B5EF4-FFF2-40B4-BE49-F238E27FC236}">
                <a16:creationId xmlns:a16="http://schemas.microsoft.com/office/drawing/2014/main" id="{4E44CA2A-AD5D-4C76-B2CC-C39AD4C77C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23" y="210339"/>
            <a:ext cx="1525241" cy="133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232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2639904" y="44749"/>
            <a:ext cx="7272521" cy="720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rtlCol="0" anchor="ctr" anchorCtr="0" compatLnSpc="1">
            <a:noAutofit/>
          </a:bodyPr>
          <a:lstStyle/>
          <a:p>
            <a:pPr algn="ctr">
              <a:defRPr/>
            </a:pPr>
            <a:r>
              <a:rPr lang="ru-RU" b="1" kern="0" dirty="0">
                <a:solidFill>
                  <a:srgbClr val="002060"/>
                </a:solidFill>
                <a:latin typeface="Times New Roman"/>
              </a:rPr>
              <a:t>Число случаев ВМП пациентам с ИБС в Вологодской области Эндоваскулярные коронарные вмешательства </a:t>
            </a:r>
            <a:endParaRPr lang="ru-RU" altLang="zh-CN" sz="1200" b="1" i="1" dirty="0">
              <a:solidFill>
                <a:srgbClr val="1F497D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graphicFrame>
        <p:nvGraphicFramePr>
          <p:cNvPr id="4" name="Объект 4">
            <a:extLst>
              <a:ext uri="{FF2B5EF4-FFF2-40B4-BE49-F238E27FC236}">
                <a16:creationId xmlns:a16="http://schemas.microsoft.com/office/drawing/2014/main" id="{FA57F702-F78B-4C71-B7D2-49ED8BD816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538320"/>
              </p:ext>
            </p:extLst>
          </p:nvPr>
        </p:nvGraphicFramePr>
        <p:xfrm>
          <a:off x="1077362" y="929031"/>
          <a:ext cx="9104863" cy="4575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B9147EC-1BD7-4B69-9111-F1C96032A761}"/>
              </a:ext>
            </a:extLst>
          </p:cNvPr>
          <p:cNvSpPr txBox="1"/>
          <p:nvPr/>
        </p:nvSpPr>
        <p:spPr>
          <a:xfrm>
            <a:off x="2009775" y="5504507"/>
            <a:ext cx="8172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числа эндоваскулярных коронарных вмешательств (ангиопластика и стентирование) с лечебной целью </a:t>
            </a:r>
          </a:p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Целевой показатель на 2023 год – 2399 вмешательств </a:t>
            </a:r>
          </a:p>
        </p:txBody>
      </p:sp>
      <p:pic>
        <p:nvPicPr>
          <p:cNvPr id="6" name="Рисунок 1" descr="Лого итог.png">
            <a:extLst>
              <a:ext uri="{FF2B5EF4-FFF2-40B4-BE49-F238E27FC236}">
                <a16:creationId xmlns:a16="http://schemas.microsoft.com/office/drawing/2014/main" id="{75536F39-3596-4614-8DF3-A7A9815C19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6" y="60269"/>
            <a:ext cx="1525241" cy="133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893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2639904" y="44749"/>
            <a:ext cx="7344529" cy="720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rtlCol="0" anchor="ctr" anchorCtr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Доля больных с ОКС которым выполнены эндоваскулярные  коронарные вмешательства с лечебной целью </a:t>
            </a:r>
            <a:endParaRPr kumimoji="0" lang="ru-RU" altLang="zh-CN" sz="12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graphicFrame>
        <p:nvGraphicFramePr>
          <p:cNvPr id="4" name="Объект 4">
            <a:extLst>
              <a:ext uri="{FF2B5EF4-FFF2-40B4-BE49-F238E27FC236}">
                <a16:creationId xmlns:a16="http://schemas.microsoft.com/office/drawing/2014/main" id="{FDD4EC1B-FEBF-4C9E-8D5D-C44BA9D0AB5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258432" y="760782"/>
          <a:ext cx="8952368" cy="5160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AF83629-3FF0-46C1-9C07-C9A4F92196E0}"/>
              </a:ext>
            </a:extLst>
          </p:cNvPr>
          <p:cNvSpPr txBox="1"/>
          <p:nvPr/>
        </p:nvSpPr>
        <p:spPr>
          <a:xfrm>
            <a:off x="3234208" y="5920966"/>
            <a:ext cx="5298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Целевой показатель на 2022 год – 47,4 достигнут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Целевой показатель на 2023 год – 53,7</a:t>
            </a:r>
          </a:p>
        </p:txBody>
      </p:sp>
      <p:pic>
        <p:nvPicPr>
          <p:cNvPr id="6" name="Рисунок 1" descr="Лого итог.png">
            <a:extLst>
              <a:ext uri="{FF2B5EF4-FFF2-40B4-BE49-F238E27FC236}">
                <a16:creationId xmlns:a16="http://schemas.microsoft.com/office/drawing/2014/main" id="{2D553485-EC86-46BD-9869-436994FC5F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6" y="60269"/>
            <a:ext cx="1525241" cy="133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6215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2_ДЗО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  <a:fontScheme name="2_ДЗО">
    <a:majorFont>
      <a:latin typeface="Times New Roman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2_ДЗО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  <a:fontScheme name="2_ДЗО">
    <a:majorFont>
      <a:latin typeface="Times New Roman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2_ДЗО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  <a:fontScheme name="2_ДЗО">
    <a:majorFont>
      <a:latin typeface="Times New Roman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2_ДЗО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  <a:fontScheme name="2_ДЗО">
    <a:majorFont>
      <a:latin typeface="Times New Roman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4441</TotalTime>
  <Words>1149</Words>
  <Application>Microsoft Office PowerPoint</Application>
  <PresentationFormat>Широкоэкранный</PresentationFormat>
  <Paragraphs>314</Paragraphs>
  <Slides>23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Зоны ответственности РСЦ и ПСО при оказании медицинской помощи  больным с ОКС и ОНМК в Вологодской области  </vt:lpstr>
      <vt:lpstr>Число специализированных кардиологических коек в Вологодской области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Барашков Иван Геннадьевич</cp:lastModifiedBy>
  <cp:revision>329</cp:revision>
  <cp:lastPrinted>2023-03-06T05:40:18Z</cp:lastPrinted>
  <dcterms:created xsi:type="dcterms:W3CDTF">2023-02-18T05:18:55Z</dcterms:created>
  <dcterms:modified xsi:type="dcterms:W3CDTF">2023-06-28T09:42:35Z</dcterms:modified>
</cp:coreProperties>
</file>