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502" r:id="rId4"/>
    <p:sldId id="922" r:id="rId5"/>
    <p:sldId id="958" r:id="rId6"/>
    <p:sldId id="962" r:id="rId7"/>
    <p:sldId id="941" r:id="rId8"/>
    <p:sldId id="936" r:id="rId9"/>
    <p:sldId id="940" r:id="rId10"/>
    <p:sldId id="938" r:id="rId11"/>
    <p:sldId id="933" r:id="rId12"/>
    <p:sldId id="924" r:id="rId13"/>
    <p:sldId id="929" r:id="rId14"/>
    <p:sldId id="926" r:id="rId15"/>
    <p:sldId id="930" r:id="rId16"/>
    <p:sldId id="931" r:id="rId17"/>
    <p:sldId id="932" r:id="rId18"/>
    <p:sldId id="793" r:id="rId19"/>
    <p:sldId id="934" r:id="rId20"/>
    <p:sldId id="792" r:id="rId21"/>
    <p:sldId id="939" r:id="rId22"/>
    <p:sldId id="944" r:id="rId23"/>
    <p:sldId id="945" r:id="rId24"/>
    <p:sldId id="950" r:id="rId25"/>
    <p:sldId id="951" r:id="rId26"/>
    <p:sldId id="949" r:id="rId27"/>
    <p:sldId id="963" r:id="rId28"/>
    <p:sldId id="954" r:id="rId29"/>
    <p:sldId id="965" r:id="rId30"/>
    <p:sldId id="956" r:id="rId31"/>
    <p:sldId id="966" r:id="rId32"/>
    <p:sldId id="968" r:id="rId33"/>
    <p:sldId id="952" r:id="rId34"/>
    <p:sldId id="955" r:id="rId35"/>
    <p:sldId id="970" r:id="rId36"/>
    <p:sldId id="969" r:id="rId37"/>
    <p:sldId id="957" r:id="rId38"/>
    <p:sldId id="971" r:id="rId39"/>
    <p:sldId id="972" r:id="rId40"/>
    <p:sldId id="974" r:id="rId41"/>
    <p:sldId id="975" r:id="rId42"/>
    <p:sldId id="978" r:id="rId43"/>
    <p:sldId id="977" r:id="rId44"/>
    <p:sldId id="838" r:id="rId4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твина Елена Анатольевна" initials="ЛЕА" lastIdx="5" clrIdx="0">
    <p:extLst>
      <p:ext uri="{19B8F6BF-5375-455C-9EA6-DF929625EA0E}">
        <p15:presenceInfo xmlns:p15="http://schemas.microsoft.com/office/powerpoint/2012/main" userId="S-1-5-21-3908838871-2743882400-2888496887-1377" providerId="AD"/>
      </p:ext>
    </p:extLst>
  </p:cmAuthor>
  <p:cmAuthor id="2" name="User" initials="U" lastIdx="0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83743" autoAdjust="0"/>
  </p:normalViewPr>
  <p:slideViewPr>
    <p:cSldViewPr snapToGrid="0">
      <p:cViewPr varScale="1">
        <p:scale>
          <a:sx n="73" d="100"/>
          <a:sy n="73" d="100"/>
        </p:scale>
        <p:origin x="9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56;&#1054;&#1060;&#1048;&#1051;&#1068;\&#1057;&#1058;&#1040;&#1058;&#1048;&#1057;&#1058;&#1048;&#1050;&#1040;%20&#1055;&#1054;%20&#1043;&#1054;&#1044;&#1040;&#1052;\&#1057;&#1058;&#1040;&#1058;&#1048;&#1057;&#1058;&#1048;&#1050;&#1040;%202022\&#1048;&#1058;&#1054;&#1043;%20&#1057;&#1090;&#1072;&#1090;&#1080;&#1089;&#1090;&#1080;&#1082;&#1072;2022%20&#8212;%20&#1082;&#1086;&#1087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Укомплектованность</a:t>
            </a:r>
            <a:r>
              <a:rPr lang="ru-RU" baseline="0" dirty="0" smtClean="0"/>
              <a:t> кадрами в КДЛ  МО ,%</a:t>
            </a:r>
          </a:p>
          <a:p>
            <a:pPr>
              <a:defRPr/>
            </a:pPr>
            <a:r>
              <a:rPr lang="en-US" baseline="0" dirty="0" smtClean="0"/>
              <a:t>I  </a:t>
            </a:r>
            <a:r>
              <a:rPr lang="ru-RU" baseline="0" dirty="0" smtClean="0"/>
              <a:t>уровень МО                                       </a:t>
            </a:r>
            <a:r>
              <a:rPr lang="en-US" baseline="0" dirty="0" smtClean="0"/>
              <a:t>II</a:t>
            </a:r>
            <a:r>
              <a:rPr lang="ru-RU" baseline="0" dirty="0" smtClean="0"/>
              <a:t> уровень МО                               </a:t>
            </a:r>
            <a:r>
              <a:rPr lang="en-US" baseline="0" dirty="0" smtClean="0"/>
              <a:t>III </a:t>
            </a:r>
            <a:r>
              <a:rPr lang="ru-RU" baseline="0" dirty="0" smtClean="0"/>
              <a:t>уровень МО   </a:t>
            </a:r>
            <a:endParaRPr lang="ru-RU" dirty="0"/>
          </a:p>
        </c:rich>
      </c:tx>
      <c:layout>
        <c:manualLayout>
          <c:xMode val="edge"/>
          <c:yMode val="edge"/>
          <c:x val="0.13356668311316175"/>
          <c:y val="6.1111111111111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458538385826774E-2"/>
          <c:y val="0.19209594634004082"/>
          <c:w val="0.89124476726272706"/>
          <c:h val="0.67859784193642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ЦРБ</c:v>
                </c:pt>
                <c:pt idx="1">
                  <c:v>Вологда</c:v>
                </c:pt>
                <c:pt idx="2">
                  <c:v>Черепорвец</c:v>
                </c:pt>
                <c:pt idx="4">
                  <c:v>ЦРБ</c:v>
                </c:pt>
                <c:pt idx="5">
                  <c:v>Вологда</c:v>
                </c:pt>
                <c:pt idx="6">
                  <c:v>Черепорвец</c:v>
                </c:pt>
                <c:pt idx="8">
                  <c:v>Вологда</c:v>
                </c:pt>
                <c:pt idx="9">
                  <c:v>Черепорвец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58.3</c:v>
                </c:pt>
                <c:pt idx="1">
                  <c:v>73.5</c:v>
                </c:pt>
                <c:pt idx="2">
                  <c:v>75.400000000000006</c:v>
                </c:pt>
                <c:pt idx="4">
                  <c:v>53.8</c:v>
                </c:pt>
                <c:pt idx="5">
                  <c:v>64.5</c:v>
                </c:pt>
                <c:pt idx="6">
                  <c:v>54.3</c:v>
                </c:pt>
                <c:pt idx="8">
                  <c:v>61.8</c:v>
                </c:pt>
                <c:pt idx="9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B-49AF-A256-4E8E4AB794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лаборанты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ЦРБ</c:v>
                </c:pt>
                <c:pt idx="1">
                  <c:v>Вологда</c:v>
                </c:pt>
                <c:pt idx="2">
                  <c:v>Черепорвец</c:v>
                </c:pt>
                <c:pt idx="4">
                  <c:v>ЦРБ</c:v>
                </c:pt>
                <c:pt idx="5">
                  <c:v>Вологда</c:v>
                </c:pt>
                <c:pt idx="6">
                  <c:v>Черепорвец</c:v>
                </c:pt>
                <c:pt idx="8">
                  <c:v>Вологда</c:v>
                </c:pt>
                <c:pt idx="9">
                  <c:v>Черепорвец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75.3</c:v>
                </c:pt>
                <c:pt idx="1">
                  <c:v>80.5</c:v>
                </c:pt>
                <c:pt idx="2">
                  <c:v>77.599999999999994</c:v>
                </c:pt>
                <c:pt idx="4">
                  <c:v>64</c:v>
                </c:pt>
                <c:pt idx="5">
                  <c:v>47.8</c:v>
                </c:pt>
                <c:pt idx="6">
                  <c:v>71.5</c:v>
                </c:pt>
                <c:pt idx="8">
                  <c:v>50.6</c:v>
                </c:pt>
                <c:pt idx="9">
                  <c:v>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B-49AF-A256-4E8E4AB79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593531560"/>
        <c:axId val="593531888"/>
      </c:barChart>
      <c:catAx>
        <c:axId val="59353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531888"/>
        <c:crosses val="autoZero"/>
        <c:auto val="1"/>
        <c:lblAlgn val="ctr"/>
        <c:lblOffset val="100"/>
        <c:noMultiLvlLbl val="0"/>
      </c:catAx>
      <c:valAx>
        <c:axId val="593531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353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Укомплектованность средним медперсоналом в КДЛ  МО ,%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г</a:t>
            </a:r>
            <a:r>
              <a:rPr lang="ru-RU" dirty="0"/>
              <a:t>. ВОЛОГДА                                                                                       г. ЧЕРЕПОВЕЦ   </a:t>
            </a:r>
          </a:p>
        </c:rich>
      </c:tx>
      <c:layout>
        <c:manualLayout>
          <c:xMode val="edge"/>
          <c:yMode val="edge"/>
          <c:x val="0.13356668311316175"/>
          <c:y val="6.1111111111111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458538385826774E-2"/>
          <c:y val="0.19209594634004082"/>
          <c:w val="0.89124476726272706"/>
          <c:h val="0.67859784193642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лаборанты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4">
                  <c:v>I УРОВЕНЬ</c:v>
                </c:pt>
                <c:pt idx="5">
                  <c:v>II УРОВЕНЬ</c:v>
                </c:pt>
                <c:pt idx="6">
                  <c:v>III УРОВЕНЬ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80.5</c:v>
                </c:pt>
                <c:pt idx="1">
                  <c:v>47.8</c:v>
                </c:pt>
                <c:pt idx="2">
                  <c:v>50.6</c:v>
                </c:pt>
                <c:pt idx="4">
                  <c:v>77.599999999999994</c:v>
                </c:pt>
                <c:pt idx="5">
                  <c:v>71.5</c:v>
                </c:pt>
                <c:pt idx="6">
                  <c:v>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B-49AF-A256-4E8E4AB794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3531560"/>
        <c:axId val="593531888"/>
      </c:barChart>
      <c:catAx>
        <c:axId val="59353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531888"/>
        <c:crosses val="autoZero"/>
        <c:auto val="1"/>
        <c:lblAlgn val="ctr"/>
        <c:lblOffset val="100"/>
        <c:noMultiLvlLbl val="0"/>
      </c:catAx>
      <c:valAx>
        <c:axId val="593531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353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Деятельность</a:t>
            </a:r>
            <a:r>
              <a:rPr lang="ru-RU" baseline="0"/>
              <a:t> КДЛ за 2022г.,</a:t>
            </a:r>
          </a:p>
          <a:p>
            <a:pPr>
              <a:defRPr/>
            </a:pPr>
            <a:r>
              <a:rPr lang="ru-RU" baseline="0"/>
              <a:t>количество исследований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 3 года диаграмма'!$A$7:$A$12</c:f>
              <c:strCache>
                <c:ptCount val="6"/>
                <c:pt idx="0">
                  <c:v>Гематологические</c:v>
                </c:pt>
                <c:pt idx="1">
                  <c:v>Химико-микроскопические</c:v>
                </c:pt>
                <c:pt idx="2">
                  <c:v>Биохимические</c:v>
                </c:pt>
                <c:pt idx="3">
                  <c:v>Коагулологические</c:v>
                </c:pt>
                <c:pt idx="4">
                  <c:v>Иммунологические</c:v>
                </c:pt>
                <c:pt idx="5">
                  <c:v>Инфекцмонная иммунология</c:v>
                </c:pt>
              </c:strCache>
            </c:strRef>
          </c:cat>
          <c:val>
            <c:numRef>
              <c:f>'за 3 года диаграмма'!$B$7:$B$12</c:f>
              <c:numCache>
                <c:formatCode>General</c:formatCode>
                <c:ptCount val="6"/>
                <c:pt idx="0">
                  <c:v>80039</c:v>
                </c:pt>
                <c:pt idx="1">
                  <c:v>140473</c:v>
                </c:pt>
                <c:pt idx="2">
                  <c:v>314322</c:v>
                </c:pt>
                <c:pt idx="3">
                  <c:v>39947</c:v>
                </c:pt>
                <c:pt idx="4">
                  <c:v>21617</c:v>
                </c:pt>
                <c:pt idx="5">
                  <c:v>34855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B-45B7-BF6A-1981EA6B65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7798136"/>
        <c:axId val="807800432"/>
      </c:barChart>
      <c:catAx>
        <c:axId val="80779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800432"/>
        <c:crosses val="autoZero"/>
        <c:auto val="1"/>
        <c:lblAlgn val="ctr"/>
        <c:lblOffset val="100"/>
        <c:noMultiLvlLbl val="0"/>
      </c:catAx>
      <c:valAx>
        <c:axId val="807800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779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3267998508906E-2"/>
          <c:y val="9.1112806088885182E-2"/>
          <c:w val="0.92545016612633457"/>
          <c:h val="0.75992071170057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'за 3 года диаграмма'!$B$32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диаграмма'!$C$31:$H$31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диаграмма'!$C$32:$H$32</c:f>
              <c:numCache>
                <c:formatCode>General</c:formatCode>
                <c:ptCount val="6"/>
                <c:pt idx="0">
                  <c:v>74559</c:v>
                </c:pt>
                <c:pt idx="1">
                  <c:v>58258</c:v>
                </c:pt>
                <c:pt idx="2">
                  <c:v>12237</c:v>
                </c:pt>
                <c:pt idx="3">
                  <c:v>738</c:v>
                </c:pt>
                <c:pt idx="4">
                  <c:v>3215</c:v>
                </c:pt>
                <c:pt idx="5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7-4E92-8AD5-BC746D7E256C}"/>
            </c:ext>
          </c:extLst>
        </c:ser>
        <c:ser>
          <c:idx val="1"/>
          <c:order val="1"/>
          <c:tx>
            <c:strRef>
              <c:f>'за 3 года диаграмма'!$B$33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диаграмма'!$C$31:$H$31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диаграмма'!$C$33:$H$33</c:f>
              <c:numCache>
                <c:formatCode>General</c:formatCode>
                <c:ptCount val="6"/>
                <c:pt idx="0">
                  <c:v>89511</c:v>
                </c:pt>
                <c:pt idx="1">
                  <c:v>72363</c:v>
                </c:pt>
                <c:pt idx="2">
                  <c:v>7094</c:v>
                </c:pt>
                <c:pt idx="3">
                  <c:v>1438</c:v>
                </c:pt>
                <c:pt idx="4">
                  <c:v>8418</c:v>
                </c:pt>
                <c:pt idx="5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7-4E92-8AD5-BC746D7E256C}"/>
            </c:ext>
          </c:extLst>
        </c:ser>
        <c:ser>
          <c:idx val="2"/>
          <c:order val="2"/>
          <c:tx>
            <c:strRef>
              <c:f>'за 3 года диаграмма'!$B$34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диаграмма'!$C$31:$H$31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диаграмма'!$C$34:$H$34</c:f>
              <c:numCache>
                <c:formatCode>General</c:formatCode>
                <c:ptCount val="6"/>
                <c:pt idx="0">
                  <c:v>80039</c:v>
                </c:pt>
                <c:pt idx="1">
                  <c:v>62786</c:v>
                </c:pt>
                <c:pt idx="2">
                  <c:v>5794</c:v>
                </c:pt>
                <c:pt idx="3">
                  <c:v>1240</c:v>
                </c:pt>
                <c:pt idx="4">
                  <c:v>9796</c:v>
                </c:pt>
                <c:pt idx="5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7-4E92-8AD5-BC746D7E2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816152"/>
        <c:axId val="431817464"/>
      </c:barChart>
      <c:catAx>
        <c:axId val="43181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817464"/>
        <c:crosses val="autoZero"/>
        <c:auto val="1"/>
        <c:lblAlgn val="ctr"/>
        <c:lblOffset val="100"/>
        <c:noMultiLvlLbl val="0"/>
      </c:catAx>
      <c:valAx>
        <c:axId val="43181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81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12233989685371E-2"/>
          <c:y val="1.6867754544380581E-2"/>
          <c:w val="0.91778770192672854"/>
          <c:h val="0.64449153962137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'за 3 года диаграмма'!$B$54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диаграмма'!$C$53:$H$53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диаграмма'!$C$54:$H$54</c:f>
              <c:numCache>
                <c:formatCode>General</c:formatCode>
                <c:ptCount val="6"/>
                <c:pt idx="0">
                  <c:v>27767</c:v>
                </c:pt>
                <c:pt idx="1">
                  <c:v>24981</c:v>
                </c:pt>
                <c:pt idx="2">
                  <c:v>2102</c:v>
                </c:pt>
                <c:pt idx="3">
                  <c:v>279</c:v>
                </c:pt>
                <c:pt idx="4">
                  <c:v>14</c:v>
                </c:pt>
                <c:pt idx="5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9-42EE-9B19-A9D36CF5EF9A}"/>
            </c:ext>
          </c:extLst>
        </c:ser>
        <c:ser>
          <c:idx val="1"/>
          <c:order val="1"/>
          <c:tx>
            <c:strRef>
              <c:f>'за 3 года диаграмма'!$B$56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диаграмма'!$C$53:$H$53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диаграмма'!$C$56:$H$56</c:f>
              <c:numCache>
                <c:formatCode>General</c:formatCode>
                <c:ptCount val="6"/>
                <c:pt idx="0">
                  <c:v>41792</c:v>
                </c:pt>
                <c:pt idx="1">
                  <c:v>34878</c:v>
                </c:pt>
                <c:pt idx="2">
                  <c:v>2861</c:v>
                </c:pt>
                <c:pt idx="3">
                  <c:v>267</c:v>
                </c:pt>
                <c:pt idx="4">
                  <c:v>61</c:v>
                </c:pt>
                <c:pt idx="5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9-42EE-9B19-A9D36CF5EF9A}"/>
            </c:ext>
          </c:extLst>
        </c:ser>
        <c:ser>
          <c:idx val="2"/>
          <c:order val="2"/>
          <c:tx>
            <c:strRef>
              <c:f>'за 3 года диаграмма'!$B$57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диаграмма'!$C$53:$H$53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диаграмма'!$C$57:$H$57</c:f>
              <c:numCache>
                <c:formatCode>General</c:formatCode>
                <c:ptCount val="6"/>
                <c:pt idx="0">
                  <c:v>34855</c:v>
                </c:pt>
                <c:pt idx="1">
                  <c:v>31184</c:v>
                </c:pt>
                <c:pt idx="2">
                  <c:v>2962</c:v>
                </c:pt>
                <c:pt idx="3">
                  <c:v>557</c:v>
                </c:pt>
                <c:pt idx="4">
                  <c:v>128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D9-42EE-9B19-A9D36CF5E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845296"/>
        <c:axId val="434068808"/>
      </c:barChart>
      <c:catAx>
        <c:axId val="32684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068808"/>
        <c:crosses val="autoZero"/>
        <c:auto val="1"/>
        <c:lblAlgn val="ctr"/>
        <c:lblOffset val="100"/>
        <c:noMultiLvlLbl val="0"/>
      </c:catAx>
      <c:valAx>
        <c:axId val="43406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845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3 года диаграмма'!$B$127</c:f>
              <c:strCache>
                <c:ptCount val="1"/>
                <c:pt idx="0">
                  <c:v>2020год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диаграмма'!$C$126:$H$126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диаграмма'!$C$127:$H$127</c:f>
              <c:numCache>
                <c:formatCode>General</c:formatCode>
                <c:ptCount val="6"/>
                <c:pt idx="0">
                  <c:v>300393</c:v>
                </c:pt>
                <c:pt idx="1">
                  <c:v>272462</c:v>
                </c:pt>
                <c:pt idx="2">
                  <c:v>17878</c:v>
                </c:pt>
                <c:pt idx="3">
                  <c:v>1026</c:v>
                </c:pt>
                <c:pt idx="4">
                  <c:v>6700</c:v>
                </c:pt>
                <c:pt idx="5">
                  <c:v>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F3A-AEEB-D68F1CDECD22}"/>
            </c:ext>
          </c:extLst>
        </c:ser>
        <c:ser>
          <c:idx val="1"/>
          <c:order val="1"/>
          <c:tx>
            <c:strRef>
              <c:f>'за 3 года диаграмма'!$B$128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диаграмма'!$C$126:$H$126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диаграмма'!$C$128:$H$128</c:f>
              <c:numCache>
                <c:formatCode>General</c:formatCode>
                <c:ptCount val="6"/>
                <c:pt idx="0">
                  <c:v>336815</c:v>
                </c:pt>
                <c:pt idx="1">
                  <c:v>303198</c:v>
                </c:pt>
                <c:pt idx="2">
                  <c:v>16531</c:v>
                </c:pt>
                <c:pt idx="3">
                  <c:v>2356</c:v>
                </c:pt>
                <c:pt idx="4">
                  <c:v>11933</c:v>
                </c:pt>
                <c:pt idx="5">
                  <c:v>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F-4F3A-AEEB-D68F1CDECD22}"/>
            </c:ext>
          </c:extLst>
        </c:ser>
        <c:ser>
          <c:idx val="2"/>
          <c:order val="2"/>
          <c:tx>
            <c:strRef>
              <c:f>'за 3 года диаграмма'!$B$129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диаграмма'!$C$126:$H$126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диаграмма'!$C$129:$H$129</c:f>
              <c:numCache>
                <c:formatCode>General</c:formatCode>
                <c:ptCount val="6"/>
                <c:pt idx="0">
                  <c:v>314322</c:v>
                </c:pt>
                <c:pt idx="1">
                  <c:v>264134</c:v>
                </c:pt>
                <c:pt idx="2">
                  <c:v>25880</c:v>
                </c:pt>
                <c:pt idx="3">
                  <c:v>1396</c:v>
                </c:pt>
                <c:pt idx="4">
                  <c:v>17895</c:v>
                </c:pt>
                <c:pt idx="5">
                  <c:v>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F-4F3A-AEEB-D68F1CDEC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621824"/>
        <c:axId val="467621496"/>
      </c:barChart>
      <c:catAx>
        <c:axId val="4676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621496"/>
        <c:crosses val="autoZero"/>
        <c:auto val="1"/>
        <c:lblAlgn val="ctr"/>
        <c:lblOffset val="100"/>
        <c:noMultiLvlLbl val="0"/>
      </c:catAx>
      <c:valAx>
        <c:axId val="46762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621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3 года диаграмма'!$B$127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диаграмма'!$C$126:$H$126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диаграмма'!$C$127:$H$127</c:f>
              <c:numCache>
                <c:formatCode>General</c:formatCode>
                <c:ptCount val="6"/>
                <c:pt idx="0">
                  <c:v>18369</c:v>
                </c:pt>
                <c:pt idx="1">
                  <c:v>17728</c:v>
                </c:pt>
                <c:pt idx="2">
                  <c:v>424</c:v>
                </c:pt>
                <c:pt idx="3">
                  <c:v>207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1-46F9-B839-EE0A39FFD4C0}"/>
            </c:ext>
          </c:extLst>
        </c:ser>
        <c:ser>
          <c:idx val="1"/>
          <c:order val="1"/>
          <c:tx>
            <c:strRef>
              <c:f>'за 3 года диаграмма'!$B$128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диаграмма'!$C$126:$H$126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диаграмма'!$C$128:$H$128</c:f>
              <c:numCache>
                <c:formatCode>General</c:formatCode>
                <c:ptCount val="6"/>
                <c:pt idx="0">
                  <c:v>36698</c:v>
                </c:pt>
                <c:pt idx="1">
                  <c:v>35313</c:v>
                </c:pt>
                <c:pt idx="2">
                  <c:v>760</c:v>
                </c:pt>
                <c:pt idx="3">
                  <c:v>326</c:v>
                </c:pt>
                <c:pt idx="4">
                  <c:v>106</c:v>
                </c:pt>
                <c:pt idx="5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1-46F9-B839-EE0A39FFD4C0}"/>
            </c:ext>
          </c:extLst>
        </c:ser>
        <c:ser>
          <c:idx val="2"/>
          <c:order val="2"/>
          <c:tx>
            <c:strRef>
              <c:f>'за 3 года диаграмма'!$B$129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'за 3 года диаграмма'!$C$126:$H$126</c:f>
              <c:strCache>
                <c:ptCount val="6"/>
                <c:pt idx="0">
                  <c:v>ВСЕГО</c:v>
                </c:pt>
                <c:pt idx="1">
                  <c:v>Стационар</c:v>
                </c:pt>
                <c:pt idx="2">
                  <c:v>Поликлиника</c:v>
                </c:pt>
                <c:pt idx="3">
                  <c:v>Дневной стационар</c:v>
                </c:pt>
                <c:pt idx="4">
                  <c:v>дети</c:v>
                </c:pt>
                <c:pt idx="5">
                  <c:v>ВБ</c:v>
                </c:pt>
              </c:strCache>
            </c:strRef>
          </c:cat>
          <c:val>
            <c:numRef>
              <c:f>'за 3 года диаграмма'!$C$129:$H$129</c:f>
              <c:numCache>
                <c:formatCode>General</c:formatCode>
                <c:ptCount val="6"/>
                <c:pt idx="0">
                  <c:v>39947</c:v>
                </c:pt>
                <c:pt idx="1">
                  <c:v>37724</c:v>
                </c:pt>
                <c:pt idx="2">
                  <c:v>1170</c:v>
                </c:pt>
                <c:pt idx="3">
                  <c:v>282</c:v>
                </c:pt>
                <c:pt idx="4">
                  <c:v>285</c:v>
                </c:pt>
                <c:pt idx="5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1-46F9-B839-EE0A39FFD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379616"/>
        <c:axId val="473383880"/>
      </c:barChart>
      <c:catAx>
        <c:axId val="4733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83880"/>
        <c:crosses val="autoZero"/>
        <c:auto val="1"/>
        <c:lblAlgn val="ctr"/>
        <c:lblOffset val="100"/>
        <c:noMultiLvlLbl val="0"/>
      </c:catAx>
      <c:valAx>
        <c:axId val="47338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79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E3485-40AA-4BE1-ADBB-0F3BF8FC6A3C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EB4B29-B96F-4052-B514-47C320E15F8D}">
      <dgm:prSet custT="1"/>
      <dgm:spPr/>
      <dgm:t>
        <a:bodyPr/>
        <a:lstStyle/>
        <a:p>
          <a:r>
            <a:rPr lang="ru-RU" sz="20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ремонтных работ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838588-DEDB-4C7D-ADBE-706C927D10DF}" type="parTrans" cxnId="{F5234316-8652-4009-AE93-8DE3F2D887EB}">
      <dgm:prSet/>
      <dgm:spPr/>
      <dgm:t>
        <a:bodyPr/>
        <a:lstStyle/>
        <a:p>
          <a:endParaRPr lang="ru-RU"/>
        </a:p>
      </dgm:t>
    </dgm:pt>
    <dgm:pt modelId="{027EB8CE-078B-49AC-A242-D27CB79F0E64}" type="sibTrans" cxnId="{F5234316-8652-4009-AE93-8DE3F2D887EB}">
      <dgm:prSet/>
      <dgm:spPr/>
      <dgm:t>
        <a:bodyPr/>
        <a:lstStyle/>
        <a:p>
          <a:endParaRPr lang="ru-RU"/>
        </a:p>
      </dgm:t>
    </dgm:pt>
    <dgm:pt modelId="{DC384516-2C04-43F7-BA19-33880A7AE0C7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Внедрение ЛИС, РМИС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8F80E2-87E9-47B3-AEAB-43687F6C930D}" type="parTrans" cxnId="{34DFACA1-69CF-4F92-B880-40DFFE375705}">
      <dgm:prSet/>
      <dgm:spPr/>
      <dgm:t>
        <a:bodyPr/>
        <a:lstStyle/>
        <a:p>
          <a:endParaRPr lang="ru-RU"/>
        </a:p>
      </dgm:t>
    </dgm:pt>
    <dgm:pt modelId="{59861BD3-8656-4305-9C19-35BB3D8997DD}" type="sibTrans" cxnId="{34DFACA1-69CF-4F92-B880-40DFFE375705}">
      <dgm:prSet/>
      <dgm:spPr/>
      <dgm:t>
        <a:bodyPr/>
        <a:lstStyle/>
        <a:p>
          <a:endParaRPr lang="ru-RU"/>
        </a:p>
      </dgm:t>
    </dgm:pt>
    <dgm:pt modelId="{60D0E238-8B4E-4F40-8504-E99FCDC58F1C}">
      <dgm:prSet phldrT="[Текст]" custT="1"/>
      <dgm:spPr/>
      <dgm:t>
        <a:bodyPr/>
        <a:lstStyle/>
        <a:p>
          <a:r>
            <a:rPr lang="ru-RU" sz="2000" dirty="0" err="1" smtClean="0"/>
            <a:t>Импортозамещение,дооснащение</a:t>
          </a:r>
          <a:endParaRPr lang="ru-RU" sz="2000" dirty="0"/>
        </a:p>
      </dgm:t>
    </dgm:pt>
    <dgm:pt modelId="{27FC565A-7489-4EF8-A637-8658B7991DB9}" type="parTrans" cxnId="{B5CF515A-C714-498C-81EE-880964F402A5}">
      <dgm:prSet/>
      <dgm:spPr/>
      <dgm:t>
        <a:bodyPr/>
        <a:lstStyle/>
        <a:p>
          <a:endParaRPr lang="ru-RU"/>
        </a:p>
      </dgm:t>
    </dgm:pt>
    <dgm:pt modelId="{E71CFC95-141E-4ED6-9280-96466894BD79}" type="sibTrans" cxnId="{B5CF515A-C714-498C-81EE-880964F402A5}">
      <dgm:prSet/>
      <dgm:spPr/>
      <dgm:t>
        <a:bodyPr/>
        <a:lstStyle/>
        <a:p>
          <a:endParaRPr lang="ru-RU"/>
        </a:p>
      </dgm:t>
    </dgm:pt>
    <dgm:pt modelId="{48C6C9EE-7837-4C73-8EDA-F55439F56EEF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Кадровый вопрос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373D97-C17E-4E25-9405-825A671D3C0A}" type="parTrans" cxnId="{588368E0-CAC7-47EC-B4E6-E100ADD38AF0}">
      <dgm:prSet/>
      <dgm:spPr/>
      <dgm:t>
        <a:bodyPr/>
        <a:lstStyle/>
        <a:p>
          <a:endParaRPr lang="ru-RU"/>
        </a:p>
      </dgm:t>
    </dgm:pt>
    <dgm:pt modelId="{B9849C6D-7B86-4EEC-BCC0-10C8B973D874}" type="sibTrans" cxnId="{588368E0-CAC7-47EC-B4E6-E100ADD38AF0}">
      <dgm:prSet/>
      <dgm:spPr/>
      <dgm:t>
        <a:bodyPr/>
        <a:lstStyle/>
        <a:p>
          <a:endParaRPr lang="ru-RU"/>
        </a:p>
      </dgm:t>
    </dgm:pt>
    <dgm:pt modelId="{0F6F33F3-D655-40E6-A510-E758583DCBAC}">
      <dgm:prSet/>
      <dgm:spPr/>
      <dgm:t>
        <a:bodyPr/>
        <a:lstStyle/>
        <a:p>
          <a:r>
            <a:rPr lang="ru-RU" dirty="0" smtClean="0"/>
            <a:t>Участие в создании проекта</a:t>
          </a:r>
          <a:endParaRPr lang="ru-RU" dirty="0"/>
        </a:p>
      </dgm:t>
    </dgm:pt>
    <dgm:pt modelId="{9F584CC0-7CF5-4BBE-B02E-8B705B9F3733}" type="parTrans" cxnId="{9BF8BDE5-BFCE-41E8-AD6A-1C166791AF94}">
      <dgm:prSet/>
      <dgm:spPr/>
    </dgm:pt>
    <dgm:pt modelId="{D455BD74-8ABB-4F0A-9AD8-3EBA5692A165}" type="sibTrans" cxnId="{9BF8BDE5-BFCE-41E8-AD6A-1C166791AF94}">
      <dgm:prSet/>
      <dgm:spPr/>
    </dgm:pt>
    <dgm:pt modelId="{5C3446B0-E7E0-43B5-B260-06367F21EC8E}">
      <dgm:prSet/>
      <dgm:spPr/>
      <dgm:t>
        <a:bodyPr/>
        <a:lstStyle/>
        <a:p>
          <a:r>
            <a:rPr lang="ru-RU" dirty="0" smtClean="0"/>
            <a:t>Соединение с поликлиникой, ПДО</a:t>
          </a:r>
          <a:endParaRPr lang="ru-RU" dirty="0"/>
        </a:p>
      </dgm:t>
    </dgm:pt>
    <dgm:pt modelId="{133D9879-7EBA-4E34-864E-5A8E62B458E6}" type="parTrans" cxnId="{70500979-28AB-4DC3-9C22-98210B0E376E}">
      <dgm:prSet/>
      <dgm:spPr/>
    </dgm:pt>
    <dgm:pt modelId="{ADFF7D0B-8591-4C03-9002-1C4CE9F5B4B9}" type="sibTrans" cxnId="{70500979-28AB-4DC3-9C22-98210B0E376E}">
      <dgm:prSet/>
      <dgm:spPr/>
    </dgm:pt>
    <dgm:pt modelId="{E6EE53FD-EA76-4ED5-9B0F-A6649CBC0526}">
      <dgm:prSet/>
      <dgm:spPr/>
      <dgm:t>
        <a:bodyPr/>
        <a:lstStyle/>
        <a:p>
          <a:r>
            <a:rPr lang="ru-RU" dirty="0" smtClean="0"/>
            <a:t>Анализатор КОС, </a:t>
          </a:r>
          <a:r>
            <a:rPr lang="ru-RU" dirty="0" err="1" smtClean="0"/>
            <a:t>коагулометр</a:t>
          </a:r>
          <a:endParaRPr lang="ru-RU" dirty="0"/>
        </a:p>
      </dgm:t>
    </dgm:pt>
    <dgm:pt modelId="{37C47E3A-37B8-4F76-AD68-6BBDDB6C57BB}" type="parTrans" cxnId="{6C418511-6A73-4468-877C-6EA556C578BE}">
      <dgm:prSet/>
      <dgm:spPr/>
    </dgm:pt>
    <dgm:pt modelId="{BAFA0FF2-9B59-4100-B9A1-38FBC51C052E}" type="sibTrans" cxnId="{6C418511-6A73-4468-877C-6EA556C578BE}">
      <dgm:prSet/>
      <dgm:spPr/>
    </dgm:pt>
    <dgm:pt modelId="{928ED6F4-9A04-42E2-93EC-659B0D6DAD5C}">
      <dgm:prSet/>
      <dgm:spPr/>
      <dgm:t>
        <a:bodyPr/>
        <a:lstStyle/>
        <a:p>
          <a:r>
            <a:rPr lang="ru-RU" dirty="0" smtClean="0"/>
            <a:t>Специалисты среднего звена, специалисты с высшим образованием</a:t>
          </a:r>
          <a:endParaRPr lang="ru-RU" dirty="0"/>
        </a:p>
      </dgm:t>
    </dgm:pt>
    <dgm:pt modelId="{87358D43-B505-47CB-AF9A-C7E775702B76}" type="sibTrans" cxnId="{1CAB9DDC-ED9D-44D6-8BDB-EB62B0088123}">
      <dgm:prSet/>
      <dgm:spPr/>
    </dgm:pt>
    <dgm:pt modelId="{E86B519B-CA05-4C5E-AD43-2D493146B697}" type="parTrans" cxnId="{1CAB9DDC-ED9D-44D6-8BDB-EB62B0088123}">
      <dgm:prSet/>
      <dgm:spPr/>
    </dgm:pt>
    <dgm:pt modelId="{862D204D-2F1C-4CA6-BA54-AB19C027FC2B}">
      <dgm:prSet custT="1"/>
      <dgm:spPr/>
      <dgm:t>
        <a:bodyPr/>
        <a:lstStyle/>
        <a:p>
          <a:r>
            <a:rPr lang="ru-RU" sz="2000" dirty="0" smtClean="0"/>
            <a:t>Микробиологическая лаборатория</a:t>
          </a:r>
          <a:endParaRPr lang="ru-RU" sz="2000" dirty="0"/>
        </a:p>
      </dgm:t>
    </dgm:pt>
    <dgm:pt modelId="{3DB65BB1-2423-4C37-B0D7-03C60AE97F31}" type="sibTrans" cxnId="{74DB217E-D1DB-4F1D-88A9-A620A14B24C5}">
      <dgm:prSet/>
      <dgm:spPr/>
      <dgm:t>
        <a:bodyPr/>
        <a:lstStyle/>
        <a:p>
          <a:endParaRPr lang="ru-RU"/>
        </a:p>
      </dgm:t>
    </dgm:pt>
    <dgm:pt modelId="{1534EAFD-9C51-4661-A995-71A60A295114}" type="parTrans" cxnId="{74DB217E-D1DB-4F1D-88A9-A620A14B24C5}">
      <dgm:prSet/>
      <dgm:spPr/>
      <dgm:t>
        <a:bodyPr/>
        <a:lstStyle/>
        <a:p>
          <a:endParaRPr lang="ru-RU"/>
        </a:p>
      </dgm:t>
    </dgm:pt>
    <dgm:pt modelId="{44F6D0F5-FA42-47E1-B5A1-28413BF2B45D}">
      <dgm:prSet/>
      <dgm:spPr/>
      <dgm:t>
        <a:bodyPr/>
        <a:lstStyle/>
        <a:p>
          <a:r>
            <a:rPr lang="ru-RU" dirty="0" smtClean="0"/>
            <a:t>Кадры, инвентаризация, маршрутизация, санитарный контроль</a:t>
          </a:r>
          <a:endParaRPr lang="ru-RU" dirty="0"/>
        </a:p>
      </dgm:t>
    </dgm:pt>
    <dgm:pt modelId="{522CD1FE-7F1E-4B9B-A3B8-C20993320C0D}" type="sibTrans" cxnId="{B50C8C4E-94A4-4552-973E-40E84D8AF2D7}">
      <dgm:prSet/>
      <dgm:spPr/>
    </dgm:pt>
    <dgm:pt modelId="{EB69CDCC-DCAD-4C2F-AB52-EBC8180DC420}" type="parTrans" cxnId="{B50C8C4E-94A4-4552-973E-40E84D8AF2D7}">
      <dgm:prSet/>
      <dgm:spPr/>
    </dgm:pt>
    <dgm:pt modelId="{00DBEDD9-9D78-4351-9E88-705B6A258C03}" type="pres">
      <dgm:prSet presAssocID="{28BE3485-40AA-4BE1-ADBB-0F3BF8FC6A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94181-44AF-475B-9D9B-375B2A5C5309}" type="pres">
      <dgm:prSet presAssocID="{60D0E238-8B4E-4F40-8504-E99FCDC58F1C}" presName="parentLin" presStyleCnt="0"/>
      <dgm:spPr/>
      <dgm:t>
        <a:bodyPr/>
        <a:lstStyle/>
        <a:p>
          <a:endParaRPr lang="ru-RU"/>
        </a:p>
      </dgm:t>
    </dgm:pt>
    <dgm:pt modelId="{AC1ED120-A6B8-46A3-AD2E-486A010156CC}" type="pres">
      <dgm:prSet presAssocID="{60D0E238-8B4E-4F40-8504-E99FCDC58F1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7BDECF2-B1DD-4CEB-9EC3-E1E3ED420290}" type="pres">
      <dgm:prSet presAssocID="{60D0E238-8B4E-4F40-8504-E99FCDC58F1C}" presName="parentText" presStyleLbl="node1" presStyleIdx="0" presStyleCnt="5" custScaleX="72161" custScaleY="107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A0197-2E50-482C-A110-68F26C31C9A0}" type="pres">
      <dgm:prSet presAssocID="{60D0E238-8B4E-4F40-8504-E99FCDC58F1C}" presName="negativeSpace" presStyleCnt="0"/>
      <dgm:spPr/>
      <dgm:t>
        <a:bodyPr/>
        <a:lstStyle/>
        <a:p>
          <a:endParaRPr lang="ru-RU"/>
        </a:p>
      </dgm:t>
    </dgm:pt>
    <dgm:pt modelId="{EE357CE9-3A96-4952-9787-F5E37EEDB7EC}" type="pres">
      <dgm:prSet presAssocID="{60D0E238-8B4E-4F40-8504-E99FCDC58F1C}" presName="childText" presStyleLbl="conFgAcc1" presStyleIdx="0" presStyleCnt="5" custLinFactNeighborX="24682" custLinFactNeighborY="37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2549-ED89-4A18-981F-3592E9FAFA85}" type="pres">
      <dgm:prSet presAssocID="{E71CFC95-141E-4ED6-9280-96466894BD79}" presName="spaceBetweenRectangles" presStyleCnt="0"/>
      <dgm:spPr/>
      <dgm:t>
        <a:bodyPr/>
        <a:lstStyle/>
        <a:p>
          <a:endParaRPr lang="ru-RU"/>
        </a:p>
      </dgm:t>
    </dgm:pt>
    <dgm:pt modelId="{D9160C7D-17A9-4048-9377-FC191B0816E5}" type="pres">
      <dgm:prSet presAssocID="{25EB4B29-B96F-4052-B514-47C320E15F8D}" presName="parentLin" presStyleCnt="0"/>
      <dgm:spPr/>
      <dgm:t>
        <a:bodyPr/>
        <a:lstStyle/>
        <a:p>
          <a:endParaRPr lang="ru-RU"/>
        </a:p>
      </dgm:t>
    </dgm:pt>
    <dgm:pt modelId="{B6F7DAFD-424C-4E25-982E-20D6FC873400}" type="pres">
      <dgm:prSet presAssocID="{25EB4B29-B96F-4052-B514-47C320E15F8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BC2C3A-C71D-49C2-AB79-3328F3B432FE}" type="pres">
      <dgm:prSet presAssocID="{25EB4B29-B96F-4052-B514-47C320E15F8D}" presName="parentText" presStyleLbl="node1" presStyleIdx="1" presStyleCnt="5" custScaleX="73333" custScaleY="94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A549-EB51-48F5-88F1-8C622693E873}" type="pres">
      <dgm:prSet presAssocID="{25EB4B29-B96F-4052-B514-47C320E15F8D}" presName="negativeSpace" presStyleCnt="0"/>
      <dgm:spPr/>
      <dgm:t>
        <a:bodyPr/>
        <a:lstStyle/>
        <a:p>
          <a:endParaRPr lang="ru-RU"/>
        </a:p>
      </dgm:t>
    </dgm:pt>
    <dgm:pt modelId="{687779B3-98F6-4FAF-A6BB-D44D582D0477}" type="pres">
      <dgm:prSet presAssocID="{25EB4B29-B96F-4052-B514-47C320E15F8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92029-BD1D-4B29-95DC-0D7EB1D4A146}" type="pres">
      <dgm:prSet presAssocID="{027EB8CE-078B-49AC-A242-D27CB79F0E64}" presName="spaceBetweenRectangles" presStyleCnt="0"/>
      <dgm:spPr/>
      <dgm:t>
        <a:bodyPr/>
        <a:lstStyle/>
        <a:p>
          <a:endParaRPr lang="ru-RU"/>
        </a:p>
      </dgm:t>
    </dgm:pt>
    <dgm:pt modelId="{89390B47-DDCE-4C84-832F-5B2BA457BF2A}" type="pres">
      <dgm:prSet presAssocID="{DC384516-2C04-43F7-BA19-33880A7AE0C7}" presName="parentLin" presStyleCnt="0"/>
      <dgm:spPr/>
      <dgm:t>
        <a:bodyPr/>
        <a:lstStyle/>
        <a:p>
          <a:endParaRPr lang="ru-RU"/>
        </a:p>
      </dgm:t>
    </dgm:pt>
    <dgm:pt modelId="{FE342B7C-2AEA-49D8-8E76-4BAF8BBD65D9}" type="pres">
      <dgm:prSet presAssocID="{DC384516-2C04-43F7-BA19-33880A7AE0C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6DA412A-57CD-47AE-B072-2A1252CA8798}" type="pres">
      <dgm:prSet presAssocID="{DC384516-2C04-43F7-BA19-33880A7AE0C7}" presName="parentText" presStyleLbl="node1" presStyleIdx="2" presStyleCnt="5" custScaleX="72454" custScaleY="125653" custLinFactNeighborX="-123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5EA9-BC25-4CA6-AAF1-F6268F6D3301}" type="pres">
      <dgm:prSet presAssocID="{DC384516-2C04-43F7-BA19-33880A7AE0C7}" presName="negativeSpace" presStyleCnt="0"/>
      <dgm:spPr/>
      <dgm:t>
        <a:bodyPr/>
        <a:lstStyle/>
        <a:p>
          <a:endParaRPr lang="ru-RU"/>
        </a:p>
      </dgm:t>
    </dgm:pt>
    <dgm:pt modelId="{97E503A3-7623-45E1-A6EB-B6DB7119790B}" type="pres">
      <dgm:prSet presAssocID="{DC384516-2C04-43F7-BA19-33880A7AE0C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F5469-8B0F-4789-9038-D498A849BB4D}" type="pres">
      <dgm:prSet presAssocID="{59861BD3-8656-4305-9C19-35BB3D8997DD}" presName="spaceBetweenRectangles" presStyleCnt="0"/>
      <dgm:spPr/>
      <dgm:t>
        <a:bodyPr/>
        <a:lstStyle/>
        <a:p>
          <a:endParaRPr lang="ru-RU"/>
        </a:p>
      </dgm:t>
    </dgm:pt>
    <dgm:pt modelId="{1BB85D4E-19E7-4408-A98B-AEFCB8027EB8}" type="pres">
      <dgm:prSet presAssocID="{48C6C9EE-7837-4C73-8EDA-F55439F56EEF}" presName="parentLin" presStyleCnt="0"/>
      <dgm:spPr/>
      <dgm:t>
        <a:bodyPr/>
        <a:lstStyle/>
        <a:p>
          <a:endParaRPr lang="ru-RU"/>
        </a:p>
      </dgm:t>
    </dgm:pt>
    <dgm:pt modelId="{65A350FD-8E96-417B-9085-8F30585D2EBC}" type="pres">
      <dgm:prSet presAssocID="{48C6C9EE-7837-4C73-8EDA-F55439F56EE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AFC14FA-F8F5-43CD-AAA2-36298D1DFE06}" type="pres">
      <dgm:prSet presAssocID="{48C6C9EE-7837-4C73-8EDA-F55439F56EEF}" presName="parentText" presStyleLbl="node1" presStyleIdx="3" presStyleCnt="5" custScaleX="72967" custScaleY="118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6EBF-2AB3-404B-AE27-372B133B367D}" type="pres">
      <dgm:prSet presAssocID="{48C6C9EE-7837-4C73-8EDA-F55439F56EEF}" presName="negativeSpace" presStyleCnt="0"/>
      <dgm:spPr/>
      <dgm:t>
        <a:bodyPr/>
        <a:lstStyle/>
        <a:p>
          <a:endParaRPr lang="ru-RU"/>
        </a:p>
      </dgm:t>
    </dgm:pt>
    <dgm:pt modelId="{003C15DD-95BB-4EEB-B8D2-0EAEB17321AD}" type="pres">
      <dgm:prSet presAssocID="{48C6C9EE-7837-4C73-8EDA-F55439F56EE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2F5D2-B765-40B0-AEAD-217E53D27898}" type="pres">
      <dgm:prSet presAssocID="{B9849C6D-7B86-4EEC-BCC0-10C8B973D874}" presName="spaceBetweenRectangles" presStyleCnt="0"/>
      <dgm:spPr/>
      <dgm:t>
        <a:bodyPr/>
        <a:lstStyle/>
        <a:p>
          <a:endParaRPr lang="ru-RU"/>
        </a:p>
      </dgm:t>
    </dgm:pt>
    <dgm:pt modelId="{584303CA-8C8B-4B19-AA17-4BA29E3EB8F0}" type="pres">
      <dgm:prSet presAssocID="{862D204D-2F1C-4CA6-BA54-AB19C027FC2B}" presName="parentLin" presStyleCnt="0"/>
      <dgm:spPr/>
      <dgm:t>
        <a:bodyPr/>
        <a:lstStyle/>
        <a:p>
          <a:endParaRPr lang="ru-RU"/>
        </a:p>
      </dgm:t>
    </dgm:pt>
    <dgm:pt modelId="{85E05C58-34E2-4791-91CF-15D0C5D2CDFF}" type="pres">
      <dgm:prSet presAssocID="{862D204D-2F1C-4CA6-BA54-AB19C027FC2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D69B9F1-BD0C-4C70-B519-E727569AC959}" type="pres">
      <dgm:prSet presAssocID="{862D204D-2F1C-4CA6-BA54-AB19C027FC2B}" presName="parentText" presStyleLbl="node1" presStyleIdx="4" presStyleCnt="5" custScaleX="74799" custScaleY="92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97BC5-5EC1-41BA-90E4-265847ED73FC}" type="pres">
      <dgm:prSet presAssocID="{862D204D-2F1C-4CA6-BA54-AB19C027FC2B}" presName="negativeSpace" presStyleCnt="0"/>
      <dgm:spPr/>
      <dgm:t>
        <a:bodyPr/>
        <a:lstStyle/>
        <a:p>
          <a:endParaRPr lang="ru-RU"/>
        </a:p>
      </dgm:t>
    </dgm:pt>
    <dgm:pt modelId="{6535DC32-6A9D-439B-9B03-4A4BEAF19D55}" type="pres">
      <dgm:prSet presAssocID="{862D204D-2F1C-4CA6-BA54-AB19C027FC2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0FC29-19D2-457A-BC9D-48F452210BA0}" type="presOf" srcId="{5C3446B0-E7E0-43B5-B260-06367F21EC8E}" destId="{97E503A3-7623-45E1-A6EB-B6DB7119790B}" srcOrd="0" destOrd="0" presId="urn:microsoft.com/office/officeart/2005/8/layout/list1"/>
    <dgm:cxn modelId="{6C418511-6A73-4468-877C-6EA556C578BE}" srcId="{60D0E238-8B4E-4F40-8504-E99FCDC58F1C}" destId="{E6EE53FD-EA76-4ED5-9B0F-A6649CBC0526}" srcOrd="0" destOrd="0" parTransId="{37C47E3A-37B8-4F76-AD68-6BBDDB6C57BB}" sibTransId="{BAFA0FF2-9B59-4100-B9A1-38FBC51C052E}"/>
    <dgm:cxn modelId="{1ABB2D1D-F26A-4425-B872-6E3DEF7CBD02}" type="presOf" srcId="{0F6F33F3-D655-40E6-A510-E758583DCBAC}" destId="{687779B3-98F6-4FAF-A6BB-D44D582D0477}" srcOrd="0" destOrd="0" presId="urn:microsoft.com/office/officeart/2005/8/layout/list1"/>
    <dgm:cxn modelId="{D380506A-9540-4D7A-8989-22438B8B220F}" type="presOf" srcId="{DC384516-2C04-43F7-BA19-33880A7AE0C7}" destId="{F6DA412A-57CD-47AE-B072-2A1252CA8798}" srcOrd="1" destOrd="0" presId="urn:microsoft.com/office/officeart/2005/8/layout/list1"/>
    <dgm:cxn modelId="{9BF8BDE5-BFCE-41E8-AD6A-1C166791AF94}" srcId="{25EB4B29-B96F-4052-B514-47C320E15F8D}" destId="{0F6F33F3-D655-40E6-A510-E758583DCBAC}" srcOrd="0" destOrd="0" parTransId="{9F584CC0-7CF5-4BBE-B02E-8B705B9F3733}" sibTransId="{D455BD74-8ABB-4F0A-9AD8-3EBA5692A165}"/>
    <dgm:cxn modelId="{E96B72F4-C8E2-400F-8310-EEE409726726}" type="presOf" srcId="{E6EE53FD-EA76-4ED5-9B0F-A6649CBC0526}" destId="{EE357CE9-3A96-4952-9787-F5E37EEDB7EC}" srcOrd="0" destOrd="0" presId="urn:microsoft.com/office/officeart/2005/8/layout/list1"/>
    <dgm:cxn modelId="{34DFACA1-69CF-4F92-B880-40DFFE375705}" srcId="{28BE3485-40AA-4BE1-ADBB-0F3BF8FC6A3C}" destId="{DC384516-2C04-43F7-BA19-33880A7AE0C7}" srcOrd="2" destOrd="0" parTransId="{608F80E2-87E9-47B3-AEAB-43687F6C930D}" sibTransId="{59861BD3-8656-4305-9C19-35BB3D8997DD}"/>
    <dgm:cxn modelId="{8A24AA1A-EC3E-4972-95C4-010C6F6A1D81}" type="presOf" srcId="{25EB4B29-B96F-4052-B514-47C320E15F8D}" destId="{4ABC2C3A-C71D-49C2-AB79-3328F3B432FE}" srcOrd="1" destOrd="0" presId="urn:microsoft.com/office/officeart/2005/8/layout/list1"/>
    <dgm:cxn modelId="{B50C8C4E-94A4-4552-973E-40E84D8AF2D7}" srcId="{862D204D-2F1C-4CA6-BA54-AB19C027FC2B}" destId="{44F6D0F5-FA42-47E1-B5A1-28413BF2B45D}" srcOrd="0" destOrd="0" parTransId="{EB69CDCC-DCAD-4C2F-AB52-EBC8180DC420}" sibTransId="{522CD1FE-7F1E-4B9B-A3B8-C20993320C0D}"/>
    <dgm:cxn modelId="{70500979-28AB-4DC3-9C22-98210B0E376E}" srcId="{DC384516-2C04-43F7-BA19-33880A7AE0C7}" destId="{5C3446B0-E7E0-43B5-B260-06367F21EC8E}" srcOrd="0" destOrd="0" parTransId="{133D9879-7EBA-4E34-864E-5A8E62B458E6}" sibTransId="{ADFF7D0B-8591-4C03-9002-1C4CE9F5B4B9}"/>
    <dgm:cxn modelId="{F15B4850-210E-4032-93FC-1AA549D4FCBD}" type="presOf" srcId="{48C6C9EE-7837-4C73-8EDA-F55439F56EEF}" destId="{CAFC14FA-F8F5-43CD-AAA2-36298D1DFE06}" srcOrd="1" destOrd="0" presId="urn:microsoft.com/office/officeart/2005/8/layout/list1"/>
    <dgm:cxn modelId="{B5CF515A-C714-498C-81EE-880964F402A5}" srcId="{28BE3485-40AA-4BE1-ADBB-0F3BF8FC6A3C}" destId="{60D0E238-8B4E-4F40-8504-E99FCDC58F1C}" srcOrd="0" destOrd="0" parTransId="{27FC565A-7489-4EF8-A637-8658B7991DB9}" sibTransId="{E71CFC95-141E-4ED6-9280-96466894BD79}"/>
    <dgm:cxn modelId="{492EBF1C-8B84-4633-8A67-CEFC38FC25C0}" type="presOf" srcId="{60D0E238-8B4E-4F40-8504-E99FCDC58F1C}" destId="{77BDECF2-B1DD-4CEB-9EC3-E1E3ED420290}" srcOrd="1" destOrd="0" presId="urn:microsoft.com/office/officeart/2005/8/layout/list1"/>
    <dgm:cxn modelId="{364C8D9A-1F90-4918-9C47-F802D929D239}" type="presOf" srcId="{44F6D0F5-FA42-47E1-B5A1-28413BF2B45D}" destId="{6535DC32-6A9D-439B-9B03-4A4BEAF19D55}" srcOrd="0" destOrd="0" presId="urn:microsoft.com/office/officeart/2005/8/layout/list1"/>
    <dgm:cxn modelId="{2EB9FE64-FD78-4A37-A8E4-A353EF2AD44E}" type="presOf" srcId="{862D204D-2F1C-4CA6-BA54-AB19C027FC2B}" destId="{85E05C58-34E2-4791-91CF-15D0C5D2CDFF}" srcOrd="0" destOrd="0" presId="urn:microsoft.com/office/officeart/2005/8/layout/list1"/>
    <dgm:cxn modelId="{0B0D947C-7531-421B-AA73-0E8DF8E4F778}" type="presOf" srcId="{928ED6F4-9A04-42E2-93EC-659B0D6DAD5C}" destId="{003C15DD-95BB-4EEB-B8D2-0EAEB17321AD}" srcOrd="0" destOrd="0" presId="urn:microsoft.com/office/officeart/2005/8/layout/list1"/>
    <dgm:cxn modelId="{AC109386-7D2E-46BE-B820-A368E351F164}" type="presOf" srcId="{862D204D-2F1C-4CA6-BA54-AB19C027FC2B}" destId="{7D69B9F1-BD0C-4C70-B519-E727569AC959}" srcOrd="1" destOrd="0" presId="urn:microsoft.com/office/officeart/2005/8/layout/list1"/>
    <dgm:cxn modelId="{7283C8FB-6CAD-418D-B911-2414F2384854}" type="presOf" srcId="{48C6C9EE-7837-4C73-8EDA-F55439F56EEF}" destId="{65A350FD-8E96-417B-9085-8F30585D2EBC}" srcOrd="0" destOrd="0" presId="urn:microsoft.com/office/officeart/2005/8/layout/list1"/>
    <dgm:cxn modelId="{74DB217E-D1DB-4F1D-88A9-A620A14B24C5}" srcId="{28BE3485-40AA-4BE1-ADBB-0F3BF8FC6A3C}" destId="{862D204D-2F1C-4CA6-BA54-AB19C027FC2B}" srcOrd="4" destOrd="0" parTransId="{1534EAFD-9C51-4661-A995-71A60A295114}" sibTransId="{3DB65BB1-2423-4C37-B0D7-03C60AE97F31}"/>
    <dgm:cxn modelId="{75BC6DAB-7BF4-47AC-8E47-2E98C591DCA4}" type="presOf" srcId="{DC384516-2C04-43F7-BA19-33880A7AE0C7}" destId="{FE342B7C-2AEA-49D8-8E76-4BAF8BBD65D9}" srcOrd="0" destOrd="0" presId="urn:microsoft.com/office/officeart/2005/8/layout/list1"/>
    <dgm:cxn modelId="{911A8B0F-B469-402F-976A-A241817C9F34}" type="presOf" srcId="{25EB4B29-B96F-4052-B514-47C320E15F8D}" destId="{B6F7DAFD-424C-4E25-982E-20D6FC873400}" srcOrd="0" destOrd="0" presId="urn:microsoft.com/office/officeart/2005/8/layout/list1"/>
    <dgm:cxn modelId="{C16B1F2C-B6B0-472F-8B0F-8BC99C4D7EBD}" type="presOf" srcId="{60D0E238-8B4E-4F40-8504-E99FCDC58F1C}" destId="{AC1ED120-A6B8-46A3-AD2E-486A010156CC}" srcOrd="0" destOrd="0" presId="urn:microsoft.com/office/officeart/2005/8/layout/list1"/>
    <dgm:cxn modelId="{588368E0-CAC7-47EC-B4E6-E100ADD38AF0}" srcId="{28BE3485-40AA-4BE1-ADBB-0F3BF8FC6A3C}" destId="{48C6C9EE-7837-4C73-8EDA-F55439F56EEF}" srcOrd="3" destOrd="0" parTransId="{A6373D97-C17E-4E25-9405-825A671D3C0A}" sibTransId="{B9849C6D-7B86-4EEC-BCC0-10C8B973D874}"/>
    <dgm:cxn modelId="{F5234316-8652-4009-AE93-8DE3F2D887EB}" srcId="{28BE3485-40AA-4BE1-ADBB-0F3BF8FC6A3C}" destId="{25EB4B29-B96F-4052-B514-47C320E15F8D}" srcOrd="1" destOrd="0" parTransId="{94838588-DEDB-4C7D-ADBE-706C927D10DF}" sibTransId="{027EB8CE-078B-49AC-A242-D27CB79F0E64}"/>
    <dgm:cxn modelId="{1CAB9DDC-ED9D-44D6-8BDB-EB62B0088123}" srcId="{48C6C9EE-7837-4C73-8EDA-F55439F56EEF}" destId="{928ED6F4-9A04-42E2-93EC-659B0D6DAD5C}" srcOrd="0" destOrd="0" parTransId="{E86B519B-CA05-4C5E-AD43-2D493146B697}" sibTransId="{87358D43-B505-47CB-AF9A-C7E775702B76}"/>
    <dgm:cxn modelId="{35F56A1A-1633-4BAF-8595-6A466CC7988F}" type="presOf" srcId="{28BE3485-40AA-4BE1-ADBB-0F3BF8FC6A3C}" destId="{00DBEDD9-9D78-4351-9E88-705B6A258C03}" srcOrd="0" destOrd="0" presId="urn:microsoft.com/office/officeart/2005/8/layout/list1"/>
    <dgm:cxn modelId="{2D30F828-B852-4AB8-9EF9-BC865B47BDC7}" type="presParOf" srcId="{00DBEDD9-9D78-4351-9E88-705B6A258C03}" destId="{BC594181-44AF-475B-9D9B-375B2A5C5309}" srcOrd="0" destOrd="0" presId="urn:microsoft.com/office/officeart/2005/8/layout/list1"/>
    <dgm:cxn modelId="{B667083B-17A0-45D2-8F3B-BB33C51695F7}" type="presParOf" srcId="{BC594181-44AF-475B-9D9B-375B2A5C5309}" destId="{AC1ED120-A6B8-46A3-AD2E-486A010156CC}" srcOrd="0" destOrd="0" presId="urn:microsoft.com/office/officeart/2005/8/layout/list1"/>
    <dgm:cxn modelId="{5382394D-4A68-415C-9A25-940CCA644829}" type="presParOf" srcId="{BC594181-44AF-475B-9D9B-375B2A5C5309}" destId="{77BDECF2-B1DD-4CEB-9EC3-E1E3ED420290}" srcOrd="1" destOrd="0" presId="urn:microsoft.com/office/officeart/2005/8/layout/list1"/>
    <dgm:cxn modelId="{FEEEF6B6-EDF0-495B-8F9F-9F1BED5F3449}" type="presParOf" srcId="{00DBEDD9-9D78-4351-9E88-705B6A258C03}" destId="{52CA0197-2E50-482C-A110-68F26C31C9A0}" srcOrd="1" destOrd="0" presId="urn:microsoft.com/office/officeart/2005/8/layout/list1"/>
    <dgm:cxn modelId="{035ADEC5-CF57-4D8F-B94E-AAD30A382715}" type="presParOf" srcId="{00DBEDD9-9D78-4351-9E88-705B6A258C03}" destId="{EE357CE9-3A96-4952-9787-F5E37EEDB7EC}" srcOrd="2" destOrd="0" presId="urn:microsoft.com/office/officeart/2005/8/layout/list1"/>
    <dgm:cxn modelId="{6EE8CBBD-235E-4BA5-835C-8AA856F5C067}" type="presParOf" srcId="{00DBEDD9-9D78-4351-9E88-705B6A258C03}" destId="{459C2549-ED89-4A18-981F-3592E9FAFA85}" srcOrd="3" destOrd="0" presId="urn:microsoft.com/office/officeart/2005/8/layout/list1"/>
    <dgm:cxn modelId="{EA578002-204E-4616-8B77-6155C885AB91}" type="presParOf" srcId="{00DBEDD9-9D78-4351-9E88-705B6A258C03}" destId="{D9160C7D-17A9-4048-9377-FC191B0816E5}" srcOrd="4" destOrd="0" presId="urn:microsoft.com/office/officeart/2005/8/layout/list1"/>
    <dgm:cxn modelId="{C7697CC0-176B-4427-9AA3-36933F2048B9}" type="presParOf" srcId="{D9160C7D-17A9-4048-9377-FC191B0816E5}" destId="{B6F7DAFD-424C-4E25-982E-20D6FC873400}" srcOrd="0" destOrd="0" presId="urn:microsoft.com/office/officeart/2005/8/layout/list1"/>
    <dgm:cxn modelId="{68B81AB6-CF8E-4450-8482-B3C3A59D1A0A}" type="presParOf" srcId="{D9160C7D-17A9-4048-9377-FC191B0816E5}" destId="{4ABC2C3A-C71D-49C2-AB79-3328F3B432FE}" srcOrd="1" destOrd="0" presId="urn:microsoft.com/office/officeart/2005/8/layout/list1"/>
    <dgm:cxn modelId="{C2B1FFB0-AB12-4B4B-98EF-AB655AF5D7B4}" type="presParOf" srcId="{00DBEDD9-9D78-4351-9E88-705B6A258C03}" destId="{CB2BA549-EB51-48F5-88F1-8C622693E873}" srcOrd="5" destOrd="0" presId="urn:microsoft.com/office/officeart/2005/8/layout/list1"/>
    <dgm:cxn modelId="{355E6A82-E72D-4AB1-AB61-93E934026983}" type="presParOf" srcId="{00DBEDD9-9D78-4351-9E88-705B6A258C03}" destId="{687779B3-98F6-4FAF-A6BB-D44D582D0477}" srcOrd="6" destOrd="0" presId="urn:microsoft.com/office/officeart/2005/8/layout/list1"/>
    <dgm:cxn modelId="{3E19349A-3482-420A-B3CE-E2424FABE26A}" type="presParOf" srcId="{00DBEDD9-9D78-4351-9E88-705B6A258C03}" destId="{3DF92029-BD1D-4B29-95DC-0D7EB1D4A146}" srcOrd="7" destOrd="0" presId="urn:microsoft.com/office/officeart/2005/8/layout/list1"/>
    <dgm:cxn modelId="{644FFCBB-831A-4BFC-9BFF-D1A274609DED}" type="presParOf" srcId="{00DBEDD9-9D78-4351-9E88-705B6A258C03}" destId="{89390B47-DDCE-4C84-832F-5B2BA457BF2A}" srcOrd="8" destOrd="0" presId="urn:microsoft.com/office/officeart/2005/8/layout/list1"/>
    <dgm:cxn modelId="{33C5DDC8-3EF4-4210-89DE-ABB1A04F961F}" type="presParOf" srcId="{89390B47-DDCE-4C84-832F-5B2BA457BF2A}" destId="{FE342B7C-2AEA-49D8-8E76-4BAF8BBD65D9}" srcOrd="0" destOrd="0" presId="urn:microsoft.com/office/officeart/2005/8/layout/list1"/>
    <dgm:cxn modelId="{423E4B75-D580-4D7C-A194-4001EA93D1BB}" type="presParOf" srcId="{89390B47-DDCE-4C84-832F-5B2BA457BF2A}" destId="{F6DA412A-57CD-47AE-B072-2A1252CA8798}" srcOrd="1" destOrd="0" presId="urn:microsoft.com/office/officeart/2005/8/layout/list1"/>
    <dgm:cxn modelId="{2BF88633-61E6-4CD2-BB4D-F7F0B5ACE498}" type="presParOf" srcId="{00DBEDD9-9D78-4351-9E88-705B6A258C03}" destId="{34FF5EA9-BC25-4CA6-AAF1-F6268F6D3301}" srcOrd="9" destOrd="0" presId="urn:microsoft.com/office/officeart/2005/8/layout/list1"/>
    <dgm:cxn modelId="{EEA62AE6-163B-4A50-B620-C35181C4F818}" type="presParOf" srcId="{00DBEDD9-9D78-4351-9E88-705B6A258C03}" destId="{97E503A3-7623-45E1-A6EB-B6DB7119790B}" srcOrd="10" destOrd="0" presId="urn:microsoft.com/office/officeart/2005/8/layout/list1"/>
    <dgm:cxn modelId="{D5018F4E-A156-4D48-AD34-A3A7948ED2C0}" type="presParOf" srcId="{00DBEDD9-9D78-4351-9E88-705B6A258C03}" destId="{019F5469-8B0F-4789-9038-D498A849BB4D}" srcOrd="11" destOrd="0" presId="urn:microsoft.com/office/officeart/2005/8/layout/list1"/>
    <dgm:cxn modelId="{0145D2D6-344F-499F-BC81-295F186870DE}" type="presParOf" srcId="{00DBEDD9-9D78-4351-9E88-705B6A258C03}" destId="{1BB85D4E-19E7-4408-A98B-AEFCB8027EB8}" srcOrd="12" destOrd="0" presId="urn:microsoft.com/office/officeart/2005/8/layout/list1"/>
    <dgm:cxn modelId="{E5E0CC25-C803-416D-99BB-9755332EE615}" type="presParOf" srcId="{1BB85D4E-19E7-4408-A98B-AEFCB8027EB8}" destId="{65A350FD-8E96-417B-9085-8F30585D2EBC}" srcOrd="0" destOrd="0" presId="urn:microsoft.com/office/officeart/2005/8/layout/list1"/>
    <dgm:cxn modelId="{EB43064B-23D0-4D00-B365-9DA37A957695}" type="presParOf" srcId="{1BB85D4E-19E7-4408-A98B-AEFCB8027EB8}" destId="{CAFC14FA-F8F5-43CD-AAA2-36298D1DFE06}" srcOrd="1" destOrd="0" presId="urn:microsoft.com/office/officeart/2005/8/layout/list1"/>
    <dgm:cxn modelId="{5860C210-94F4-423A-B1F8-83BA603D9696}" type="presParOf" srcId="{00DBEDD9-9D78-4351-9E88-705B6A258C03}" destId="{63486EBF-2AB3-404B-AE27-372B133B367D}" srcOrd="13" destOrd="0" presId="urn:microsoft.com/office/officeart/2005/8/layout/list1"/>
    <dgm:cxn modelId="{AD8CB17F-5C12-4D03-B0BF-78297ABB3622}" type="presParOf" srcId="{00DBEDD9-9D78-4351-9E88-705B6A258C03}" destId="{003C15DD-95BB-4EEB-B8D2-0EAEB17321AD}" srcOrd="14" destOrd="0" presId="urn:microsoft.com/office/officeart/2005/8/layout/list1"/>
    <dgm:cxn modelId="{3D5B2FBF-6A10-41B5-88E4-F50B129FB74F}" type="presParOf" srcId="{00DBEDD9-9D78-4351-9E88-705B6A258C03}" destId="{9502F5D2-B765-40B0-AEAD-217E53D27898}" srcOrd="15" destOrd="0" presId="urn:microsoft.com/office/officeart/2005/8/layout/list1"/>
    <dgm:cxn modelId="{DC9ADFDC-206C-45FD-BA94-D1243D02AA83}" type="presParOf" srcId="{00DBEDD9-9D78-4351-9E88-705B6A258C03}" destId="{584303CA-8C8B-4B19-AA17-4BA29E3EB8F0}" srcOrd="16" destOrd="0" presId="urn:microsoft.com/office/officeart/2005/8/layout/list1"/>
    <dgm:cxn modelId="{4ADC5F97-AB5C-45A1-9E62-57F6352E2C6F}" type="presParOf" srcId="{584303CA-8C8B-4B19-AA17-4BA29E3EB8F0}" destId="{85E05C58-34E2-4791-91CF-15D0C5D2CDFF}" srcOrd="0" destOrd="0" presId="urn:microsoft.com/office/officeart/2005/8/layout/list1"/>
    <dgm:cxn modelId="{15D9F9C0-9288-4313-91F2-FF0CFF3F5AEC}" type="presParOf" srcId="{584303CA-8C8B-4B19-AA17-4BA29E3EB8F0}" destId="{7D69B9F1-BD0C-4C70-B519-E727569AC959}" srcOrd="1" destOrd="0" presId="urn:microsoft.com/office/officeart/2005/8/layout/list1"/>
    <dgm:cxn modelId="{413EBD46-EAF5-4C99-B712-A256E0BCDA58}" type="presParOf" srcId="{00DBEDD9-9D78-4351-9E88-705B6A258C03}" destId="{A8997BC5-5EC1-41BA-90E4-265847ED73FC}" srcOrd="17" destOrd="0" presId="urn:microsoft.com/office/officeart/2005/8/layout/list1"/>
    <dgm:cxn modelId="{48E9C866-1561-4F9A-BA04-73EB1228584A}" type="presParOf" srcId="{00DBEDD9-9D78-4351-9E88-705B6A258C03}" destId="{6535DC32-6A9D-439B-9B03-4A4BEAF19D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E3485-40AA-4BE1-ADBB-0F3BF8FC6A3C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EB4B29-B96F-4052-B514-47C320E15F8D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ремонтных работ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838588-DEDB-4C7D-ADBE-706C927D10DF}" type="parTrans" cxnId="{F5234316-8652-4009-AE93-8DE3F2D887EB}">
      <dgm:prSet/>
      <dgm:spPr/>
      <dgm:t>
        <a:bodyPr/>
        <a:lstStyle/>
        <a:p>
          <a:endParaRPr lang="ru-RU"/>
        </a:p>
      </dgm:t>
    </dgm:pt>
    <dgm:pt modelId="{027EB8CE-078B-49AC-A242-D27CB79F0E64}" type="sibTrans" cxnId="{F5234316-8652-4009-AE93-8DE3F2D887EB}">
      <dgm:prSet/>
      <dgm:spPr/>
      <dgm:t>
        <a:bodyPr/>
        <a:lstStyle/>
        <a:p>
          <a:endParaRPr lang="ru-RU"/>
        </a:p>
      </dgm:t>
    </dgm:pt>
    <dgm:pt modelId="{DC384516-2C04-43F7-BA19-33880A7AE0C7}">
      <dgm:prSet custT="1"/>
      <dgm:spPr/>
      <dgm:t>
        <a:bodyPr/>
        <a:lstStyle/>
        <a:p>
          <a:r>
            <a:rPr lang="ru-RU" sz="20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Дооснащение лаборатории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8F80E2-87E9-47B3-AEAB-43687F6C930D}" type="parTrans" cxnId="{34DFACA1-69CF-4F92-B880-40DFFE375705}">
      <dgm:prSet/>
      <dgm:spPr/>
      <dgm:t>
        <a:bodyPr/>
        <a:lstStyle/>
        <a:p>
          <a:endParaRPr lang="ru-RU"/>
        </a:p>
      </dgm:t>
    </dgm:pt>
    <dgm:pt modelId="{59861BD3-8656-4305-9C19-35BB3D8997DD}" type="sibTrans" cxnId="{34DFACA1-69CF-4F92-B880-40DFFE375705}">
      <dgm:prSet/>
      <dgm:spPr/>
      <dgm:t>
        <a:bodyPr/>
        <a:lstStyle/>
        <a:p>
          <a:endParaRPr lang="ru-RU"/>
        </a:p>
      </dgm:t>
    </dgm:pt>
    <dgm:pt modelId="{862D204D-2F1C-4CA6-BA54-AB19C027FC2B}">
      <dgm:prSet custT="1"/>
      <dgm:spPr/>
      <dgm:t>
        <a:bodyPr/>
        <a:lstStyle/>
        <a:p>
          <a:r>
            <a:rPr lang="ru-RU" sz="2000" dirty="0" smtClean="0"/>
            <a:t>Управление качеством</a:t>
          </a:r>
          <a:endParaRPr lang="ru-RU" sz="2000" dirty="0"/>
        </a:p>
      </dgm:t>
    </dgm:pt>
    <dgm:pt modelId="{1534EAFD-9C51-4661-A995-71A60A295114}" type="parTrans" cxnId="{74DB217E-D1DB-4F1D-88A9-A620A14B24C5}">
      <dgm:prSet/>
      <dgm:spPr/>
      <dgm:t>
        <a:bodyPr/>
        <a:lstStyle/>
        <a:p>
          <a:endParaRPr lang="ru-RU"/>
        </a:p>
      </dgm:t>
    </dgm:pt>
    <dgm:pt modelId="{3DB65BB1-2423-4C37-B0D7-03C60AE97F31}" type="sibTrans" cxnId="{74DB217E-D1DB-4F1D-88A9-A620A14B24C5}">
      <dgm:prSet/>
      <dgm:spPr/>
      <dgm:t>
        <a:bodyPr/>
        <a:lstStyle/>
        <a:p>
          <a:endParaRPr lang="ru-RU"/>
        </a:p>
      </dgm:t>
    </dgm:pt>
    <dgm:pt modelId="{48C6C9EE-7837-4C73-8EDA-F55439F56EEF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Обучение кадров, ротация кадров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373D97-C17E-4E25-9405-825A671D3C0A}" type="parTrans" cxnId="{588368E0-CAC7-47EC-B4E6-E100ADD38AF0}">
      <dgm:prSet/>
      <dgm:spPr/>
      <dgm:t>
        <a:bodyPr/>
        <a:lstStyle/>
        <a:p>
          <a:endParaRPr lang="ru-RU"/>
        </a:p>
      </dgm:t>
    </dgm:pt>
    <dgm:pt modelId="{B9849C6D-7B86-4EEC-BCC0-10C8B973D874}" type="sibTrans" cxnId="{588368E0-CAC7-47EC-B4E6-E100ADD38AF0}">
      <dgm:prSet/>
      <dgm:spPr/>
      <dgm:t>
        <a:bodyPr/>
        <a:lstStyle/>
        <a:p>
          <a:endParaRPr lang="ru-RU"/>
        </a:p>
      </dgm:t>
    </dgm:pt>
    <dgm:pt modelId="{804852F2-7036-4151-95C8-E885D71B101F}">
      <dgm:prSet/>
      <dgm:spPr/>
      <dgm:t>
        <a:bodyPr/>
        <a:lstStyle/>
        <a:p>
          <a:r>
            <a:rPr lang="ru-RU" smtClean="0"/>
            <a:t>Повышение квалификации специалистов с высшим образованием в области исследования морфологии крови и костного мозга на центральных базах Москвы и Санкт-Петербурга.</a:t>
          </a:r>
          <a:endParaRPr lang="ru-RU"/>
        </a:p>
      </dgm:t>
    </dgm:pt>
    <dgm:pt modelId="{FF6ECAF6-3440-497F-B556-B1C41DFCFA83}" type="parTrans" cxnId="{2231E274-E120-4B5F-96E8-E22F48CF30ED}">
      <dgm:prSet/>
      <dgm:spPr/>
      <dgm:t>
        <a:bodyPr/>
        <a:lstStyle/>
        <a:p>
          <a:endParaRPr lang="ru-RU"/>
        </a:p>
      </dgm:t>
    </dgm:pt>
    <dgm:pt modelId="{23B276B2-DB8D-49A4-9FF5-057170BBD0E0}" type="sibTrans" cxnId="{2231E274-E120-4B5F-96E8-E22F48CF30ED}">
      <dgm:prSet/>
      <dgm:spPr/>
      <dgm:t>
        <a:bodyPr/>
        <a:lstStyle/>
        <a:p>
          <a:endParaRPr lang="ru-RU"/>
        </a:p>
      </dgm:t>
    </dgm:pt>
    <dgm:pt modelId="{60D0E238-8B4E-4F40-8504-E99FCDC58F1C}">
      <dgm:prSet phldrT="[Текст]" custT="1"/>
      <dgm:spPr/>
      <dgm:t>
        <a:bodyPr/>
        <a:lstStyle/>
        <a:p>
          <a:r>
            <a:rPr lang="ru-RU" sz="2000" dirty="0" smtClean="0"/>
            <a:t>Внедрение новых методик</a:t>
          </a:r>
          <a:endParaRPr lang="ru-RU" sz="2000" dirty="0"/>
        </a:p>
      </dgm:t>
    </dgm:pt>
    <dgm:pt modelId="{E71CFC95-141E-4ED6-9280-96466894BD79}" type="sibTrans" cxnId="{B5CF515A-C714-498C-81EE-880964F402A5}">
      <dgm:prSet/>
      <dgm:spPr/>
      <dgm:t>
        <a:bodyPr/>
        <a:lstStyle/>
        <a:p>
          <a:endParaRPr lang="ru-RU"/>
        </a:p>
      </dgm:t>
    </dgm:pt>
    <dgm:pt modelId="{27FC565A-7489-4EF8-A637-8658B7991DB9}" type="parTrans" cxnId="{B5CF515A-C714-498C-81EE-880964F402A5}">
      <dgm:prSet/>
      <dgm:spPr/>
      <dgm:t>
        <a:bodyPr/>
        <a:lstStyle/>
        <a:p>
          <a:endParaRPr lang="ru-RU"/>
        </a:p>
      </dgm:t>
    </dgm:pt>
    <dgm:pt modelId="{079ED8C3-37D0-4605-9395-380E88C2A8E5}">
      <dgm:prSet/>
      <dgm:spPr/>
      <dgm:t>
        <a:bodyPr/>
        <a:lstStyle/>
        <a:p>
          <a:r>
            <a:rPr lang="ru-RU" dirty="0" err="1" smtClean="0"/>
            <a:t>Пневмопочта</a:t>
          </a:r>
          <a:endParaRPr lang="ru-RU" dirty="0"/>
        </a:p>
      </dgm:t>
    </dgm:pt>
    <dgm:pt modelId="{26276318-A893-4EBC-BB7D-C5C7D29E2230}" type="parTrans" cxnId="{908A209C-57F1-46C0-8BBC-3122983C146F}">
      <dgm:prSet/>
      <dgm:spPr/>
      <dgm:t>
        <a:bodyPr/>
        <a:lstStyle/>
        <a:p>
          <a:endParaRPr lang="ru-RU"/>
        </a:p>
      </dgm:t>
    </dgm:pt>
    <dgm:pt modelId="{4BC28B04-E0DA-4947-9BB0-239A578D9219}" type="sibTrans" cxnId="{908A209C-57F1-46C0-8BBC-3122983C146F}">
      <dgm:prSet/>
      <dgm:spPr/>
      <dgm:t>
        <a:bodyPr/>
        <a:lstStyle/>
        <a:p>
          <a:endParaRPr lang="ru-RU"/>
        </a:p>
      </dgm:t>
    </dgm:pt>
    <dgm:pt modelId="{92C84C4E-991B-4364-99C8-B735BB4669D0}">
      <dgm:prSet/>
      <dgm:spPr/>
      <dgm:t>
        <a:bodyPr/>
        <a:lstStyle/>
        <a:p>
          <a:r>
            <a:rPr lang="ru-RU" dirty="0" smtClean="0"/>
            <a:t>Дублирующее оборудование, анализатор мочи</a:t>
          </a:r>
          <a:endParaRPr lang="ru-RU" dirty="0"/>
        </a:p>
      </dgm:t>
    </dgm:pt>
    <dgm:pt modelId="{83A278E5-75A8-49D6-8BC0-63C2075F3F8A}" type="parTrans" cxnId="{5CF4FCAE-62E6-478C-A677-A95DB346E31F}">
      <dgm:prSet/>
      <dgm:spPr/>
      <dgm:t>
        <a:bodyPr/>
        <a:lstStyle/>
        <a:p>
          <a:endParaRPr lang="ru-RU"/>
        </a:p>
      </dgm:t>
    </dgm:pt>
    <dgm:pt modelId="{B4D41622-2602-43A1-8861-C406D634BF1F}" type="sibTrans" cxnId="{5CF4FCAE-62E6-478C-A677-A95DB346E31F}">
      <dgm:prSet/>
      <dgm:spPr/>
      <dgm:t>
        <a:bodyPr/>
        <a:lstStyle/>
        <a:p>
          <a:endParaRPr lang="ru-RU"/>
        </a:p>
      </dgm:t>
    </dgm:pt>
    <dgm:pt modelId="{3F32D710-2201-4856-8B2A-6167DD0ED1E9}">
      <dgm:prSet/>
      <dgm:spPr/>
      <dgm:t>
        <a:bodyPr/>
        <a:lstStyle/>
        <a:p>
          <a:r>
            <a:rPr lang="ru-RU" dirty="0" smtClean="0"/>
            <a:t>Получение </a:t>
          </a:r>
          <a:r>
            <a:rPr lang="ru-RU" dirty="0" err="1" smtClean="0"/>
            <a:t>санэпидзаключения</a:t>
          </a:r>
          <a:endParaRPr lang="ru-RU" dirty="0"/>
        </a:p>
      </dgm:t>
    </dgm:pt>
    <dgm:pt modelId="{D959C5B4-EEBE-449F-8571-5918025CF827}" type="parTrans" cxnId="{4D97A0A1-DC4C-448A-BBCF-147C8F0C21E9}">
      <dgm:prSet/>
      <dgm:spPr/>
      <dgm:t>
        <a:bodyPr/>
        <a:lstStyle/>
        <a:p>
          <a:endParaRPr lang="ru-RU"/>
        </a:p>
      </dgm:t>
    </dgm:pt>
    <dgm:pt modelId="{4F33CAA9-07DB-469F-A128-0D937464B2C1}" type="sibTrans" cxnId="{4D97A0A1-DC4C-448A-BBCF-147C8F0C21E9}">
      <dgm:prSet/>
      <dgm:spPr/>
      <dgm:t>
        <a:bodyPr/>
        <a:lstStyle/>
        <a:p>
          <a:endParaRPr lang="ru-RU"/>
        </a:p>
      </dgm:t>
    </dgm:pt>
    <dgm:pt modelId="{5036AB0D-2CD3-43E4-9477-1BB6B760A2B1}">
      <dgm:prSet/>
      <dgm:spPr/>
      <dgm:t>
        <a:bodyPr/>
        <a:lstStyle/>
        <a:p>
          <a:r>
            <a:rPr lang="ru-RU" dirty="0" smtClean="0"/>
            <a:t>Цитохимия</a:t>
          </a:r>
          <a:endParaRPr lang="ru-RU" dirty="0"/>
        </a:p>
      </dgm:t>
    </dgm:pt>
    <dgm:pt modelId="{6096F888-2FB8-42D5-B6E9-180AD79CA07C}" type="parTrans" cxnId="{0D7E4D21-74CB-453E-B58B-57A364BA28B5}">
      <dgm:prSet/>
      <dgm:spPr/>
      <dgm:t>
        <a:bodyPr/>
        <a:lstStyle/>
        <a:p>
          <a:endParaRPr lang="ru-RU"/>
        </a:p>
      </dgm:t>
    </dgm:pt>
    <dgm:pt modelId="{D0E2A572-CF8F-4E48-9F35-7A22AD568310}" type="sibTrans" cxnId="{0D7E4D21-74CB-453E-B58B-57A364BA28B5}">
      <dgm:prSet/>
      <dgm:spPr/>
      <dgm:t>
        <a:bodyPr/>
        <a:lstStyle/>
        <a:p>
          <a:endParaRPr lang="ru-RU"/>
        </a:p>
      </dgm:t>
    </dgm:pt>
    <dgm:pt modelId="{F40EDE00-EB6A-4225-8869-88F01685A469}">
      <dgm:prSet/>
      <dgm:spPr/>
      <dgm:t>
        <a:bodyPr/>
        <a:lstStyle/>
        <a:p>
          <a:endParaRPr lang="ru-RU"/>
        </a:p>
      </dgm:t>
    </dgm:pt>
    <dgm:pt modelId="{5CE08A5E-F11A-432C-81B7-E2C202526187}" type="parTrans" cxnId="{3BA60445-9A9D-486B-B6C9-1038F131BA70}">
      <dgm:prSet/>
      <dgm:spPr/>
      <dgm:t>
        <a:bodyPr/>
        <a:lstStyle/>
        <a:p>
          <a:endParaRPr lang="ru-RU"/>
        </a:p>
      </dgm:t>
    </dgm:pt>
    <dgm:pt modelId="{078A7209-29D3-480E-B715-E45BE46DE13A}" type="sibTrans" cxnId="{3BA60445-9A9D-486B-B6C9-1038F131BA70}">
      <dgm:prSet/>
      <dgm:spPr/>
      <dgm:t>
        <a:bodyPr/>
        <a:lstStyle/>
        <a:p>
          <a:endParaRPr lang="ru-RU"/>
        </a:p>
      </dgm:t>
    </dgm:pt>
    <dgm:pt modelId="{00DBEDD9-9D78-4351-9E88-705B6A258C03}" type="pres">
      <dgm:prSet presAssocID="{28BE3485-40AA-4BE1-ADBB-0F3BF8FC6A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94181-44AF-475B-9D9B-375B2A5C5309}" type="pres">
      <dgm:prSet presAssocID="{60D0E238-8B4E-4F40-8504-E99FCDC58F1C}" presName="parentLin" presStyleCnt="0"/>
      <dgm:spPr/>
      <dgm:t>
        <a:bodyPr/>
        <a:lstStyle/>
        <a:p>
          <a:endParaRPr lang="ru-RU"/>
        </a:p>
      </dgm:t>
    </dgm:pt>
    <dgm:pt modelId="{AC1ED120-A6B8-46A3-AD2E-486A010156CC}" type="pres">
      <dgm:prSet presAssocID="{60D0E238-8B4E-4F40-8504-E99FCDC58F1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7BDECF2-B1DD-4CEB-9EC3-E1E3ED420290}" type="pres">
      <dgm:prSet presAssocID="{60D0E238-8B4E-4F40-8504-E99FCDC58F1C}" presName="parentText" presStyleLbl="node1" presStyleIdx="0" presStyleCnt="5" custScaleX="72161" custScaleY="107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A0197-2E50-482C-A110-68F26C31C9A0}" type="pres">
      <dgm:prSet presAssocID="{60D0E238-8B4E-4F40-8504-E99FCDC58F1C}" presName="negativeSpace" presStyleCnt="0"/>
      <dgm:spPr/>
      <dgm:t>
        <a:bodyPr/>
        <a:lstStyle/>
        <a:p>
          <a:endParaRPr lang="ru-RU"/>
        </a:p>
      </dgm:t>
    </dgm:pt>
    <dgm:pt modelId="{EE357CE9-3A96-4952-9787-F5E37EEDB7EC}" type="pres">
      <dgm:prSet presAssocID="{60D0E238-8B4E-4F40-8504-E99FCDC58F1C}" presName="childText" presStyleLbl="conFgAcc1" presStyleIdx="0" presStyleCnt="5" custLinFactY="-24482" custLinFactNeighborX="40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2549-ED89-4A18-981F-3592E9FAFA85}" type="pres">
      <dgm:prSet presAssocID="{E71CFC95-141E-4ED6-9280-96466894BD79}" presName="spaceBetweenRectangles" presStyleCnt="0"/>
      <dgm:spPr/>
      <dgm:t>
        <a:bodyPr/>
        <a:lstStyle/>
        <a:p>
          <a:endParaRPr lang="ru-RU"/>
        </a:p>
      </dgm:t>
    </dgm:pt>
    <dgm:pt modelId="{D9160C7D-17A9-4048-9377-FC191B0816E5}" type="pres">
      <dgm:prSet presAssocID="{25EB4B29-B96F-4052-B514-47C320E15F8D}" presName="parentLin" presStyleCnt="0"/>
      <dgm:spPr/>
      <dgm:t>
        <a:bodyPr/>
        <a:lstStyle/>
        <a:p>
          <a:endParaRPr lang="ru-RU"/>
        </a:p>
      </dgm:t>
    </dgm:pt>
    <dgm:pt modelId="{B6F7DAFD-424C-4E25-982E-20D6FC873400}" type="pres">
      <dgm:prSet presAssocID="{25EB4B29-B96F-4052-B514-47C320E15F8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BC2C3A-C71D-49C2-AB79-3328F3B432FE}" type="pres">
      <dgm:prSet presAssocID="{25EB4B29-B96F-4052-B514-47C320E15F8D}" presName="parentText" presStyleLbl="node1" presStyleIdx="1" presStyleCnt="5" custScaleX="73333" custScaleY="94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A549-EB51-48F5-88F1-8C622693E873}" type="pres">
      <dgm:prSet presAssocID="{25EB4B29-B96F-4052-B514-47C320E15F8D}" presName="negativeSpace" presStyleCnt="0"/>
      <dgm:spPr/>
      <dgm:t>
        <a:bodyPr/>
        <a:lstStyle/>
        <a:p>
          <a:endParaRPr lang="ru-RU"/>
        </a:p>
      </dgm:t>
    </dgm:pt>
    <dgm:pt modelId="{687779B3-98F6-4FAF-A6BB-D44D582D0477}" type="pres">
      <dgm:prSet presAssocID="{25EB4B29-B96F-4052-B514-47C320E15F8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92029-BD1D-4B29-95DC-0D7EB1D4A146}" type="pres">
      <dgm:prSet presAssocID="{027EB8CE-078B-49AC-A242-D27CB79F0E64}" presName="spaceBetweenRectangles" presStyleCnt="0"/>
      <dgm:spPr/>
      <dgm:t>
        <a:bodyPr/>
        <a:lstStyle/>
        <a:p>
          <a:endParaRPr lang="ru-RU"/>
        </a:p>
      </dgm:t>
    </dgm:pt>
    <dgm:pt modelId="{89390B47-DDCE-4C84-832F-5B2BA457BF2A}" type="pres">
      <dgm:prSet presAssocID="{DC384516-2C04-43F7-BA19-33880A7AE0C7}" presName="parentLin" presStyleCnt="0"/>
      <dgm:spPr/>
      <dgm:t>
        <a:bodyPr/>
        <a:lstStyle/>
        <a:p>
          <a:endParaRPr lang="ru-RU"/>
        </a:p>
      </dgm:t>
    </dgm:pt>
    <dgm:pt modelId="{FE342B7C-2AEA-49D8-8E76-4BAF8BBD65D9}" type="pres">
      <dgm:prSet presAssocID="{DC384516-2C04-43F7-BA19-33880A7AE0C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6DA412A-57CD-47AE-B072-2A1252CA8798}" type="pres">
      <dgm:prSet presAssocID="{DC384516-2C04-43F7-BA19-33880A7AE0C7}" presName="parentText" presStyleLbl="node1" presStyleIdx="2" presStyleCnt="5" custScaleX="72454" custScaleY="125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5EA9-BC25-4CA6-AAF1-F6268F6D3301}" type="pres">
      <dgm:prSet presAssocID="{DC384516-2C04-43F7-BA19-33880A7AE0C7}" presName="negativeSpace" presStyleCnt="0"/>
      <dgm:spPr/>
      <dgm:t>
        <a:bodyPr/>
        <a:lstStyle/>
        <a:p>
          <a:endParaRPr lang="ru-RU"/>
        </a:p>
      </dgm:t>
    </dgm:pt>
    <dgm:pt modelId="{97E503A3-7623-45E1-A6EB-B6DB7119790B}" type="pres">
      <dgm:prSet presAssocID="{DC384516-2C04-43F7-BA19-33880A7AE0C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F5469-8B0F-4789-9038-D498A849BB4D}" type="pres">
      <dgm:prSet presAssocID="{59861BD3-8656-4305-9C19-35BB3D8997DD}" presName="spaceBetweenRectangles" presStyleCnt="0"/>
      <dgm:spPr/>
      <dgm:t>
        <a:bodyPr/>
        <a:lstStyle/>
        <a:p>
          <a:endParaRPr lang="ru-RU"/>
        </a:p>
      </dgm:t>
    </dgm:pt>
    <dgm:pt modelId="{1BB85D4E-19E7-4408-A98B-AEFCB8027EB8}" type="pres">
      <dgm:prSet presAssocID="{48C6C9EE-7837-4C73-8EDA-F55439F56EEF}" presName="parentLin" presStyleCnt="0"/>
      <dgm:spPr/>
      <dgm:t>
        <a:bodyPr/>
        <a:lstStyle/>
        <a:p>
          <a:endParaRPr lang="ru-RU"/>
        </a:p>
      </dgm:t>
    </dgm:pt>
    <dgm:pt modelId="{65A350FD-8E96-417B-9085-8F30585D2EBC}" type="pres">
      <dgm:prSet presAssocID="{48C6C9EE-7837-4C73-8EDA-F55439F56EE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AFC14FA-F8F5-43CD-AAA2-36298D1DFE06}" type="pres">
      <dgm:prSet presAssocID="{48C6C9EE-7837-4C73-8EDA-F55439F56EEF}" presName="parentText" presStyleLbl="node1" presStyleIdx="3" presStyleCnt="5" custScaleX="72967" custScaleY="118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6EBF-2AB3-404B-AE27-372B133B367D}" type="pres">
      <dgm:prSet presAssocID="{48C6C9EE-7837-4C73-8EDA-F55439F56EEF}" presName="negativeSpace" presStyleCnt="0"/>
      <dgm:spPr/>
      <dgm:t>
        <a:bodyPr/>
        <a:lstStyle/>
        <a:p>
          <a:endParaRPr lang="ru-RU"/>
        </a:p>
      </dgm:t>
    </dgm:pt>
    <dgm:pt modelId="{003C15DD-95BB-4EEB-B8D2-0EAEB17321AD}" type="pres">
      <dgm:prSet presAssocID="{48C6C9EE-7837-4C73-8EDA-F55439F56EE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2F5D2-B765-40B0-AEAD-217E53D27898}" type="pres">
      <dgm:prSet presAssocID="{B9849C6D-7B86-4EEC-BCC0-10C8B973D874}" presName="spaceBetweenRectangles" presStyleCnt="0"/>
      <dgm:spPr/>
      <dgm:t>
        <a:bodyPr/>
        <a:lstStyle/>
        <a:p>
          <a:endParaRPr lang="ru-RU"/>
        </a:p>
      </dgm:t>
    </dgm:pt>
    <dgm:pt modelId="{584303CA-8C8B-4B19-AA17-4BA29E3EB8F0}" type="pres">
      <dgm:prSet presAssocID="{862D204D-2F1C-4CA6-BA54-AB19C027FC2B}" presName="parentLin" presStyleCnt="0"/>
      <dgm:spPr/>
      <dgm:t>
        <a:bodyPr/>
        <a:lstStyle/>
        <a:p>
          <a:endParaRPr lang="ru-RU"/>
        </a:p>
      </dgm:t>
    </dgm:pt>
    <dgm:pt modelId="{85E05C58-34E2-4791-91CF-15D0C5D2CDFF}" type="pres">
      <dgm:prSet presAssocID="{862D204D-2F1C-4CA6-BA54-AB19C027FC2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D69B9F1-BD0C-4C70-B519-E727569AC959}" type="pres">
      <dgm:prSet presAssocID="{862D204D-2F1C-4CA6-BA54-AB19C027FC2B}" presName="parentText" presStyleLbl="node1" presStyleIdx="4" presStyleCnt="5" custScaleX="74799" custScaleY="92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97BC5-5EC1-41BA-90E4-265847ED73FC}" type="pres">
      <dgm:prSet presAssocID="{862D204D-2F1C-4CA6-BA54-AB19C027FC2B}" presName="negativeSpace" presStyleCnt="0"/>
      <dgm:spPr/>
      <dgm:t>
        <a:bodyPr/>
        <a:lstStyle/>
        <a:p>
          <a:endParaRPr lang="ru-RU"/>
        </a:p>
      </dgm:t>
    </dgm:pt>
    <dgm:pt modelId="{6535DC32-6A9D-439B-9B03-4A4BEAF19D55}" type="pres">
      <dgm:prSet presAssocID="{862D204D-2F1C-4CA6-BA54-AB19C027FC2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A209C-57F1-46C0-8BBC-3122983C146F}" srcId="{25EB4B29-B96F-4052-B514-47C320E15F8D}" destId="{079ED8C3-37D0-4605-9395-380E88C2A8E5}" srcOrd="0" destOrd="0" parTransId="{26276318-A893-4EBC-BB7D-C5C7D29E2230}" sibTransId="{4BC28B04-E0DA-4947-9BB0-239A578D9219}"/>
    <dgm:cxn modelId="{0D7E4D21-74CB-453E-B58B-57A364BA28B5}" srcId="{60D0E238-8B4E-4F40-8504-E99FCDC58F1C}" destId="{5036AB0D-2CD3-43E4-9477-1BB6B760A2B1}" srcOrd="1" destOrd="0" parTransId="{6096F888-2FB8-42D5-B6E9-180AD79CA07C}" sibTransId="{D0E2A572-CF8F-4E48-9F35-7A22AD568310}"/>
    <dgm:cxn modelId="{AC109386-7D2E-46BE-B820-A368E351F164}" type="presOf" srcId="{862D204D-2F1C-4CA6-BA54-AB19C027FC2B}" destId="{7D69B9F1-BD0C-4C70-B519-E727569AC959}" srcOrd="1" destOrd="0" presId="urn:microsoft.com/office/officeart/2005/8/layout/list1"/>
    <dgm:cxn modelId="{4B0DF6EF-D0AD-4393-A735-10856955A4E6}" type="presOf" srcId="{3F32D710-2201-4856-8B2A-6167DD0ED1E9}" destId="{6535DC32-6A9D-439B-9B03-4A4BEAF19D55}" srcOrd="0" destOrd="0" presId="urn:microsoft.com/office/officeart/2005/8/layout/list1"/>
    <dgm:cxn modelId="{35F56A1A-1633-4BAF-8595-6A466CC7988F}" type="presOf" srcId="{28BE3485-40AA-4BE1-ADBB-0F3BF8FC6A3C}" destId="{00DBEDD9-9D78-4351-9E88-705B6A258C03}" srcOrd="0" destOrd="0" presId="urn:microsoft.com/office/officeart/2005/8/layout/list1"/>
    <dgm:cxn modelId="{7283C8FB-6CAD-418D-B911-2414F2384854}" type="presOf" srcId="{48C6C9EE-7837-4C73-8EDA-F55439F56EEF}" destId="{65A350FD-8E96-417B-9085-8F30585D2EBC}" srcOrd="0" destOrd="0" presId="urn:microsoft.com/office/officeart/2005/8/layout/list1"/>
    <dgm:cxn modelId="{34DFACA1-69CF-4F92-B880-40DFFE375705}" srcId="{28BE3485-40AA-4BE1-ADBB-0F3BF8FC6A3C}" destId="{DC384516-2C04-43F7-BA19-33880A7AE0C7}" srcOrd="2" destOrd="0" parTransId="{608F80E2-87E9-47B3-AEAB-43687F6C930D}" sibTransId="{59861BD3-8656-4305-9C19-35BB3D8997DD}"/>
    <dgm:cxn modelId="{2231E274-E120-4B5F-96E8-E22F48CF30ED}" srcId="{48C6C9EE-7837-4C73-8EDA-F55439F56EEF}" destId="{804852F2-7036-4151-95C8-E885D71B101F}" srcOrd="0" destOrd="0" parTransId="{FF6ECAF6-3440-497F-B556-B1C41DFCFA83}" sibTransId="{23B276B2-DB8D-49A4-9FF5-057170BBD0E0}"/>
    <dgm:cxn modelId="{03C09BD5-AAA8-4709-B763-F1EDCBB307BD}" type="presOf" srcId="{92C84C4E-991B-4364-99C8-B735BB4669D0}" destId="{97E503A3-7623-45E1-A6EB-B6DB7119790B}" srcOrd="0" destOrd="0" presId="urn:microsoft.com/office/officeart/2005/8/layout/list1"/>
    <dgm:cxn modelId="{4D97A0A1-DC4C-448A-BBCF-147C8F0C21E9}" srcId="{862D204D-2F1C-4CA6-BA54-AB19C027FC2B}" destId="{3F32D710-2201-4856-8B2A-6167DD0ED1E9}" srcOrd="0" destOrd="0" parTransId="{D959C5B4-EEBE-449F-8571-5918025CF827}" sibTransId="{4F33CAA9-07DB-469F-A128-0D937464B2C1}"/>
    <dgm:cxn modelId="{F15B4850-210E-4032-93FC-1AA549D4FCBD}" type="presOf" srcId="{48C6C9EE-7837-4C73-8EDA-F55439F56EEF}" destId="{CAFC14FA-F8F5-43CD-AAA2-36298D1DFE06}" srcOrd="1" destOrd="0" presId="urn:microsoft.com/office/officeart/2005/8/layout/list1"/>
    <dgm:cxn modelId="{F5234316-8652-4009-AE93-8DE3F2D887EB}" srcId="{28BE3485-40AA-4BE1-ADBB-0F3BF8FC6A3C}" destId="{25EB4B29-B96F-4052-B514-47C320E15F8D}" srcOrd="1" destOrd="0" parTransId="{94838588-DEDB-4C7D-ADBE-706C927D10DF}" sibTransId="{027EB8CE-078B-49AC-A242-D27CB79F0E64}"/>
    <dgm:cxn modelId="{5CF4FCAE-62E6-478C-A677-A95DB346E31F}" srcId="{DC384516-2C04-43F7-BA19-33880A7AE0C7}" destId="{92C84C4E-991B-4364-99C8-B735BB4669D0}" srcOrd="0" destOrd="0" parTransId="{83A278E5-75A8-49D6-8BC0-63C2075F3F8A}" sibTransId="{B4D41622-2602-43A1-8861-C406D634BF1F}"/>
    <dgm:cxn modelId="{588368E0-CAC7-47EC-B4E6-E100ADD38AF0}" srcId="{28BE3485-40AA-4BE1-ADBB-0F3BF8FC6A3C}" destId="{48C6C9EE-7837-4C73-8EDA-F55439F56EEF}" srcOrd="3" destOrd="0" parTransId="{A6373D97-C17E-4E25-9405-825A671D3C0A}" sibTransId="{B9849C6D-7B86-4EEC-BCC0-10C8B973D874}"/>
    <dgm:cxn modelId="{8A24AA1A-EC3E-4972-95C4-010C6F6A1D81}" type="presOf" srcId="{25EB4B29-B96F-4052-B514-47C320E15F8D}" destId="{4ABC2C3A-C71D-49C2-AB79-3328F3B432FE}" srcOrd="1" destOrd="0" presId="urn:microsoft.com/office/officeart/2005/8/layout/list1"/>
    <dgm:cxn modelId="{C16B1F2C-B6B0-472F-8B0F-8BC99C4D7EBD}" type="presOf" srcId="{60D0E238-8B4E-4F40-8504-E99FCDC58F1C}" destId="{AC1ED120-A6B8-46A3-AD2E-486A010156CC}" srcOrd="0" destOrd="0" presId="urn:microsoft.com/office/officeart/2005/8/layout/list1"/>
    <dgm:cxn modelId="{3BA60445-9A9D-486B-B6C9-1038F131BA70}" srcId="{60D0E238-8B4E-4F40-8504-E99FCDC58F1C}" destId="{F40EDE00-EB6A-4225-8869-88F01685A469}" srcOrd="0" destOrd="0" parTransId="{5CE08A5E-F11A-432C-81B7-E2C202526187}" sibTransId="{078A7209-29D3-480E-B715-E45BE46DE13A}"/>
    <dgm:cxn modelId="{2EB9FE64-FD78-4A37-A8E4-A353EF2AD44E}" type="presOf" srcId="{862D204D-2F1C-4CA6-BA54-AB19C027FC2B}" destId="{85E05C58-34E2-4791-91CF-15D0C5D2CDFF}" srcOrd="0" destOrd="0" presId="urn:microsoft.com/office/officeart/2005/8/layout/list1"/>
    <dgm:cxn modelId="{D81D1D63-B901-460E-A85B-4F47A5E34FFD}" type="presOf" srcId="{F40EDE00-EB6A-4225-8869-88F01685A469}" destId="{EE357CE9-3A96-4952-9787-F5E37EEDB7EC}" srcOrd="0" destOrd="0" presId="urn:microsoft.com/office/officeart/2005/8/layout/list1"/>
    <dgm:cxn modelId="{492EBF1C-8B84-4633-8A67-CEFC38FC25C0}" type="presOf" srcId="{60D0E238-8B4E-4F40-8504-E99FCDC58F1C}" destId="{77BDECF2-B1DD-4CEB-9EC3-E1E3ED420290}" srcOrd="1" destOrd="0" presId="urn:microsoft.com/office/officeart/2005/8/layout/list1"/>
    <dgm:cxn modelId="{8CCA4D99-9928-4ADA-AD8A-CCD2C29E10DD}" type="presOf" srcId="{079ED8C3-37D0-4605-9395-380E88C2A8E5}" destId="{687779B3-98F6-4FAF-A6BB-D44D582D0477}" srcOrd="0" destOrd="0" presId="urn:microsoft.com/office/officeart/2005/8/layout/list1"/>
    <dgm:cxn modelId="{D380506A-9540-4D7A-8989-22438B8B220F}" type="presOf" srcId="{DC384516-2C04-43F7-BA19-33880A7AE0C7}" destId="{F6DA412A-57CD-47AE-B072-2A1252CA8798}" srcOrd="1" destOrd="0" presId="urn:microsoft.com/office/officeart/2005/8/layout/list1"/>
    <dgm:cxn modelId="{6DDA5002-AEB8-46CC-B391-01EDBCA3BD25}" type="presOf" srcId="{5036AB0D-2CD3-43E4-9477-1BB6B760A2B1}" destId="{EE357CE9-3A96-4952-9787-F5E37EEDB7EC}" srcOrd="0" destOrd="1" presId="urn:microsoft.com/office/officeart/2005/8/layout/list1"/>
    <dgm:cxn modelId="{74DB217E-D1DB-4F1D-88A9-A620A14B24C5}" srcId="{28BE3485-40AA-4BE1-ADBB-0F3BF8FC6A3C}" destId="{862D204D-2F1C-4CA6-BA54-AB19C027FC2B}" srcOrd="4" destOrd="0" parTransId="{1534EAFD-9C51-4661-A995-71A60A295114}" sibTransId="{3DB65BB1-2423-4C37-B0D7-03C60AE97F31}"/>
    <dgm:cxn modelId="{5898E46C-1627-4872-9D16-68EBB5FBC07E}" type="presOf" srcId="{804852F2-7036-4151-95C8-E885D71B101F}" destId="{003C15DD-95BB-4EEB-B8D2-0EAEB17321AD}" srcOrd="0" destOrd="0" presId="urn:microsoft.com/office/officeart/2005/8/layout/list1"/>
    <dgm:cxn modelId="{B5CF515A-C714-498C-81EE-880964F402A5}" srcId="{28BE3485-40AA-4BE1-ADBB-0F3BF8FC6A3C}" destId="{60D0E238-8B4E-4F40-8504-E99FCDC58F1C}" srcOrd="0" destOrd="0" parTransId="{27FC565A-7489-4EF8-A637-8658B7991DB9}" sibTransId="{E71CFC95-141E-4ED6-9280-96466894BD79}"/>
    <dgm:cxn modelId="{911A8B0F-B469-402F-976A-A241817C9F34}" type="presOf" srcId="{25EB4B29-B96F-4052-B514-47C320E15F8D}" destId="{B6F7DAFD-424C-4E25-982E-20D6FC873400}" srcOrd="0" destOrd="0" presId="urn:microsoft.com/office/officeart/2005/8/layout/list1"/>
    <dgm:cxn modelId="{75BC6DAB-7BF4-47AC-8E47-2E98C591DCA4}" type="presOf" srcId="{DC384516-2C04-43F7-BA19-33880A7AE0C7}" destId="{FE342B7C-2AEA-49D8-8E76-4BAF8BBD65D9}" srcOrd="0" destOrd="0" presId="urn:microsoft.com/office/officeart/2005/8/layout/list1"/>
    <dgm:cxn modelId="{2D30F828-B852-4AB8-9EF9-BC865B47BDC7}" type="presParOf" srcId="{00DBEDD9-9D78-4351-9E88-705B6A258C03}" destId="{BC594181-44AF-475B-9D9B-375B2A5C5309}" srcOrd="0" destOrd="0" presId="urn:microsoft.com/office/officeart/2005/8/layout/list1"/>
    <dgm:cxn modelId="{B667083B-17A0-45D2-8F3B-BB33C51695F7}" type="presParOf" srcId="{BC594181-44AF-475B-9D9B-375B2A5C5309}" destId="{AC1ED120-A6B8-46A3-AD2E-486A010156CC}" srcOrd="0" destOrd="0" presId="urn:microsoft.com/office/officeart/2005/8/layout/list1"/>
    <dgm:cxn modelId="{5382394D-4A68-415C-9A25-940CCA644829}" type="presParOf" srcId="{BC594181-44AF-475B-9D9B-375B2A5C5309}" destId="{77BDECF2-B1DD-4CEB-9EC3-E1E3ED420290}" srcOrd="1" destOrd="0" presId="urn:microsoft.com/office/officeart/2005/8/layout/list1"/>
    <dgm:cxn modelId="{FEEEF6B6-EDF0-495B-8F9F-9F1BED5F3449}" type="presParOf" srcId="{00DBEDD9-9D78-4351-9E88-705B6A258C03}" destId="{52CA0197-2E50-482C-A110-68F26C31C9A0}" srcOrd="1" destOrd="0" presId="urn:microsoft.com/office/officeart/2005/8/layout/list1"/>
    <dgm:cxn modelId="{035ADEC5-CF57-4D8F-B94E-AAD30A382715}" type="presParOf" srcId="{00DBEDD9-9D78-4351-9E88-705B6A258C03}" destId="{EE357CE9-3A96-4952-9787-F5E37EEDB7EC}" srcOrd="2" destOrd="0" presId="urn:microsoft.com/office/officeart/2005/8/layout/list1"/>
    <dgm:cxn modelId="{6EE8CBBD-235E-4BA5-835C-8AA856F5C067}" type="presParOf" srcId="{00DBEDD9-9D78-4351-9E88-705B6A258C03}" destId="{459C2549-ED89-4A18-981F-3592E9FAFA85}" srcOrd="3" destOrd="0" presId="urn:microsoft.com/office/officeart/2005/8/layout/list1"/>
    <dgm:cxn modelId="{EA578002-204E-4616-8B77-6155C885AB91}" type="presParOf" srcId="{00DBEDD9-9D78-4351-9E88-705B6A258C03}" destId="{D9160C7D-17A9-4048-9377-FC191B0816E5}" srcOrd="4" destOrd="0" presId="urn:microsoft.com/office/officeart/2005/8/layout/list1"/>
    <dgm:cxn modelId="{C7697CC0-176B-4427-9AA3-36933F2048B9}" type="presParOf" srcId="{D9160C7D-17A9-4048-9377-FC191B0816E5}" destId="{B6F7DAFD-424C-4E25-982E-20D6FC873400}" srcOrd="0" destOrd="0" presId="urn:microsoft.com/office/officeart/2005/8/layout/list1"/>
    <dgm:cxn modelId="{68B81AB6-CF8E-4450-8482-B3C3A59D1A0A}" type="presParOf" srcId="{D9160C7D-17A9-4048-9377-FC191B0816E5}" destId="{4ABC2C3A-C71D-49C2-AB79-3328F3B432FE}" srcOrd="1" destOrd="0" presId="urn:microsoft.com/office/officeart/2005/8/layout/list1"/>
    <dgm:cxn modelId="{C2B1FFB0-AB12-4B4B-98EF-AB655AF5D7B4}" type="presParOf" srcId="{00DBEDD9-9D78-4351-9E88-705B6A258C03}" destId="{CB2BA549-EB51-48F5-88F1-8C622693E873}" srcOrd="5" destOrd="0" presId="urn:microsoft.com/office/officeart/2005/8/layout/list1"/>
    <dgm:cxn modelId="{355E6A82-E72D-4AB1-AB61-93E934026983}" type="presParOf" srcId="{00DBEDD9-9D78-4351-9E88-705B6A258C03}" destId="{687779B3-98F6-4FAF-A6BB-D44D582D0477}" srcOrd="6" destOrd="0" presId="urn:microsoft.com/office/officeart/2005/8/layout/list1"/>
    <dgm:cxn modelId="{3E19349A-3482-420A-B3CE-E2424FABE26A}" type="presParOf" srcId="{00DBEDD9-9D78-4351-9E88-705B6A258C03}" destId="{3DF92029-BD1D-4B29-95DC-0D7EB1D4A146}" srcOrd="7" destOrd="0" presId="urn:microsoft.com/office/officeart/2005/8/layout/list1"/>
    <dgm:cxn modelId="{644FFCBB-831A-4BFC-9BFF-D1A274609DED}" type="presParOf" srcId="{00DBEDD9-9D78-4351-9E88-705B6A258C03}" destId="{89390B47-DDCE-4C84-832F-5B2BA457BF2A}" srcOrd="8" destOrd="0" presId="urn:microsoft.com/office/officeart/2005/8/layout/list1"/>
    <dgm:cxn modelId="{33C5DDC8-3EF4-4210-89DE-ABB1A04F961F}" type="presParOf" srcId="{89390B47-DDCE-4C84-832F-5B2BA457BF2A}" destId="{FE342B7C-2AEA-49D8-8E76-4BAF8BBD65D9}" srcOrd="0" destOrd="0" presId="urn:microsoft.com/office/officeart/2005/8/layout/list1"/>
    <dgm:cxn modelId="{423E4B75-D580-4D7C-A194-4001EA93D1BB}" type="presParOf" srcId="{89390B47-DDCE-4C84-832F-5B2BA457BF2A}" destId="{F6DA412A-57CD-47AE-B072-2A1252CA8798}" srcOrd="1" destOrd="0" presId="urn:microsoft.com/office/officeart/2005/8/layout/list1"/>
    <dgm:cxn modelId="{2BF88633-61E6-4CD2-BB4D-F7F0B5ACE498}" type="presParOf" srcId="{00DBEDD9-9D78-4351-9E88-705B6A258C03}" destId="{34FF5EA9-BC25-4CA6-AAF1-F6268F6D3301}" srcOrd="9" destOrd="0" presId="urn:microsoft.com/office/officeart/2005/8/layout/list1"/>
    <dgm:cxn modelId="{EEA62AE6-163B-4A50-B620-C35181C4F818}" type="presParOf" srcId="{00DBEDD9-9D78-4351-9E88-705B6A258C03}" destId="{97E503A3-7623-45E1-A6EB-B6DB7119790B}" srcOrd="10" destOrd="0" presId="urn:microsoft.com/office/officeart/2005/8/layout/list1"/>
    <dgm:cxn modelId="{D5018F4E-A156-4D48-AD34-A3A7948ED2C0}" type="presParOf" srcId="{00DBEDD9-9D78-4351-9E88-705B6A258C03}" destId="{019F5469-8B0F-4789-9038-D498A849BB4D}" srcOrd="11" destOrd="0" presId="urn:microsoft.com/office/officeart/2005/8/layout/list1"/>
    <dgm:cxn modelId="{0145D2D6-344F-499F-BC81-295F186870DE}" type="presParOf" srcId="{00DBEDD9-9D78-4351-9E88-705B6A258C03}" destId="{1BB85D4E-19E7-4408-A98B-AEFCB8027EB8}" srcOrd="12" destOrd="0" presId="urn:microsoft.com/office/officeart/2005/8/layout/list1"/>
    <dgm:cxn modelId="{E5E0CC25-C803-416D-99BB-9755332EE615}" type="presParOf" srcId="{1BB85D4E-19E7-4408-A98B-AEFCB8027EB8}" destId="{65A350FD-8E96-417B-9085-8F30585D2EBC}" srcOrd="0" destOrd="0" presId="urn:microsoft.com/office/officeart/2005/8/layout/list1"/>
    <dgm:cxn modelId="{EB43064B-23D0-4D00-B365-9DA37A957695}" type="presParOf" srcId="{1BB85D4E-19E7-4408-A98B-AEFCB8027EB8}" destId="{CAFC14FA-F8F5-43CD-AAA2-36298D1DFE06}" srcOrd="1" destOrd="0" presId="urn:microsoft.com/office/officeart/2005/8/layout/list1"/>
    <dgm:cxn modelId="{5860C210-94F4-423A-B1F8-83BA603D9696}" type="presParOf" srcId="{00DBEDD9-9D78-4351-9E88-705B6A258C03}" destId="{63486EBF-2AB3-404B-AE27-372B133B367D}" srcOrd="13" destOrd="0" presId="urn:microsoft.com/office/officeart/2005/8/layout/list1"/>
    <dgm:cxn modelId="{AD8CB17F-5C12-4D03-B0BF-78297ABB3622}" type="presParOf" srcId="{00DBEDD9-9D78-4351-9E88-705B6A258C03}" destId="{003C15DD-95BB-4EEB-B8D2-0EAEB17321AD}" srcOrd="14" destOrd="0" presId="urn:microsoft.com/office/officeart/2005/8/layout/list1"/>
    <dgm:cxn modelId="{3D5B2FBF-6A10-41B5-88E4-F50B129FB74F}" type="presParOf" srcId="{00DBEDD9-9D78-4351-9E88-705B6A258C03}" destId="{9502F5D2-B765-40B0-AEAD-217E53D27898}" srcOrd="15" destOrd="0" presId="urn:microsoft.com/office/officeart/2005/8/layout/list1"/>
    <dgm:cxn modelId="{DC9ADFDC-206C-45FD-BA94-D1243D02AA83}" type="presParOf" srcId="{00DBEDD9-9D78-4351-9E88-705B6A258C03}" destId="{584303CA-8C8B-4B19-AA17-4BA29E3EB8F0}" srcOrd="16" destOrd="0" presId="urn:microsoft.com/office/officeart/2005/8/layout/list1"/>
    <dgm:cxn modelId="{4ADC5F97-AB5C-45A1-9E62-57F6352E2C6F}" type="presParOf" srcId="{584303CA-8C8B-4B19-AA17-4BA29E3EB8F0}" destId="{85E05C58-34E2-4791-91CF-15D0C5D2CDFF}" srcOrd="0" destOrd="0" presId="urn:microsoft.com/office/officeart/2005/8/layout/list1"/>
    <dgm:cxn modelId="{15D9F9C0-9288-4313-91F2-FF0CFF3F5AEC}" type="presParOf" srcId="{584303CA-8C8B-4B19-AA17-4BA29E3EB8F0}" destId="{7D69B9F1-BD0C-4C70-B519-E727569AC959}" srcOrd="1" destOrd="0" presId="urn:microsoft.com/office/officeart/2005/8/layout/list1"/>
    <dgm:cxn modelId="{413EBD46-EAF5-4C99-B712-A256E0BCDA58}" type="presParOf" srcId="{00DBEDD9-9D78-4351-9E88-705B6A258C03}" destId="{A8997BC5-5EC1-41BA-90E4-265847ED73FC}" srcOrd="17" destOrd="0" presId="urn:microsoft.com/office/officeart/2005/8/layout/list1"/>
    <dgm:cxn modelId="{48E9C866-1561-4F9A-BA04-73EB1228584A}" type="presParOf" srcId="{00DBEDD9-9D78-4351-9E88-705B6A258C03}" destId="{6535DC32-6A9D-439B-9B03-4A4BEAF19D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E3485-40AA-4BE1-ADBB-0F3BF8FC6A3C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384516-2C04-43F7-BA19-33880A7AE0C7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Управление качеством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8F80E2-87E9-47B3-AEAB-43687F6C930D}" type="parTrans" cxnId="{34DFACA1-69CF-4F92-B880-40DFFE375705}">
      <dgm:prSet/>
      <dgm:spPr/>
      <dgm:t>
        <a:bodyPr/>
        <a:lstStyle/>
        <a:p>
          <a:endParaRPr lang="ru-RU"/>
        </a:p>
      </dgm:t>
    </dgm:pt>
    <dgm:pt modelId="{59861BD3-8656-4305-9C19-35BB3D8997DD}" type="sibTrans" cxnId="{34DFACA1-69CF-4F92-B880-40DFFE375705}">
      <dgm:prSet/>
      <dgm:spPr/>
      <dgm:t>
        <a:bodyPr/>
        <a:lstStyle/>
        <a:p>
          <a:endParaRPr lang="ru-RU"/>
        </a:p>
      </dgm:t>
    </dgm:pt>
    <dgm:pt modelId="{862D204D-2F1C-4CA6-BA54-AB19C027FC2B}">
      <dgm:prSet custT="1"/>
      <dgm:spPr/>
      <dgm:t>
        <a:bodyPr/>
        <a:lstStyle/>
        <a:p>
          <a:r>
            <a:rPr lang="ru-RU" sz="2000" dirty="0" smtClean="0"/>
            <a:t>Аккредитация лаборатории</a:t>
          </a:r>
          <a:endParaRPr lang="ru-RU" sz="2000" dirty="0"/>
        </a:p>
      </dgm:t>
    </dgm:pt>
    <dgm:pt modelId="{1534EAFD-9C51-4661-A995-71A60A295114}" type="parTrans" cxnId="{74DB217E-D1DB-4F1D-88A9-A620A14B24C5}">
      <dgm:prSet/>
      <dgm:spPr/>
      <dgm:t>
        <a:bodyPr/>
        <a:lstStyle/>
        <a:p>
          <a:endParaRPr lang="ru-RU"/>
        </a:p>
      </dgm:t>
    </dgm:pt>
    <dgm:pt modelId="{3DB65BB1-2423-4C37-B0D7-03C60AE97F31}" type="sibTrans" cxnId="{74DB217E-D1DB-4F1D-88A9-A620A14B24C5}">
      <dgm:prSet/>
      <dgm:spPr/>
      <dgm:t>
        <a:bodyPr/>
        <a:lstStyle/>
        <a:p>
          <a:endParaRPr lang="ru-RU"/>
        </a:p>
      </dgm:t>
    </dgm:pt>
    <dgm:pt modelId="{48C6C9EE-7837-4C73-8EDA-F55439F56EEF}">
      <dgm:prSet custT="1"/>
      <dgm:spPr/>
      <dgm:t>
        <a:bodyPr/>
        <a:lstStyle/>
        <a:p>
          <a:r>
            <a:rPr lang="ru-RU" sz="20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Централизация исследований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373D97-C17E-4E25-9405-825A671D3C0A}" type="parTrans" cxnId="{588368E0-CAC7-47EC-B4E6-E100ADD38AF0}">
      <dgm:prSet/>
      <dgm:spPr/>
      <dgm:t>
        <a:bodyPr/>
        <a:lstStyle/>
        <a:p>
          <a:endParaRPr lang="ru-RU"/>
        </a:p>
      </dgm:t>
    </dgm:pt>
    <dgm:pt modelId="{B9849C6D-7B86-4EEC-BCC0-10C8B973D874}" type="sibTrans" cxnId="{588368E0-CAC7-47EC-B4E6-E100ADD38AF0}">
      <dgm:prSet/>
      <dgm:spPr/>
      <dgm:t>
        <a:bodyPr/>
        <a:lstStyle/>
        <a:p>
          <a:endParaRPr lang="ru-RU"/>
        </a:p>
      </dgm:t>
    </dgm:pt>
    <dgm:pt modelId="{9B18C200-F0C8-40FD-B0D6-5E5FE089AE35}">
      <dgm:prSet/>
      <dgm:spPr/>
      <dgm:t>
        <a:bodyPr/>
        <a:lstStyle/>
        <a:p>
          <a:endParaRPr lang="ru-RU" dirty="0"/>
        </a:p>
      </dgm:t>
    </dgm:pt>
    <dgm:pt modelId="{9FF9AE17-44A8-4B01-A26E-B37FB300E805}" type="parTrans" cxnId="{D3D5FCB0-1A41-44F2-B732-F7F11A6DA334}">
      <dgm:prSet/>
      <dgm:spPr/>
    </dgm:pt>
    <dgm:pt modelId="{4F2CDA1E-95AE-4DE7-9B7F-17D57A6E0370}" type="sibTrans" cxnId="{D3D5FCB0-1A41-44F2-B732-F7F11A6DA334}">
      <dgm:prSet/>
      <dgm:spPr/>
    </dgm:pt>
    <dgm:pt modelId="{00DBEDD9-9D78-4351-9E88-705B6A258C03}" type="pres">
      <dgm:prSet presAssocID="{28BE3485-40AA-4BE1-ADBB-0F3BF8FC6A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90B47-DDCE-4C84-832F-5B2BA457BF2A}" type="pres">
      <dgm:prSet presAssocID="{DC384516-2C04-43F7-BA19-33880A7AE0C7}" presName="parentLin" presStyleCnt="0"/>
      <dgm:spPr/>
      <dgm:t>
        <a:bodyPr/>
        <a:lstStyle/>
        <a:p>
          <a:endParaRPr lang="ru-RU"/>
        </a:p>
      </dgm:t>
    </dgm:pt>
    <dgm:pt modelId="{FE342B7C-2AEA-49D8-8E76-4BAF8BBD65D9}" type="pres">
      <dgm:prSet presAssocID="{DC384516-2C04-43F7-BA19-33880A7AE0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DA412A-57CD-47AE-B072-2A1252CA8798}" type="pres">
      <dgm:prSet presAssocID="{DC384516-2C04-43F7-BA19-33880A7AE0C7}" presName="parentText" presStyleLbl="node1" presStyleIdx="0" presStyleCnt="3" custScaleX="72454" custScaleY="125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5EA9-BC25-4CA6-AAF1-F6268F6D3301}" type="pres">
      <dgm:prSet presAssocID="{DC384516-2C04-43F7-BA19-33880A7AE0C7}" presName="negativeSpace" presStyleCnt="0"/>
      <dgm:spPr/>
      <dgm:t>
        <a:bodyPr/>
        <a:lstStyle/>
        <a:p>
          <a:endParaRPr lang="ru-RU"/>
        </a:p>
      </dgm:t>
    </dgm:pt>
    <dgm:pt modelId="{97E503A3-7623-45E1-A6EB-B6DB7119790B}" type="pres">
      <dgm:prSet presAssocID="{DC384516-2C04-43F7-BA19-33880A7AE0C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F5469-8B0F-4789-9038-D498A849BB4D}" type="pres">
      <dgm:prSet presAssocID="{59861BD3-8656-4305-9C19-35BB3D8997DD}" presName="spaceBetweenRectangles" presStyleCnt="0"/>
      <dgm:spPr/>
      <dgm:t>
        <a:bodyPr/>
        <a:lstStyle/>
        <a:p>
          <a:endParaRPr lang="ru-RU"/>
        </a:p>
      </dgm:t>
    </dgm:pt>
    <dgm:pt modelId="{1BB85D4E-19E7-4408-A98B-AEFCB8027EB8}" type="pres">
      <dgm:prSet presAssocID="{48C6C9EE-7837-4C73-8EDA-F55439F56EEF}" presName="parentLin" presStyleCnt="0"/>
      <dgm:spPr/>
      <dgm:t>
        <a:bodyPr/>
        <a:lstStyle/>
        <a:p>
          <a:endParaRPr lang="ru-RU"/>
        </a:p>
      </dgm:t>
    </dgm:pt>
    <dgm:pt modelId="{65A350FD-8E96-417B-9085-8F30585D2EBC}" type="pres">
      <dgm:prSet presAssocID="{48C6C9EE-7837-4C73-8EDA-F55439F56E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FC14FA-F8F5-43CD-AAA2-36298D1DFE06}" type="pres">
      <dgm:prSet presAssocID="{48C6C9EE-7837-4C73-8EDA-F55439F56EEF}" presName="parentText" presStyleLbl="node1" presStyleIdx="1" presStyleCnt="3" custScaleX="72967" custScaleY="118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6EBF-2AB3-404B-AE27-372B133B367D}" type="pres">
      <dgm:prSet presAssocID="{48C6C9EE-7837-4C73-8EDA-F55439F56EEF}" presName="negativeSpace" presStyleCnt="0"/>
      <dgm:spPr/>
      <dgm:t>
        <a:bodyPr/>
        <a:lstStyle/>
        <a:p>
          <a:endParaRPr lang="ru-RU"/>
        </a:p>
      </dgm:t>
    </dgm:pt>
    <dgm:pt modelId="{003C15DD-95BB-4EEB-B8D2-0EAEB17321AD}" type="pres">
      <dgm:prSet presAssocID="{48C6C9EE-7837-4C73-8EDA-F55439F56E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2F5D2-B765-40B0-AEAD-217E53D27898}" type="pres">
      <dgm:prSet presAssocID="{B9849C6D-7B86-4EEC-BCC0-10C8B973D874}" presName="spaceBetweenRectangles" presStyleCnt="0"/>
      <dgm:spPr/>
      <dgm:t>
        <a:bodyPr/>
        <a:lstStyle/>
        <a:p>
          <a:endParaRPr lang="ru-RU"/>
        </a:p>
      </dgm:t>
    </dgm:pt>
    <dgm:pt modelId="{584303CA-8C8B-4B19-AA17-4BA29E3EB8F0}" type="pres">
      <dgm:prSet presAssocID="{862D204D-2F1C-4CA6-BA54-AB19C027FC2B}" presName="parentLin" presStyleCnt="0"/>
      <dgm:spPr/>
      <dgm:t>
        <a:bodyPr/>
        <a:lstStyle/>
        <a:p>
          <a:endParaRPr lang="ru-RU"/>
        </a:p>
      </dgm:t>
    </dgm:pt>
    <dgm:pt modelId="{85E05C58-34E2-4791-91CF-15D0C5D2CDFF}" type="pres">
      <dgm:prSet presAssocID="{862D204D-2F1C-4CA6-BA54-AB19C027FC2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D69B9F1-BD0C-4C70-B519-E727569AC959}" type="pres">
      <dgm:prSet presAssocID="{862D204D-2F1C-4CA6-BA54-AB19C027FC2B}" presName="parentText" presStyleLbl="node1" presStyleIdx="2" presStyleCnt="3" custScaleX="74799" custScaleY="92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97BC5-5EC1-41BA-90E4-265847ED73FC}" type="pres">
      <dgm:prSet presAssocID="{862D204D-2F1C-4CA6-BA54-AB19C027FC2B}" presName="negativeSpace" presStyleCnt="0"/>
      <dgm:spPr/>
      <dgm:t>
        <a:bodyPr/>
        <a:lstStyle/>
        <a:p>
          <a:endParaRPr lang="ru-RU"/>
        </a:p>
      </dgm:t>
    </dgm:pt>
    <dgm:pt modelId="{6535DC32-6A9D-439B-9B03-4A4BEAF19D55}" type="pres">
      <dgm:prSet presAssocID="{862D204D-2F1C-4CA6-BA54-AB19C027FC2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B4850-210E-4032-93FC-1AA549D4FCBD}" type="presOf" srcId="{48C6C9EE-7837-4C73-8EDA-F55439F56EEF}" destId="{CAFC14FA-F8F5-43CD-AAA2-36298D1DFE06}" srcOrd="1" destOrd="0" presId="urn:microsoft.com/office/officeart/2005/8/layout/list1"/>
    <dgm:cxn modelId="{2EB9FE64-FD78-4A37-A8E4-A353EF2AD44E}" type="presOf" srcId="{862D204D-2F1C-4CA6-BA54-AB19C027FC2B}" destId="{85E05C58-34E2-4791-91CF-15D0C5D2CDFF}" srcOrd="0" destOrd="0" presId="urn:microsoft.com/office/officeart/2005/8/layout/list1"/>
    <dgm:cxn modelId="{588368E0-CAC7-47EC-B4E6-E100ADD38AF0}" srcId="{28BE3485-40AA-4BE1-ADBB-0F3BF8FC6A3C}" destId="{48C6C9EE-7837-4C73-8EDA-F55439F56EEF}" srcOrd="1" destOrd="0" parTransId="{A6373D97-C17E-4E25-9405-825A671D3C0A}" sibTransId="{B9849C6D-7B86-4EEC-BCC0-10C8B973D874}"/>
    <dgm:cxn modelId="{74DB217E-D1DB-4F1D-88A9-A620A14B24C5}" srcId="{28BE3485-40AA-4BE1-ADBB-0F3BF8FC6A3C}" destId="{862D204D-2F1C-4CA6-BA54-AB19C027FC2B}" srcOrd="2" destOrd="0" parTransId="{1534EAFD-9C51-4661-A995-71A60A295114}" sibTransId="{3DB65BB1-2423-4C37-B0D7-03C60AE97F31}"/>
    <dgm:cxn modelId="{D380506A-9540-4D7A-8989-22438B8B220F}" type="presOf" srcId="{DC384516-2C04-43F7-BA19-33880A7AE0C7}" destId="{F6DA412A-57CD-47AE-B072-2A1252CA8798}" srcOrd="1" destOrd="0" presId="urn:microsoft.com/office/officeart/2005/8/layout/list1"/>
    <dgm:cxn modelId="{7283C8FB-6CAD-418D-B911-2414F2384854}" type="presOf" srcId="{48C6C9EE-7837-4C73-8EDA-F55439F56EEF}" destId="{65A350FD-8E96-417B-9085-8F30585D2EBC}" srcOrd="0" destOrd="0" presId="urn:microsoft.com/office/officeart/2005/8/layout/list1"/>
    <dgm:cxn modelId="{4F21B4C3-01B7-4D41-89A8-D4DC16D0762D}" type="presOf" srcId="{9B18C200-F0C8-40FD-B0D6-5E5FE089AE35}" destId="{003C15DD-95BB-4EEB-B8D2-0EAEB17321AD}" srcOrd="0" destOrd="0" presId="urn:microsoft.com/office/officeart/2005/8/layout/list1"/>
    <dgm:cxn modelId="{35F56A1A-1633-4BAF-8595-6A466CC7988F}" type="presOf" srcId="{28BE3485-40AA-4BE1-ADBB-0F3BF8FC6A3C}" destId="{00DBEDD9-9D78-4351-9E88-705B6A258C03}" srcOrd="0" destOrd="0" presId="urn:microsoft.com/office/officeart/2005/8/layout/list1"/>
    <dgm:cxn modelId="{75BC6DAB-7BF4-47AC-8E47-2E98C591DCA4}" type="presOf" srcId="{DC384516-2C04-43F7-BA19-33880A7AE0C7}" destId="{FE342B7C-2AEA-49D8-8E76-4BAF8BBD65D9}" srcOrd="0" destOrd="0" presId="urn:microsoft.com/office/officeart/2005/8/layout/list1"/>
    <dgm:cxn modelId="{AC109386-7D2E-46BE-B820-A368E351F164}" type="presOf" srcId="{862D204D-2F1C-4CA6-BA54-AB19C027FC2B}" destId="{7D69B9F1-BD0C-4C70-B519-E727569AC959}" srcOrd="1" destOrd="0" presId="urn:microsoft.com/office/officeart/2005/8/layout/list1"/>
    <dgm:cxn modelId="{34DFACA1-69CF-4F92-B880-40DFFE375705}" srcId="{28BE3485-40AA-4BE1-ADBB-0F3BF8FC6A3C}" destId="{DC384516-2C04-43F7-BA19-33880A7AE0C7}" srcOrd="0" destOrd="0" parTransId="{608F80E2-87E9-47B3-AEAB-43687F6C930D}" sibTransId="{59861BD3-8656-4305-9C19-35BB3D8997DD}"/>
    <dgm:cxn modelId="{D3D5FCB0-1A41-44F2-B732-F7F11A6DA334}" srcId="{48C6C9EE-7837-4C73-8EDA-F55439F56EEF}" destId="{9B18C200-F0C8-40FD-B0D6-5E5FE089AE35}" srcOrd="0" destOrd="0" parTransId="{9FF9AE17-44A8-4B01-A26E-B37FB300E805}" sibTransId="{4F2CDA1E-95AE-4DE7-9B7F-17D57A6E0370}"/>
    <dgm:cxn modelId="{644FFCBB-831A-4BFC-9BFF-D1A274609DED}" type="presParOf" srcId="{00DBEDD9-9D78-4351-9E88-705B6A258C03}" destId="{89390B47-DDCE-4C84-832F-5B2BA457BF2A}" srcOrd="0" destOrd="0" presId="urn:microsoft.com/office/officeart/2005/8/layout/list1"/>
    <dgm:cxn modelId="{33C5DDC8-3EF4-4210-89DE-ABB1A04F961F}" type="presParOf" srcId="{89390B47-DDCE-4C84-832F-5B2BA457BF2A}" destId="{FE342B7C-2AEA-49D8-8E76-4BAF8BBD65D9}" srcOrd="0" destOrd="0" presId="urn:microsoft.com/office/officeart/2005/8/layout/list1"/>
    <dgm:cxn modelId="{423E4B75-D580-4D7C-A194-4001EA93D1BB}" type="presParOf" srcId="{89390B47-DDCE-4C84-832F-5B2BA457BF2A}" destId="{F6DA412A-57CD-47AE-B072-2A1252CA8798}" srcOrd="1" destOrd="0" presId="urn:microsoft.com/office/officeart/2005/8/layout/list1"/>
    <dgm:cxn modelId="{2BF88633-61E6-4CD2-BB4D-F7F0B5ACE498}" type="presParOf" srcId="{00DBEDD9-9D78-4351-9E88-705B6A258C03}" destId="{34FF5EA9-BC25-4CA6-AAF1-F6268F6D3301}" srcOrd="1" destOrd="0" presId="urn:microsoft.com/office/officeart/2005/8/layout/list1"/>
    <dgm:cxn modelId="{EEA62AE6-163B-4A50-B620-C35181C4F818}" type="presParOf" srcId="{00DBEDD9-9D78-4351-9E88-705B6A258C03}" destId="{97E503A3-7623-45E1-A6EB-B6DB7119790B}" srcOrd="2" destOrd="0" presId="urn:microsoft.com/office/officeart/2005/8/layout/list1"/>
    <dgm:cxn modelId="{D5018F4E-A156-4D48-AD34-A3A7948ED2C0}" type="presParOf" srcId="{00DBEDD9-9D78-4351-9E88-705B6A258C03}" destId="{019F5469-8B0F-4789-9038-D498A849BB4D}" srcOrd="3" destOrd="0" presId="urn:microsoft.com/office/officeart/2005/8/layout/list1"/>
    <dgm:cxn modelId="{0145D2D6-344F-499F-BC81-295F186870DE}" type="presParOf" srcId="{00DBEDD9-9D78-4351-9E88-705B6A258C03}" destId="{1BB85D4E-19E7-4408-A98B-AEFCB8027EB8}" srcOrd="4" destOrd="0" presId="urn:microsoft.com/office/officeart/2005/8/layout/list1"/>
    <dgm:cxn modelId="{E5E0CC25-C803-416D-99BB-9755332EE615}" type="presParOf" srcId="{1BB85D4E-19E7-4408-A98B-AEFCB8027EB8}" destId="{65A350FD-8E96-417B-9085-8F30585D2EBC}" srcOrd="0" destOrd="0" presId="urn:microsoft.com/office/officeart/2005/8/layout/list1"/>
    <dgm:cxn modelId="{EB43064B-23D0-4D00-B365-9DA37A957695}" type="presParOf" srcId="{1BB85D4E-19E7-4408-A98B-AEFCB8027EB8}" destId="{CAFC14FA-F8F5-43CD-AAA2-36298D1DFE06}" srcOrd="1" destOrd="0" presId="urn:microsoft.com/office/officeart/2005/8/layout/list1"/>
    <dgm:cxn modelId="{5860C210-94F4-423A-B1F8-83BA603D9696}" type="presParOf" srcId="{00DBEDD9-9D78-4351-9E88-705B6A258C03}" destId="{63486EBF-2AB3-404B-AE27-372B133B367D}" srcOrd="5" destOrd="0" presId="urn:microsoft.com/office/officeart/2005/8/layout/list1"/>
    <dgm:cxn modelId="{AD8CB17F-5C12-4D03-B0BF-78297ABB3622}" type="presParOf" srcId="{00DBEDD9-9D78-4351-9E88-705B6A258C03}" destId="{003C15DD-95BB-4EEB-B8D2-0EAEB17321AD}" srcOrd="6" destOrd="0" presId="urn:microsoft.com/office/officeart/2005/8/layout/list1"/>
    <dgm:cxn modelId="{3D5B2FBF-6A10-41B5-88E4-F50B129FB74F}" type="presParOf" srcId="{00DBEDD9-9D78-4351-9E88-705B6A258C03}" destId="{9502F5D2-B765-40B0-AEAD-217E53D27898}" srcOrd="7" destOrd="0" presId="urn:microsoft.com/office/officeart/2005/8/layout/list1"/>
    <dgm:cxn modelId="{DC9ADFDC-206C-45FD-BA94-D1243D02AA83}" type="presParOf" srcId="{00DBEDD9-9D78-4351-9E88-705B6A258C03}" destId="{584303CA-8C8B-4B19-AA17-4BA29E3EB8F0}" srcOrd="8" destOrd="0" presId="urn:microsoft.com/office/officeart/2005/8/layout/list1"/>
    <dgm:cxn modelId="{4ADC5F97-AB5C-45A1-9E62-57F6352E2C6F}" type="presParOf" srcId="{584303CA-8C8B-4B19-AA17-4BA29E3EB8F0}" destId="{85E05C58-34E2-4791-91CF-15D0C5D2CDFF}" srcOrd="0" destOrd="0" presId="urn:microsoft.com/office/officeart/2005/8/layout/list1"/>
    <dgm:cxn modelId="{15D9F9C0-9288-4313-91F2-FF0CFF3F5AEC}" type="presParOf" srcId="{584303CA-8C8B-4B19-AA17-4BA29E3EB8F0}" destId="{7D69B9F1-BD0C-4C70-B519-E727569AC959}" srcOrd="1" destOrd="0" presId="urn:microsoft.com/office/officeart/2005/8/layout/list1"/>
    <dgm:cxn modelId="{413EBD46-EAF5-4C99-B712-A256E0BCDA58}" type="presParOf" srcId="{00DBEDD9-9D78-4351-9E88-705B6A258C03}" destId="{A8997BC5-5EC1-41BA-90E4-265847ED73FC}" srcOrd="9" destOrd="0" presId="urn:microsoft.com/office/officeart/2005/8/layout/list1"/>
    <dgm:cxn modelId="{48E9C866-1561-4F9A-BA04-73EB1228584A}" type="presParOf" srcId="{00DBEDD9-9D78-4351-9E88-705B6A258C03}" destId="{6535DC32-6A9D-439B-9B03-4A4BEAF19D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57CE9-3A96-4952-9787-F5E37EEDB7EC}">
      <dsp:nvSpPr>
        <dsp:cNvPr id="0" name=""/>
        <dsp:cNvSpPr/>
      </dsp:nvSpPr>
      <dsp:spPr>
        <a:xfrm>
          <a:off x="0" y="385605"/>
          <a:ext cx="11887200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54076" rIns="9225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Анализатор КОС, </a:t>
          </a:r>
          <a:r>
            <a:rPr lang="ru-RU" sz="1700" kern="1200" dirty="0" err="1" smtClean="0"/>
            <a:t>коагулометр</a:t>
          </a:r>
          <a:endParaRPr lang="ru-RU" sz="1700" kern="1200" dirty="0"/>
        </a:p>
      </dsp:txBody>
      <dsp:txXfrm>
        <a:off x="0" y="385605"/>
        <a:ext cx="11887200" cy="709537"/>
      </dsp:txXfrm>
    </dsp:sp>
    <dsp:sp modelId="{77BDECF2-B1DD-4CEB-9EC3-E1E3ED420290}">
      <dsp:nvSpPr>
        <dsp:cNvPr id="0" name=""/>
        <dsp:cNvSpPr/>
      </dsp:nvSpPr>
      <dsp:spPr>
        <a:xfrm>
          <a:off x="594360" y="60701"/>
          <a:ext cx="6004545" cy="54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Импортозамещение,дооснащение</a:t>
          </a:r>
          <a:endParaRPr lang="ru-RU" sz="2000" kern="1200" dirty="0"/>
        </a:p>
      </dsp:txBody>
      <dsp:txXfrm>
        <a:off x="620783" y="87124"/>
        <a:ext cx="5951699" cy="488433"/>
      </dsp:txXfrm>
    </dsp:sp>
    <dsp:sp modelId="{687779B3-98F6-4FAF-A6BB-D44D582D0477}">
      <dsp:nvSpPr>
        <dsp:cNvPr id="0" name=""/>
        <dsp:cNvSpPr/>
      </dsp:nvSpPr>
      <dsp:spPr>
        <a:xfrm>
          <a:off x="0" y="1378151"/>
          <a:ext cx="11887200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54076" rIns="9225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Участие в создании проекта</a:t>
          </a:r>
          <a:endParaRPr lang="ru-RU" sz="1700" kern="1200" dirty="0"/>
        </a:p>
      </dsp:txBody>
      <dsp:txXfrm>
        <a:off x="0" y="1378151"/>
        <a:ext cx="11887200" cy="709537"/>
      </dsp:txXfrm>
    </dsp:sp>
    <dsp:sp modelId="{4ABC2C3A-C71D-49C2-AB79-3328F3B432FE}">
      <dsp:nvSpPr>
        <dsp:cNvPr id="0" name=""/>
        <dsp:cNvSpPr/>
      </dsp:nvSpPr>
      <dsp:spPr>
        <a:xfrm>
          <a:off x="594360" y="1152399"/>
          <a:ext cx="6102068" cy="4766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ремонтных работ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7629" y="1175668"/>
        <a:ext cx="6055530" cy="430134"/>
      </dsp:txXfrm>
    </dsp:sp>
    <dsp:sp modelId="{97E503A3-7623-45E1-A6EB-B6DB7119790B}">
      <dsp:nvSpPr>
        <dsp:cNvPr id="0" name=""/>
        <dsp:cNvSpPr/>
      </dsp:nvSpPr>
      <dsp:spPr>
        <a:xfrm>
          <a:off x="0" y="2559146"/>
          <a:ext cx="11887200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54076" rIns="9225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Соединение с поликлиникой, ПДО</a:t>
          </a:r>
          <a:endParaRPr lang="ru-RU" sz="1700" kern="1200" dirty="0"/>
        </a:p>
      </dsp:txBody>
      <dsp:txXfrm>
        <a:off x="0" y="2559146"/>
        <a:ext cx="11887200" cy="709537"/>
      </dsp:txXfrm>
    </dsp:sp>
    <dsp:sp modelId="{F6DA412A-57CD-47AE-B072-2A1252CA8798}">
      <dsp:nvSpPr>
        <dsp:cNvPr id="0" name=""/>
        <dsp:cNvSpPr/>
      </dsp:nvSpPr>
      <dsp:spPr>
        <a:xfrm>
          <a:off x="521206" y="2179489"/>
          <a:ext cx="6028926" cy="6305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Внедрение ЛИС, РМИС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1988" y="2210271"/>
        <a:ext cx="5967362" cy="569013"/>
      </dsp:txXfrm>
    </dsp:sp>
    <dsp:sp modelId="{003C15DD-95BB-4EEB-B8D2-0EAEB17321AD}">
      <dsp:nvSpPr>
        <dsp:cNvPr id="0" name=""/>
        <dsp:cNvSpPr/>
      </dsp:nvSpPr>
      <dsp:spPr>
        <a:xfrm>
          <a:off x="0" y="3706126"/>
          <a:ext cx="11887200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54076" rIns="9225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Специалисты среднего звена, специалисты с высшим образованием</a:t>
          </a:r>
          <a:endParaRPr lang="ru-RU" sz="1700" kern="1200" dirty="0"/>
        </a:p>
      </dsp:txBody>
      <dsp:txXfrm>
        <a:off x="0" y="3706126"/>
        <a:ext cx="11887200" cy="709537"/>
      </dsp:txXfrm>
    </dsp:sp>
    <dsp:sp modelId="{CAFC14FA-F8F5-43CD-AAA2-36298D1DFE06}">
      <dsp:nvSpPr>
        <dsp:cNvPr id="0" name=""/>
        <dsp:cNvSpPr/>
      </dsp:nvSpPr>
      <dsp:spPr>
        <a:xfrm>
          <a:off x="594360" y="3360483"/>
          <a:ext cx="6071613" cy="5965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Кадровый вопрос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3482" y="3389605"/>
        <a:ext cx="6013369" cy="538318"/>
      </dsp:txXfrm>
    </dsp:sp>
    <dsp:sp modelId="{6535DC32-6A9D-439B-9B03-4A4BEAF19D55}">
      <dsp:nvSpPr>
        <dsp:cNvPr id="0" name=""/>
        <dsp:cNvSpPr/>
      </dsp:nvSpPr>
      <dsp:spPr>
        <a:xfrm>
          <a:off x="0" y="4719380"/>
          <a:ext cx="11887200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54076" rIns="9225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Кадры, инвентаризация, маршрутизация, санитарный контроль</a:t>
          </a:r>
          <a:endParaRPr lang="ru-RU" sz="1700" kern="1200" dirty="0"/>
        </a:p>
      </dsp:txBody>
      <dsp:txXfrm>
        <a:off x="0" y="4719380"/>
        <a:ext cx="11887200" cy="709537"/>
      </dsp:txXfrm>
    </dsp:sp>
    <dsp:sp modelId="{7D69B9F1-BD0C-4C70-B519-E727569AC959}">
      <dsp:nvSpPr>
        <dsp:cNvPr id="0" name=""/>
        <dsp:cNvSpPr/>
      </dsp:nvSpPr>
      <dsp:spPr>
        <a:xfrm>
          <a:off x="594360" y="4507463"/>
          <a:ext cx="6224054" cy="4628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Микробиологическая лаборатория</a:t>
          </a:r>
          <a:endParaRPr lang="ru-RU" sz="2000" kern="1200" dirty="0"/>
        </a:p>
      </dsp:txBody>
      <dsp:txXfrm>
        <a:off x="616954" y="4530057"/>
        <a:ext cx="6178866" cy="417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57CE9-3A96-4952-9787-F5E37EEDB7EC}">
      <dsp:nvSpPr>
        <dsp:cNvPr id="0" name=""/>
        <dsp:cNvSpPr/>
      </dsp:nvSpPr>
      <dsp:spPr>
        <a:xfrm>
          <a:off x="0" y="130834"/>
          <a:ext cx="118872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12420" rIns="9225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Цитохимия</a:t>
          </a:r>
          <a:endParaRPr lang="ru-RU" sz="1500" kern="1200" dirty="0"/>
        </a:p>
      </dsp:txBody>
      <dsp:txXfrm>
        <a:off x="0" y="130834"/>
        <a:ext cx="11887200" cy="850500"/>
      </dsp:txXfrm>
    </dsp:sp>
    <dsp:sp modelId="{77BDECF2-B1DD-4CEB-9EC3-E1E3ED420290}">
      <dsp:nvSpPr>
        <dsp:cNvPr id="0" name=""/>
        <dsp:cNvSpPr/>
      </dsp:nvSpPr>
      <dsp:spPr>
        <a:xfrm>
          <a:off x="594360" y="163854"/>
          <a:ext cx="6004545" cy="477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новых методик</a:t>
          </a:r>
          <a:endParaRPr lang="ru-RU" sz="2000" kern="1200" dirty="0"/>
        </a:p>
      </dsp:txBody>
      <dsp:txXfrm>
        <a:off x="617674" y="187168"/>
        <a:ext cx="5957917" cy="430971"/>
      </dsp:txXfrm>
    </dsp:sp>
    <dsp:sp modelId="{687779B3-98F6-4FAF-A6BB-D44D582D0477}">
      <dsp:nvSpPr>
        <dsp:cNvPr id="0" name=""/>
        <dsp:cNvSpPr/>
      </dsp:nvSpPr>
      <dsp:spPr>
        <a:xfrm>
          <a:off x="0" y="1550747"/>
          <a:ext cx="118872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12420" rIns="9225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Пневмопочта</a:t>
          </a:r>
          <a:endParaRPr lang="ru-RU" sz="1500" kern="1200" dirty="0"/>
        </a:p>
      </dsp:txBody>
      <dsp:txXfrm>
        <a:off x="0" y="1550747"/>
        <a:ext cx="11887200" cy="626062"/>
      </dsp:txXfrm>
    </dsp:sp>
    <dsp:sp modelId="{4ABC2C3A-C71D-49C2-AB79-3328F3B432FE}">
      <dsp:nvSpPr>
        <dsp:cNvPr id="0" name=""/>
        <dsp:cNvSpPr/>
      </dsp:nvSpPr>
      <dsp:spPr>
        <a:xfrm>
          <a:off x="594360" y="1351554"/>
          <a:ext cx="6102068" cy="420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ремонтных работ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4892" y="1372086"/>
        <a:ext cx="6061004" cy="379529"/>
      </dsp:txXfrm>
    </dsp:sp>
    <dsp:sp modelId="{97E503A3-7623-45E1-A6EB-B6DB7119790B}">
      <dsp:nvSpPr>
        <dsp:cNvPr id="0" name=""/>
        <dsp:cNvSpPr/>
      </dsp:nvSpPr>
      <dsp:spPr>
        <a:xfrm>
          <a:off x="0" y="2592801"/>
          <a:ext cx="118872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12420" rIns="9225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Дублирующее оборудование, анализатор мочи</a:t>
          </a:r>
          <a:endParaRPr lang="ru-RU" sz="1500" kern="1200" dirty="0"/>
        </a:p>
      </dsp:txBody>
      <dsp:txXfrm>
        <a:off x="0" y="2592801"/>
        <a:ext cx="11887200" cy="626062"/>
      </dsp:txXfrm>
    </dsp:sp>
    <dsp:sp modelId="{F6DA412A-57CD-47AE-B072-2A1252CA8798}">
      <dsp:nvSpPr>
        <dsp:cNvPr id="0" name=""/>
        <dsp:cNvSpPr/>
      </dsp:nvSpPr>
      <dsp:spPr>
        <a:xfrm>
          <a:off x="594360" y="2257810"/>
          <a:ext cx="6028926" cy="556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Дооснащение лаборатории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1521" y="2284971"/>
        <a:ext cx="5974604" cy="502069"/>
      </dsp:txXfrm>
    </dsp:sp>
    <dsp:sp modelId="{003C15DD-95BB-4EEB-B8D2-0EAEB17321AD}">
      <dsp:nvSpPr>
        <dsp:cNvPr id="0" name=""/>
        <dsp:cNvSpPr/>
      </dsp:nvSpPr>
      <dsp:spPr>
        <a:xfrm>
          <a:off x="0" y="3604842"/>
          <a:ext cx="11887200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12420" rIns="9225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Повышение квалификации специалистов с высшим образованием в области исследования морфологии крови и костного мозга на центральных базах Москвы и Санкт-Петербурга.</a:t>
          </a:r>
          <a:endParaRPr lang="ru-RU" sz="1500" kern="1200"/>
        </a:p>
      </dsp:txBody>
      <dsp:txXfrm>
        <a:off x="0" y="3604842"/>
        <a:ext cx="11887200" cy="826875"/>
      </dsp:txXfrm>
    </dsp:sp>
    <dsp:sp modelId="{CAFC14FA-F8F5-43CD-AAA2-36298D1DFE06}">
      <dsp:nvSpPr>
        <dsp:cNvPr id="0" name=""/>
        <dsp:cNvSpPr/>
      </dsp:nvSpPr>
      <dsp:spPr>
        <a:xfrm>
          <a:off x="594360" y="3299864"/>
          <a:ext cx="6071613" cy="5263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Обучение кадров, ротация кадров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0056" y="3325560"/>
        <a:ext cx="6020221" cy="474986"/>
      </dsp:txXfrm>
    </dsp:sp>
    <dsp:sp modelId="{6535DC32-6A9D-439B-9B03-4A4BEAF19D55}">
      <dsp:nvSpPr>
        <dsp:cNvPr id="0" name=""/>
        <dsp:cNvSpPr/>
      </dsp:nvSpPr>
      <dsp:spPr>
        <a:xfrm>
          <a:off x="0" y="4699703"/>
          <a:ext cx="118872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312420" rIns="9225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Получение </a:t>
          </a:r>
          <a:r>
            <a:rPr lang="ru-RU" sz="1500" kern="1200" dirty="0" err="1" smtClean="0"/>
            <a:t>санэпидзаключения</a:t>
          </a:r>
          <a:endParaRPr lang="ru-RU" sz="1500" kern="1200" dirty="0"/>
        </a:p>
      </dsp:txBody>
      <dsp:txXfrm>
        <a:off x="0" y="4699703"/>
        <a:ext cx="11887200" cy="626062"/>
      </dsp:txXfrm>
    </dsp:sp>
    <dsp:sp modelId="{7D69B9F1-BD0C-4C70-B519-E727569AC959}">
      <dsp:nvSpPr>
        <dsp:cNvPr id="0" name=""/>
        <dsp:cNvSpPr/>
      </dsp:nvSpPr>
      <dsp:spPr>
        <a:xfrm>
          <a:off x="594360" y="4512717"/>
          <a:ext cx="6224054" cy="4083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качеством</a:t>
          </a:r>
          <a:endParaRPr lang="ru-RU" sz="2000" kern="1200" dirty="0"/>
        </a:p>
      </dsp:txBody>
      <dsp:txXfrm>
        <a:off x="614296" y="4532653"/>
        <a:ext cx="6184182" cy="368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503A3-7623-45E1-A6EB-B6DB7119790B}">
      <dsp:nvSpPr>
        <dsp:cNvPr id="0" name=""/>
        <dsp:cNvSpPr/>
      </dsp:nvSpPr>
      <dsp:spPr>
        <a:xfrm>
          <a:off x="0" y="904378"/>
          <a:ext cx="11887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A412A-57CD-47AE-B072-2A1252CA8798}">
      <dsp:nvSpPr>
        <dsp:cNvPr id="0" name=""/>
        <dsp:cNvSpPr/>
      </dsp:nvSpPr>
      <dsp:spPr>
        <a:xfrm>
          <a:off x="594360" y="55732"/>
          <a:ext cx="6028926" cy="1409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Управление качеством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63167" y="124539"/>
        <a:ext cx="5891312" cy="1271911"/>
      </dsp:txXfrm>
    </dsp:sp>
    <dsp:sp modelId="{003C15DD-95BB-4EEB-B8D2-0EAEB17321AD}">
      <dsp:nvSpPr>
        <dsp:cNvPr id="0" name=""/>
        <dsp:cNvSpPr/>
      </dsp:nvSpPr>
      <dsp:spPr>
        <a:xfrm>
          <a:off x="0" y="2839790"/>
          <a:ext cx="11887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79" tIns="791464" rIns="922579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800" kern="1200" dirty="0"/>
        </a:p>
      </dsp:txBody>
      <dsp:txXfrm>
        <a:off x="0" y="2839790"/>
        <a:ext cx="11887200" cy="957600"/>
      </dsp:txXfrm>
    </dsp:sp>
    <dsp:sp modelId="{CAFC14FA-F8F5-43CD-AAA2-36298D1DFE06}">
      <dsp:nvSpPr>
        <dsp:cNvPr id="0" name=""/>
        <dsp:cNvSpPr/>
      </dsp:nvSpPr>
      <dsp:spPr>
        <a:xfrm>
          <a:off x="594360" y="2067178"/>
          <a:ext cx="6071613" cy="13334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Централизация исследований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59456" y="2132274"/>
        <a:ext cx="5941421" cy="1203300"/>
      </dsp:txXfrm>
    </dsp:sp>
    <dsp:sp modelId="{6535DC32-6A9D-439B-9B03-4A4BEAF19D55}">
      <dsp:nvSpPr>
        <dsp:cNvPr id="0" name=""/>
        <dsp:cNvSpPr/>
      </dsp:nvSpPr>
      <dsp:spPr>
        <a:xfrm>
          <a:off x="0" y="4476287"/>
          <a:ext cx="11887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B9F1-BD0C-4C70-B519-E727569AC959}">
      <dsp:nvSpPr>
        <dsp:cNvPr id="0" name=""/>
        <dsp:cNvSpPr/>
      </dsp:nvSpPr>
      <dsp:spPr>
        <a:xfrm>
          <a:off x="594360" y="4002590"/>
          <a:ext cx="6224054" cy="10345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516" tIns="0" rIns="314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Аккредитация лаборатории</a:t>
          </a:r>
          <a:endParaRPr lang="ru-RU" sz="2000" kern="1200" dirty="0"/>
        </a:p>
      </dsp:txBody>
      <dsp:txXfrm>
        <a:off x="644864" y="4053094"/>
        <a:ext cx="6123046" cy="93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0F2E-85FA-4707-88A5-1F65BBCC4B94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302F-901B-4567-AF10-C16F0D07B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9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66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ru-RU" sz="2000" b="0" strike="noStrike" spc="-1" dirty="0" smtClean="0">
                <a:latin typeface="Arial"/>
              </a:rPr>
              <a:t>Хорошая укомплектованность  специалистами с высшим и средним образованием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B71E-6406-49CC-8F4C-8B7D8277C8DC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14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ru-RU" sz="2000" b="0" strike="noStrike" spc="-1" dirty="0" smtClean="0">
                <a:latin typeface="Arial"/>
              </a:rPr>
              <a:t>Глубокий </a:t>
            </a:r>
            <a:r>
              <a:rPr lang="ru-RU" sz="2000" b="0" strike="noStrike" spc="-1" dirty="0">
                <a:latin typeface="Arial"/>
              </a:rPr>
              <a:t>кадровый </a:t>
            </a:r>
            <a:r>
              <a:rPr lang="ru-RU" sz="2000" b="0" strike="noStrike" spc="-1" dirty="0" smtClean="0">
                <a:latin typeface="Arial"/>
              </a:rPr>
              <a:t>дефицит</a:t>
            </a:r>
            <a:r>
              <a:rPr lang="ru-RU" sz="2000" b="0" strike="noStrike" spc="-1" baseline="0" dirty="0" smtClean="0">
                <a:latin typeface="Arial"/>
              </a:rPr>
              <a:t> в Тотьме.</a:t>
            </a:r>
            <a:r>
              <a:rPr lang="ru-RU" sz="2000" b="0" strike="noStrike" spc="-1" dirty="0" smtClean="0">
                <a:latin typeface="Arial"/>
              </a:rPr>
              <a:t> </a:t>
            </a:r>
            <a:r>
              <a:rPr lang="ru-RU" sz="2000" b="0" strike="noStrike" spc="-1" baseline="0" dirty="0" smtClean="0">
                <a:latin typeface="Arial"/>
              </a:rPr>
              <a:t> Выполнение гепатитов, гормонов </a:t>
            </a:r>
            <a:r>
              <a:rPr lang="ru-RU" sz="2000" b="0" strike="noStrike" spc="-1" baseline="0" dirty="0" err="1" smtClean="0">
                <a:latin typeface="Arial"/>
              </a:rPr>
              <a:t>щит.железы</a:t>
            </a:r>
            <a:r>
              <a:rPr lang="ru-RU" sz="2000" b="0" strike="noStrike" spc="-1" baseline="0" dirty="0" smtClean="0">
                <a:latin typeface="Arial"/>
              </a:rPr>
              <a:t>, ПСА на базе других регионов.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8BE88-7EE3-4250-89D0-D4D0FF481C67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327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ru-RU" sz="2000" b="0" strike="noStrike" spc="-1" dirty="0" smtClean="0">
                <a:latin typeface="Arial"/>
              </a:rPr>
              <a:t>Снижение</a:t>
            </a:r>
            <a:r>
              <a:rPr lang="ru-RU" sz="2000" b="0" strike="noStrike" spc="-1" baseline="0" dirty="0" smtClean="0">
                <a:latin typeface="Arial"/>
              </a:rPr>
              <a:t> укомплектованности специалистами с высшим образованием ниже 70%. Глубокий дефицит в инфекционной больнице.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B71E-6406-49CC-8F4C-8B7D8277C8DC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713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ru-RU" sz="2000" b="0" strike="noStrike" spc="-1" dirty="0" smtClean="0">
                <a:latin typeface="Arial"/>
              </a:rPr>
              <a:t>Дефицит</a:t>
            </a:r>
            <a:r>
              <a:rPr lang="ru-RU" sz="2000" b="0" strike="noStrike" spc="-1" baseline="0" dirty="0" smtClean="0">
                <a:latin typeface="Arial"/>
              </a:rPr>
              <a:t> специалистов среднего звена ВОКБ, ВГБ №1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B71E-6406-49CC-8F4C-8B7D8277C8DC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609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ru-RU" sz="2000" b="0" strike="noStrike" spc="-1" dirty="0" smtClean="0">
                <a:latin typeface="Arial"/>
              </a:rPr>
              <a:t>Хорошая</a:t>
            </a:r>
            <a:r>
              <a:rPr lang="ru-RU" sz="2000" b="0" strike="noStrike" spc="-1" baseline="0" dirty="0" smtClean="0">
                <a:latin typeface="Arial"/>
              </a:rPr>
              <a:t> укомплектованность  специалистами </a:t>
            </a:r>
            <a:r>
              <a:rPr lang="ru-RU" sz="2000" b="0" strike="noStrike" spc="-1" baseline="0" smtClean="0">
                <a:latin typeface="Arial"/>
              </a:rPr>
              <a:t>среднего звена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B71E-6406-49CC-8F4C-8B7D8277C8DC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45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Кадровый дефицит специалистов среднего звена в Вологде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Кадровый дефицит специалистов среднего звена в Вологде.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Череповецкий медицинский колледж принимает на обучение по специальности «медицинский лабораторный техник», но не каждый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год.В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2023г. Заявлено 25 мест очная форма обучения на базе среднего общего образования (11 классов) Срок обучения 1 год 10 месяцев.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Ивановский медицинский колледж принимает на 1,5 года на переквалификацию специалистов(медсестра, фельдшер) на медицинского лабораторного техника на 1,5 года обучения при наборе группы более 15 человек.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Слабая освещенность профессии среди выпускников школ.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43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Возрастной состав специалистов с высшим образованием 30-75 лет, оформлена пенсия 3 чел.</a:t>
            </a:r>
            <a:br>
              <a:rPr lang="ru-RU" dirty="0" smtClean="0"/>
            </a:br>
            <a:r>
              <a:rPr lang="ru-RU" dirty="0" smtClean="0"/>
              <a:t>Специалисты среднего звена 35-65 лет, оформлена пенсия  6 чел.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20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Большой</a:t>
            </a:r>
            <a:r>
              <a:rPr lang="ru-RU" baseline="0" dirty="0" smtClean="0"/>
              <a:t> процент используемого автоматического оборудования в рамках договоров.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Нормативных документов, которыми специалисты в области клинической лабораторной диагностики обязаны руководствоваться в рутинной практике, достаточно много, но один</a:t>
            </a:r>
            <a:r>
              <a:rPr lang="ru-RU" baseline="0" dirty="0" smtClean="0"/>
              <a:t> из основных приказ № 464.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Износ 75%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97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Количество стернальных пункций в поликлинике 20%-возрастание</a:t>
            </a:r>
            <a:r>
              <a:rPr lang="ru-RU" baseline="0" dirty="0" smtClean="0"/>
              <a:t> нагрузки</a:t>
            </a:r>
          </a:p>
          <a:p>
            <a:r>
              <a:rPr lang="ru-RU" baseline="0" dirty="0" smtClean="0"/>
              <a:t>Дети Количество </a:t>
            </a:r>
            <a:r>
              <a:rPr lang="ru-RU" baseline="0" dirty="0" err="1" smtClean="0"/>
              <a:t>ретикулоцитов</a:t>
            </a:r>
            <a:r>
              <a:rPr lang="ru-RU" baseline="0" dirty="0" smtClean="0"/>
              <a:t> 60% от общего числа исследований-необходим анализатор с функцией подсчета </a:t>
            </a:r>
            <a:r>
              <a:rPr lang="ru-RU" baseline="0" dirty="0" err="1" smtClean="0"/>
              <a:t>ретикулоцитов</a:t>
            </a:r>
            <a:r>
              <a:rPr lang="ru-RU" baseline="0" dirty="0" smtClean="0"/>
              <a:t>-</a:t>
            </a:r>
          </a:p>
          <a:p>
            <a:r>
              <a:rPr lang="ru-RU" baseline="0" dirty="0" smtClean="0"/>
              <a:t>СОЭ-для ревматологии в основном.</a:t>
            </a:r>
          </a:p>
          <a:p>
            <a:r>
              <a:rPr lang="ru-RU" baseline="0" dirty="0" smtClean="0"/>
              <a:t>Дискуссия выбора между СОЭ  и СРБ.</a:t>
            </a:r>
          </a:p>
          <a:p>
            <a:r>
              <a:rPr lang="ru-RU" baseline="0" dirty="0" smtClean="0"/>
              <a:t>Метод ручной, много погрешностей.</a:t>
            </a:r>
          </a:p>
          <a:p>
            <a:r>
              <a:rPr lang="ru-RU" baseline="0" dirty="0" smtClean="0"/>
              <a:t>Венозный забор крови (кроме гематологии)-выход лаборанта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2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Ручные методики.</a:t>
            </a:r>
            <a:r>
              <a:rPr lang="ru-RU" baseline="0" dirty="0" smtClean="0"/>
              <a:t> Нет подключения к РМИС, кроме ЭЛ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67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Ручные методики.</a:t>
            </a:r>
            <a:r>
              <a:rPr lang="ru-RU" baseline="0" dirty="0" smtClean="0"/>
              <a:t> Дешево+. Качество. СМЖ.  </a:t>
            </a:r>
            <a:r>
              <a:rPr lang="ru-RU" baseline="0" dirty="0" err="1" smtClean="0"/>
              <a:t>Цитоцентрифуга</a:t>
            </a:r>
            <a:r>
              <a:rPr lang="ru-RU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44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14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Загруженность анализатора. При возможной</a:t>
            </a:r>
            <a:r>
              <a:rPr lang="ru-RU" baseline="0" dirty="0" smtClean="0"/>
              <a:t> передаче исследований на гепатит у пациентов оставить у себя исследования </a:t>
            </a:r>
            <a:r>
              <a:rPr lang="ru-RU" baseline="0" dirty="0" err="1" smtClean="0"/>
              <a:t>профосмотров</a:t>
            </a:r>
            <a:r>
              <a:rPr lang="ru-RU" baseline="0" dirty="0" smtClean="0"/>
              <a:t> сотрудников.</a:t>
            </a:r>
          </a:p>
          <a:p>
            <a:r>
              <a:rPr lang="ru-RU" baseline="0" dirty="0" smtClean="0"/>
              <a:t>Анализатор высвобождается, возможность делать чаще гормоны щит. Железы, ПСА и др.</a:t>
            </a:r>
          </a:p>
          <a:p>
            <a:r>
              <a:rPr lang="ru-RU" baseline="0" dirty="0" smtClean="0"/>
              <a:t>При наличии в штате бактериолога- делать гепатиты –необходимо дублирующее оборудование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85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51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ПКТ</a:t>
            </a:r>
            <a:r>
              <a:rPr lang="ru-RU" baseline="0" dirty="0" smtClean="0"/>
              <a:t> стоимость реагента без учета наконечников и реакционных пробирок, реактивов для обслуживания составляет 131 500руб</a:t>
            </a:r>
          </a:p>
          <a:p>
            <a:r>
              <a:rPr lang="ru-RU" baseline="0" dirty="0" smtClean="0"/>
              <a:t>1 исследование 1315 </a:t>
            </a:r>
            <a:r>
              <a:rPr lang="ru-RU" baseline="0" dirty="0" err="1" smtClean="0"/>
              <a:t>руб,ещё</a:t>
            </a:r>
            <a:r>
              <a:rPr lang="ru-RU" baseline="0" dirty="0" smtClean="0"/>
              <a:t> биохимия, ОАК</a:t>
            </a:r>
          </a:p>
          <a:p>
            <a:r>
              <a:rPr lang="ru-RU" baseline="0" dirty="0" smtClean="0"/>
              <a:t>Поликлиника прием врача 500 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 (зарплата врача) Кто оплатит разницу 815 руб.?</a:t>
            </a:r>
          </a:p>
          <a:p>
            <a:r>
              <a:rPr lang="ru-RU" dirty="0" err="1" smtClean="0"/>
              <a:t>Дегидроэпиандростерон</a:t>
            </a:r>
            <a:r>
              <a:rPr lang="ru-RU" dirty="0" smtClean="0"/>
              <a:t>- предшественник тестостерона-аутсорсинг</a:t>
            </a:r>
          </a:p>
          <a:p>
            <a:r>
              <a:rPr lang="ru-RU" dirty="0" smtClean="0"/>
              <a:t>Т3</a:t>
            </a:r>
            <a:r>
              <a:rPr lang="ru-RU" baseline="0" dirty="0" smtClean="0"/>
              <a:t> на ИФА</a:t>
            </a:r>
          </a:p>
          <a:p>
            <a:r>
              <a:rPr lang="ru-RU" baseline="0" dirty="0" smtClean="0"/>
              <a:t>ТТГ И Т4-ДУБЛИРУЮЩЕЕ И ПРИ ВЫСОКИХ И НИЗКИХ ЗНАЧЕНИЯХ, ЛУЧШЕ ЧУВСТВИТЕЛЬНОСТЬ</a:t>
            </a:r>
          </a:p>
          <a:p>
            <a:r>
              <a:rPr lang="ru-RU" baseline="0" dirty="0" smtClean="0"/>
              <a:t>Вопрос ПО ПРОГЕСТЕРОНУ И ДР.</a:t>
            </a:r>
          </a:p>
          <a:p>
            <a:r>
              <a:rPr lang="ru-RU" baseline="0" dirty="0" smtClean="0"/>
              <a:t>Набор на 100 опр. Если ставить по 1 исследованию 1 контроль и 1 проба.</a:t>
            </a:r>
          </a:p>
          <a:p>
            <a:r>
              <a:rPr lang="ru-RU" baseline="0" dirty="0" smtClean="0"/>
              <a:t>Набор на 50 проб. Стоимость анализа в 2 раза возрастает </a:t>
            </a:r>
          </a:p>
          <a:p>
            <a:r>
              <a:rPr lang="ru-RU" baseline="0" dirty="0" smtClean="0"/>
              <a:t>Нет принтера!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89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r>
              <a:rPr lang="ru-RU" baseline="0" dirty="0" smtClean="0"/>
              <a:t> оснащенности </a:t>
            </a:r>
            <a:r>
              <a:rPr lang="ru-RU" baseline="0" dirty="0" err="1" smtClean="0"/>
              <a:t>поюс</a:t>
            </a:r>
            <a:r>
              <a:rPr lang="ru-RU" baseline="0" dirty="0" smtClean="0"/>
              <a:t>. </a:t>
            </a:r>
            <a:r>
              <a:rPr lang="ru-RU" dirty="0" smtClean="0"/>
              <a:t>Износ,</a:t>
            </a:r>
            <a:r>
              <a:rPr lang="ru-RU" baseline="0" dirty="0" smtClean="0"/>
              <a:t> свыше 7 лет. Нет дублирующего оборудования.</a:t>
            </a:r>
          </a:p>
          <a:p>
            <a:r>
              <a:rPr lang="ru-RU" baseline="0" dirty="0" smtClean="0"/>
              <a:t>Положительная сторона-хорошая площадка для централизации исследований-</a:t>
            </a:r>
            <a:r>
              <a:rPr lang="ru-RU" baseline="0" dirty="0" err="1" smtClean="0"/>
              <a:t>межрасчетные</a:t>
            </a:r>
            <a:r>
              <a:rPr lang="ru-RU" baseline="0" dirty="0" smtClean="0"/>
              <a:t> выплаты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81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Выход лаборанта на эндокринологию</a:t>
            </a:r>
          </a:p>
          <a:p>
            <a:r>
              <a:rPr lang="ru-RU" dirty="0" smtClean="0"/>
              <a:t>Возрастание б/х у детей. НЕТ оборудования и штатов.</a:t>
            </a:r>
          </a:p>
          <a:p>
            <a:r>
              <a:rPr lang="ru-RU" dirty="0" smtClean="0"/>
              <a:t>Проблемный</a:t>
            </a:r>
            <a:r>
              <a:rPr lang="ru-RU" baseline="0" dirty="0" smtClean="0"/>
              <a:t> участок </a:t>
            </a:r>
            <a:r>
              <a:rPr lang="ru-RU" baseline="0" dirty="0" err="1" smtClean="0"/>
              <a:t>детства,из</a:t>
            </a:r>
            <a:r>
              <a:rPr lang="ru-RU" baseline="0" dirty="0" smtClean="0"/>
              <a:t> малого объема крови ПКТ и биохимию только анализатор такого класса, нет </a:t>
            </a:r>
            <a:r>
              <a:rPr lang="ru-RU" baseline="0" dirty="0" err="1" smtClean="0"/>
              <a:t>микроцентрифуг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Положительный момент-переход на пробирки маленького объема с гелем.</a:t>
            </a:r>
          </a:p>
          <a:p>
            <a:r>
              <a:rPr lang="ru-RU" baseline="0" dirty="0" smtClean="0"/>
              <a:t>Пересмотр количества пробирок для лаб. Исследований до 3-4</a:t>
            </a:r>
          </a:p>
          <a:p>
            <a:r>
              <a:rPr lang="ru-RU" baseline="0" dirty="0" smtClean="0"/>
              <a:t>ПДО –снижение назначаемых анализов(приказ от 1.07.2021г.). Оплата анализов?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6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Лаборатория должна иметь систему управления качеством клинических и микробиологических исследований, </a:t>
            </a:r>
            <a:r>
              <a:rPr lang="ru-RU" dirty="0" err="1" smtClean="0"/>
              <a:t>разраборанную</a:t>
            </a:r>
            <a:r>
              <a:rPr lang="ru-RU" dirty="0" smtClean="0"/>
              <a:t> с  требованиями национальных и отраслевых стандартов, </a:t>
            </a:r>
            <a:r>
              <a:rPr lang="ru-RU" dirty="0" err="1" smtClean="0"/>
              <a:t>внутрилабораторный</a:t>
            </a:r>
            <a:r>
              <a:rPr lang="ru-RU" dirty="0" smtClean="0"/>
              <a:t> контроль качества и регулярное участие в программах сравнительных испытаний(ФСВОК), а также осуществлять контроль качества безопасности медицинской деятельности.</a:t>
            </a:r>
          </a:p>
          <a:p>
            <a:r>
              <a:rPr lang="ru-RU" dirty="0" smtClean="0"/>
              <a:t>Проблема-доставки биоматериала. Решение проблемы –в наличии </a:t>
            </a:r>
            <a:r>
              <a:rPr lang="ru-RU" dirty="0" err="1" smtClean="0"/>
              <a:t>пневмопочты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Проблема-доставка между территориями.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02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Нет </a:t>
            </a:r>
            <a:r>
              <a:rPr lang="ru-RU" baseline="0" dirty="0" err="1" smtClean="0"/>
              <a:t>импортозамещения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 АРО2 –портативный КОС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69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Увеличение кол-ва исследований, ручная методика,</a:t>
            </a:r>
            <a:r>
              <a:rPr lang="ru-RU" baseline="0" dirty="0" smtClean="0"/>
              <a:t> нет подключения к РМИС, износ оборудования!!!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05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2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организационному характеру деятельности –плановые и экспресс-лаборатории</a:t>
            </a:r>
          </a:p>
          <a:p>
            <a:r>
              <a:rPr lang="ru-RU" dirty="0" smtClean="0"/>
              <a:t>Плановые на 3 уровня.</a:t>
            </a:r>
          </a:p>
          <a:p>
            <a:r>
              <a:rPr lang="ru-RU" dirty="0" smtClean="0"/>
              <a:t>Микробиологические исследования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B1002-3EDC-407B-8D7A-99D22D46B9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07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1002-3EDC-407B-8D7A-99D22D46B9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3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1002-3EDC-407B-8D7A-99D22D46B9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9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1002-3EDC-407B-8D7A-99D22D46B9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7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12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ru-RU" sz="2000" b="0" strike="noStrike" spc="-1" dirty="0">
                <a:latin typeface="Arial"/>
              </a:rPr>
              <a:t>Практически во всех МО 1 уровня наблюдается огромный кадровый </a:t>
            </a:r>
            <a:r>
              <a:rPr lang="ru-RU" sz="2000" b="0" strike="noStrike" spc="-1" dirty="0" smtClean="0">
                <a:latin typeface="Arial"/>
              </a:rPr>
              <a:t>дефицит специалистов</a:t>
            </a:r>
            <a:r>
              <a:rPr lang="ru-RU" sz="2000" b="0" strike="noStrike" spc="-1" baseline="0" dirty="0" smtClean="0">
                <a:latin typeface="Arial"/>
              </a:rPr>
              <a:t> с высшим образованием</a:t>
            </a:r>
            <a:r>
              <a:rPr lang="ru-RU" sz="2000" b="0" strike="noStrike" spc="-1" dirty="0" smtClean="0">
                <a:latin typeface="Arial"/>
              </a:rPr>
              <a:t>, </a:t>
            </a:r>
            <a:r>
              <a:rPr lang="ru-RU" sz="2000" b="0" strike="noStrike" spc="-1" dirty="0">
                <a:latin typeface="Arial"/>
              </a:rPr>
              <a:t>при этом ЦРБ достаточно или избыточно оснащены соответствующим оборудованием, </a:t>
            </a:r>
            <a:r>
              <a:rPr lang="ru-RU" sz="2000" b="0" strike="noStrike" spc="-1" dirty="0" smtClean="0">
                <a:latin typeface="Arial"/>
              </a:rPr>
              <a:t>поступивших</a:t>
            </a:r>
            <a:r>
              <a:rPr lang="ru-RU" sz="2000" b="0" strike="noStrike" spc="-1" baseline="0" dirty="0" smtClean="0">
                <a:latin typeface="Arial"/>
              </a:rPr>
              <a:t> по программам в рамках  «Национального проекта» и программы Модернизации здравоохранения, износ оборудования.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6B71E-6406-49CC-8F4C-8B7D8277C8DC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19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3A65A-AF3F-4CD0-B58D-B13A24DE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2431F-A597-4243-99D5-0BDEBA414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BD4D4-39E6-4BE2-A6BB-785674BB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059EE-85CA-4061-BD13-EB587E88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44251-3F5C-4ED8-AE9A-0F0D0B08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F8608-3ACF-4412-B9C6-22CC7571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CE497C-FAA2-432E-9E4C-6A090B875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D2477-39C4-4632-852E-F5454537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1D828-901D-467B-99EB-0AB070E4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D9C71-74B2-4619-8218-077AC3AB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A8946F-D7A6-4146-A9ED-9412D2AF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D28910-B49B-4D5F-B159-FF0BC1C3C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040E-EEE1-4A0E-8C1A-45020229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C49F8-A76F-46EC-A750-CCE7E2A7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1F01C-0E7B-4CAA-B4CF-6AF9DDCA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05AC07-9D48-4A79-A2EE-5EF5669D25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0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54CB20-6B42-4E91-BCE6-6184BAD3F93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9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73AB930-8ECB-400F-9C5E-08236C07F6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3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B0B5A0-1DAA-4DF4-96AD-28C4300C15C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4C723D-40D4-407C-94BF-C1856796E0F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7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2240" y="108000"/>
            <a:ext cx="10722960" cy="61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DBED89-B966-48F9-B923-4C6E052C2CF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4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15629C-CD21-458C-B68F-75311242654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3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386A58-2CE6-419D-940E-075E400C6A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5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1778A-6856-48F3-92AA-9D12F4DB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F30EC-0CC5-4AC7-BAAF-01870187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CC841-4514-4A32-8E69-9A4813A9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E3E5-21E9-46DB-9500-4CD3062B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46639-E9C9-4F98-AC8E-E443996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C69A0A-01C1-4690-9035-FAF301101A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0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A19B3A-64FC-468A-9F89-6B261C6311A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9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2D8A81-F688-4502-95ED-83E733B7027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1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578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830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224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578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830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760" b="0" strike="noStrike" spc="-1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889C4A-20F2-4972-9075-5092B930C69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6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217DB-CA08-4AF1-8886-AFECB35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06670-1062-4693-A849-703B843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D3C69-7832-4CAD-8CE8-9423F667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8C80E-2C57-40B5-BCAF-984581D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00726-7E94-4868-8899-DC35D34B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5240-CC36-4AC4-B070-9D6C81F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8BCDB-F28A-43D4-9032-2BEDBFF8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8F8CFA-6D65-4A2A-A5B3-121546750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7BB50-0286-4A7D-907E-94612F1A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64D1BC-CB22-4B7E-96ED-ABA44975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23C13-B51D-4B2F-9E7F-8E400EB2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B8689-D71F-4FD0-9BE4-1F284B19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B11A2-9C9C-400A-9807-B872C181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7CEF2-EE5F-4B04-8E63-CD086E13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2CED0D-0150-4E70-8E05-48D2B0719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E1F496-5AA9-4547-B9CD-C315B1F2E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AB3B0D-38A3-40C3-8098-3D1AC592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E42DAD-7AB9-433A-8CBC-E4E6BC7E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736874-F77B-4B17-B2ED-A67E60C4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67ADB-C1A8-4CA4-92CC-1FB24851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224523-1325-4D74-90C0-F578C9CE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F9545-9BEC-4162-9E48-E3C01297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B6137B-E01A-42AE-A70A-C5285A3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45B6D5-3165-4B05-9478-28FD62B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C01228-2012-4EA8-BC62-D5E40AB6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27A03-148E-415E-9EC9-1D918329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CC4F8-F4D2-4F04-8FAD-05BE1EB4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9DF70-E4AD-41AB-B7FE-3E996296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342E88-D5EC-46C8-ADCA-64C202AC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49970C-1EB7-4C53-8CB3-FED9053B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C59FB7-AA07-47CD-9261-1637FF1E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F1062-AB82-4E0B-B306-D04ACDA9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657AD-7461-4C60-98B0-CA38CB2F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EEBAB5-0F90-4AA0-8CF6-0EF144A16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65F2F5-1E1E-457F-8C56-B78ABA08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305334-BC3A-4D20-A224-32637505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C3477-2619-45E0-8C02-4164B188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C6EACD-2E3A-4C07-8033-B5EF7388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92FFB-90D0-4DCA-9D39-E0D4B94A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7C4A3-6D5A-4F20-8456-E212F0DF2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E126F-D9BC-4A2F-870C-96EF3E123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38FF-D179-4977-81C9-988E93E9468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492DE-03E8-4971-A535-394160EBE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B3B03-75A8-48AE-B57B-74332A18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115200" tIns="57600" rIns="115200" bIns="57600" numCol="1" spcCol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330" b="0" strike="noStrike" spc="-1">
                <a:solidFill>
                  <a:srgbClr val="2C7C9F"/>
                </a:solidFill>
                <a:latin typeface="News Gothic MT"/>
              </a:rPr>
              <a:t>Образец заголовка</a:t>
            </a:r>
            <a:endParaRPr lang="ru-RU" sz="5330" b="0" strike="noStrike" spc="-1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115200" tIns="57600" rIns="115200" bIns="57600" numCol="1" spcCol="0" anchor="t">
            <a:noAutofit/>
          </a:bodyPr>
          <a:lstStyle/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ru-RU" sz="2760" b="0" strike="noStrike" spc="-1">
                <a:solidFill>
                  <a:srgbClr val="595959"/>
                </a:solidFill>
                <a:latin typeface="News Gothic MT"/>
              </a:rPr>
              <a:t>Образец текста</a:t>
            </a:r>
          </a:p>
          <a:p>
            <a:pPr marL="792000" lvl="1" indent="-388080">
              <a:lnSpc>
                <a:spcPct val="100000"/>
              </a:lnSpc>
              <a:spcBef>
                <a:spcPts val="689"/>
              </a:spcBef>
              <a:buClr>
                <a:srgbClr val="215D77"/>
              </a:buClr>
              <a:buSzPct val="110000"/>
              <a:buFont typeface="Wingdings 2" charset="2"/>
              <a:buChar char=""/>
            </a:pPr>
            <a:r>
              <a:rPr lang="ru-RU" sz="2570" b="0" strike="noStrike" spc="-1">
                <a:solidFill>
                  <a:srgbClr val="595959"/>
                </a:solidFill>
                <a:latin typeface="News Gothic MT"/>
              </a:rPr>
              <a:t>Второй уровень</a:t>
            </a:r>
          </a:p>
          <a:p>
            <a:pPr marL="1118520" lvl="2" indent="-325080">
              <a:lnSpc>
                <a:spcPct val="100000"/>
              </a:lnSpc>
              <a:spcBef>
                <a:spcPts val="689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ru-RU" sz="2300" b="0" strike="noStrike" spc="-1">
                <a:solidFill>
                  <a:srgbClr val="595959"/>
                </a:solidFill>
                <a:latin typeface="News Gothic MT"/>
              </a:rPr>
              <a:t>Третий уровень</a:t>
            </a:r>
          </a:p>
          <a:p>
            <a:pPr marL="1459800" lvl="3" indent="-339840">
              <a:lnSpc>
                <a:spcPct val="100000"/>
              </a:lnSpc>
              <a:spcBef>
                <a:spcPts val="689"/>
              </a:spcBef>
              <a:buClr>
                <a:srgbClr val="215D77"/>
              </a:buClr>
              <a:buSzPct val="110000"/>
              <a:buFont typeface="Wingdings 2" charset="2"/>
              <a:buChar char=""/>
            </a:pPr>
            <a:r>
              <a:rPr lang="ru-RU" sz="2110" b="0" strike="noStrike" spc="-1">
                <a:solidFill>
                  <a:srgbClr val="595959"/>
                </a:solidFill>
                <a:latin typeface="News Gothic MT"/>
              </a:rPr>
              <a:t>Четвертый уровень</a:t>
            </a:r>
          </a:p>
          <a:p>
            <a:pPr marL="1786680" lvl="4" indent="-325080">
              <a:lnSpc>
                <a:spcPct val="100000"/>
              </a:lnSpc>
              <a:spcBef>
                <a:spcPts val="689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ru-RU" sz="2110" b="0" strike="noStrike" spc="-1">
                <a:solidFill>
                  <a:srgbClr val="595959"/>
                </a:solidFill>
                <a:latin typeface="News Gothic MT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7506360" y="6275520"/>
            <a:ext cx="2845080" cy="364680"/>
          </a:xfrm>
          <a:prstGeom prst="rect">
            <a:avLst/>
          </a:prstGeom>
          <a:noFill/>
          <a:ln w="0">
            <a:noFill/>
          </a:ln>
        </p:spPr>
        <p:txBody>
          <a:bodyPr lIns="115200" tIns="57600" rIns="115200" bIns="576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380" b="0" strike="noStrike" spc="-1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en-US" sz="1380" b="0" strike="noStrike" spc="-1">
                <a:solidFill>
                  <a:srgbClr val="FFFFFF"/>
                </a:solidFill>
                <a:latin typeface="News Gothic MT"/>
              </a:rPr>
              <a:t>&lt;дата/время&gt;</a:t>
            </a:r>
            <a:endParaRPr lang="ru-RU" sz="138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52800" y="6275520"/>
            <a:ext cx="6454440" cy="364680"/>
          </a:xfrm>
          <a:prstGeom prst="rect">
            <a:avLst/>
          </a:prstGeom>
          <a:noFill/>
          <a:ln w="0">
            <a:noFill/>
          </a:ln>
        </p:spPr>
        <p:txBody>
          <a:bodyPr lIns="115200" tIns="57600" rIns="115200" bIns="5760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10531080" y="6275520"/>
            <a:ext cx="1319400" cy="364680"/>
          </a:xfrm>
          <a:prstGeom prst="rect">
            <a:avLst/>
          </a:prstGeom>
          <a:noFill/>
          <a:ln w="0">
            <a:noFill/>
          </a:ln>
        </p:spPr>
        <p:txBody>
          <a:bodyPr lIns="115200" tIns="57600" rIns="115200" bIns="57600"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lang="en-US" sz="4140" b="0" strike="noStrike" spc="-1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7C11348-0727-40DC-9150-F11261B1E465}" type="slidenum">
              <a:rPr lang="en-US" sz="4140" b="0" strike="noStrike" spc="-1">
                <a:solidFill>
                  <a:srgbClr val="FFFFFF"/>
                </a:solidFill>
                <a:latin typeface="News Gothic MT"/>
              </a:rPr>
              <a:t>‹#›</a:t>
            </a:fld>
            <a:endParaRPr lang="ru-RU" sz="41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01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CD48-0867-4960-9E8F-890730AB86B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11C28-FFD7-4F6E-9B08-6203166E9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5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7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70.userapi.com/impg/0MNtm8GIPQqkt2wgsKJUrcyYGZG4eK-BJaYGZA/yeWRS5h1bzI.jpg?size=1024x597&amp;quality=95&amp;sign=68962302cdc9642c02f965af4460eb6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922" y="2308970"/>
            <a:ext cx="6782350" cy="3850105"/>
          </a:xfrm>
          <a:prstGeom prst="rect">
            <a:avLst/>
          </a:prstGeom>
          <a:noFill/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476065" y="4619032"/>
            <a:ext cx="3290090" cy="13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54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И.о.зав</a:t>
            </a:r>
            <a:r>
              <a:rPr lang="ru-RU" altLang="ru-RU" sz="165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отделением лабораторной диагностики</a:t>
            </a:r>
            <a:endParaRPr lang="ru-RU" altLang="ru-RU" sz="16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БУЗ ВО «ВОКБ</a:t>
            </a:r>
            <a:r>
              <a:rPr lang="ru-RU" altLang="ru-RU" sz="165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6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54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Пятлина</a:t>
            </a:r>
            <a:r>
              <a:rPr lang="ru-RU" altLang="ru-RU" sz="165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Т.С.</a:t>
            </a:r>
          </a:p>
          <a:p>
            <a:pPr algn="ctr" eaLnBrk="1" hangingPunct="1"/>
            <a:r>
              <a:rPr lang="ru-RU" altLang="ru-RU" sz="165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6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" descr="Лого ито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55" y="348916"/>
            <a:ext cx="1525241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855" y="558922"/>
            <a:ext cx="98002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направлений видов медицинской помощи по профилю «Клиническая лабораторная диагностика» в Вологодской области и БУЗ ВО ВОКБ</a:t>
            </a:r>
            <a:endParaRPr lang="ru-RU" sz="220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Таблица 3"/>
          <p:cNvGraphicFramePr/>
          <p:nvPr>
            <p:extLst>
              <p:ext uri="{D42A27DB-BD31-4B8C-83A1-F6EECF244321}">
                <p14:modId xmlns:p14="http://schemas.microsoft.com/office/powerpoint/2010/main" val="350888718"/>
              </p:ext>
            </p:extLst>
          </p:nvPr>
        </p:nvGraphicFramePr>
        <p:xfrm>
          <a:off x="373709" y="103366"/>
          <a:ext cx="11426026" cy="3962400"/>
        </p:xfrm>
        <a:graphic>
          <a:graphicData uri="http://schemas.openxmlformats.org/drawingml/2006/table">
            <a:tbl>
              <a:tblPr/>
              <a:tblGrid>
                <a:gridCol w="304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483">
                  <a:extLst>
                    <a:ext uri="{9D8B030D-6E8A-4147-A177-3AD203B41FA5}">
                      <a16:colId xmlns:a16="http://schemas.microsoft.com/office/drawing/2014/main" val="721511519"/>
                    </a:ext>
                  </a:extLst>
                </a:gridCol>
                <a:gridCol w="2121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1733">
                  <a:extLst>
                    <a:ext uri="{9D8B030D-6E8A-4147-A177-3AD203B41FA5}">
                      <a16:colId xmlns:a16="http://schemas.microsoft.com/office/drawing/2014/main" val="990005094"/>
                    </a:ext>
                  </a:extLst>
                </a:gridCol>
              </a:tblGrid>
              <a:tr h="3927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МО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уровня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области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 высшим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ставок/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со средним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 / 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Грязовецкая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2,75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13,5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9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>
                          <a:solidFill>
                            <a:srgbClr val="000000"/>
                          </a:solidFill>
                          <a:latin typeface="News Gothic MT"/>
                        </a:rPr>
                        <a:t>Бабушкинская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7,5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Сямженская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Харовская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>
                          <a:solidFill>
                            <a:srgbClr val="000000"/>
                          </a:solidFill>
                          <a:latin typeface="News Gothic MT"/>
                        </a:rPr>
                        <a:t>Шекснинская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>
                          <a:solidFill>
                            <a:srgbClr val="000000"/>
                          </a:solidFill>
                          <a:latin typeface="News Gothic MT"/>
                        </a:rPr>
                        <a:t>Междуреченская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>
                          <a:solidFill>
                            <a:srgbClr val="000000"/>
                          </a:solidFill>
                          <a:latin typeface="News Gothic MT"/>
                        </a:rPr>
                        <a:t>Белозерская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5,5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Вашкинская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Устюженская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1,5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7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>
                          <a:solidFill>
                            <a:srgbClr val="000000"/>
                          </a:solidFill>
                          <a:latin typeface="News Gothic MT"/>
                        </a:rPr>
                        <a:t>Кадуйская</a:t>
                      </a:r>
                      <a:endParaRPr lang="ru-RU" sz="1200" b="0" strike="noStrike" spc="-1" baseline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7,25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>
                          <a:solidFill>
                            <a:srgbClr val="000000"/>
                          </a:solidFill>
                          <a:latin typeface="News Gothic MT"/>
                        </a:rPr>
                        <a:t>Верховажская</a:t>
                      </a:r>
                      <a:endParaRPr lang="ru-RU" sz="1200" b="0" strike="noStrike" spc="-1" baseline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>
                          <a:solidFill>
                            <a:srgbClr val="000000"/>
                          </a:solidFill>
                          <a:latin typeface="News Gothic MT"/>
                        </a:rPr>
                        <a:t>Вожегодская</a:t>
                      </a:r>
                      <a:endParaRPr lang="ru-RU" sz="1200" b="0" strike="noStrike" spc="-1" baseline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baseline="0">
                          <a:solidFill>
                            <a:srgbClr val="000000"/>
                          </a:solidFill>
                          <a:latin typeface="News Gothic MT"/>
                        </a:rPr>
                        <a:t>Кирилловская</a:t>
                      </a:r>
                      <a:endParaRPr lang="ru-RU" sz="1200" b="0" strike="noStrike" spc="-1" baseline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5,5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89513"/>
              </p:ext>
            </p:extLst>
          </p:nvPr>
        </p:nvGraphicFramePr>
        <p:xfrm>
          <a:off x="373709" y="4031310"/>
          <a:ext cx="11426025" cy="1963717"/>
        </p:xfrm>
        <a:graphic>
          <a:graphicData uri="http://schemas.openxmlformats.org/drawingml/2006/table">
            <a:tbl>
              <a:tblPr/>
              <a:tblGrid>
                <a:gridCol w="3077157">
                  <a:extLst>
                    <a:ext uri="{9D8B030D-6E8A-4147-A177-3AD203B41FA5}">
                      <a16:colId xmlns:a16="http://schemas.microsoft.com/office/drawing/2014/main" val="542939022"/>
                    </a:ext>
                  </a:extLst>
                </a:gridCol>
                <a:gridCol w="2075291">
                  <a:extLst>
                    <a:ext uri="{9D8B030D-6E8A-4147-A177-3AD203B41FA5}">
                      <a16:colId xmlns:a16="http://schemas.microsoft.com/office/drawing/2014/main" val="399995284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56792218"/>
                    </a:ext>
                  </a:extLst>
                </a:gridCol>
                <a:gridCol w="2154803">
                  <a:extLst>
                    <a:ext uri="{9D8B030D-6E8A-4147-A177-3AD203B41FA5}">
                      <a16:colId xmlns:a16="http://schemas.microsoft.com/office/drawing/2014/main" val="2274349781"/>
                    </a:ext>
                  </a:extLst>
                </a:gridCol>
                <a:gridCol w="2107094">
                  <a:extLst>
                    <a:ext uri="{9D8B030D-6E8A-4147-A177-3AD203B41FA5}">
                      <a16:colId xmlns:a16="http://schemas.microsoft.com/office/drawing/2014/main" val="3341426800"/>
                    </a:ext>
                  </a:extLst>
                </a:gridCol>
              </a:tblGrid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Тарногская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26851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Бабаевская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0,5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07620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Вытегорская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9,5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5973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Нюксеницкая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03629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 err="1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Чагодощенская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0,25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0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3,5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289167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Никольская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8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11146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baseline="0" dirty="0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К-Городецкая</a:t>
                      </a:r>
                      <a:endParaRPr lang="ru-RU" sz="1200" b="0" strike="noStrike" spc="-1" baseline="0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</a:t>
                      </a:r>
                      <a:endParaRPr lang="ru-RU" sz="1200" baseline="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</a:t>
                      </a:r>
                      <a:endParaRPr lang="ru-RU" sz="12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602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66425"/>
              </p:ext>
            </p:extLst>
          </p:nvPr>
        </p:nvGraphicFramePr>
        <p:xfrm>
          <a:off x="296641" y="5995028"/>
          <a:ext cx="11503093" cy="763580"/>
        </p:xfrm>
        <a:graphic>
          <a:graphicData uri="http://schemas.openxmlformats.org/drawingml/2006/table">
            <a:tbl>
              <a:tblPr/>
              <a:tblGrid>
                <a:gridCol w="3162176">
                  <a:extLst>
                    <a:ext uri="{9D8B030D-6E8A-4147-A177-3AD203B41FA5}">
                      <a16:colId xmlns:a16="http://schemas.microsoft.com/office/drawing/2014/main" val="358048962"/>
                    </a:ext>
                  </a:extLst>
                </a:gridCol>
                <a:gridCol w="2099145">
                  <a:extLst>
                    <a:ext uri="{9D8B030D-6E8A-4147-A177-3AD203B41FA5}">
                      <a16:colId xmlns:a16="http://schemas.microsoft.com/office/drawing/2014/main" val="2720395622"/>
                    </a:ext>
                  </a:extLst>
                </a:gridCol>
                <a:gridCol w="1979875">
                  <a:extLst>
                    <a:ext uri="{9D8B030D-6E8A-4147-A177-3AD203B41FA5}">
                      <a16:colId xmlns:a16="http://schemas.microsoft.com/office/drawing/2014/main" val="188532406"/>
                    </a:ext>
                  </a:extLst>
                </a:gridCol>
                <a:gridCol w="2130949">
                  <a:extLst>
                    <a:ext uri="{9D8B030D-6E8A-4147-A177-3AD203B41FA5}">
                      <a16:colId xmlns:a16="http://schemas.microsoft.com/office/drawing/2014/main" val="1550476220"/>
                    </a:ext>
                  </a:extLst>
                </a:gridCol>
                <a:gridCol w="2130948">
                  <a:extLst>
                    <a:ext uri="{9D8B030D-6E8A-4147-A177-3AD203B41FA5}">
                      <a16:colId xmlns:a16="http://schemas.microsoft.com/office/drawing/2014/main" val="2551414401"/>
                    </a:ext>
                  </a:extLst>
                </a:gridCol>
              </a:tblGrid>
              <a:tr h="39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ИТОГО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114,25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07214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 smtClean="0">
                          <a:latin typeface="Arial"/>
                        </a:rPr>
                        <a:t>Укомплектованность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58,3%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75,3%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7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3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Таблица 3"/>
          <p:cNvGraphicFramePr/>
          <p:nvPr>
            <p:extLst>
              <p:ext uri="{D42A27DB-BD31-4B8C-83A1-F6EECF244321}">
                <p14:modId xmlns:p14="http://schemas.microsoft.com/office/powerpoint/2010/main" val="1808032537"/>
              </p:ext>
            </p:extLst>
          </p:nvPr>
        </p:nvGraphicFramePr>
        <p:xfrm>
          <a:off x="296640" y="580680"/>
          <a:ext cx="11581935" cy="5987056"/>
        </p:xfrm>
        <a:graphic>
          <a:graphicData uri="http://schemas.openxmlformats.org/drawingml/2006/table">
            <a:tbl>
              <a:tblPr/>
              <a:tblGrid>
                <a:gridCol w="322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507">
                  <a:extLst>
                    <a:ext uri="{9D8B030D-6E8A-4147-A177-3AD203B41FA5}">
                      <a16:colId xmlns:a16="http://schemas.microsoft.com/office/drawing/2014/main" val="721511519"/>
                    </a:ext>
                  </a:extLst>
                </a:gridCol>
                <a:gridCol w="209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2745">
                  <a:extLst>
                    <a:ext uri="{9D8B030D-6E8A-4147-A177-3AD203B41FA5}">
                      <a16:colId xmlns:a16="http://schemas.microsoft.com/office/drawing/2014/main" val="990005094"/>
                    </a:ext>
                  </a:extLst>
                </a:gridCol>
              </a:tblGrid>
              <a:tr h="4662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 высшим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ставок/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со средним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 / 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ГП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 1 Вологда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ГП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 2 Вологда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ГП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 3 Вологда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ГП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News Gothic MT"/>
                        </a:rPr>
                        <a:t> 4 Вологда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dirty="0" smtClean="0"/>
                        <a:t>Укомплектованность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73,5%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80,5%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ГП 1 Череповец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ГП 2 Череповец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ГП</a:t>
                      </a:r>
                      <a:r>
                        <a:rPr lang="ru-RU" sz="1400" b="1" strike="noStrike" spc="-1" baseline="0" dirty="0" smtClean="0">
                          <a:latin typeface="Arial"/>
                        </a:rPr>
                        <a:t> 7 Череповец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85552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ДГП</a:t>
                      </a:r>
                      <a:r>
                        <a:rPr lang="ru-RU" sz="1400" b="1" strike="noStrike" spc="-1" baseline="0" dirty="0" smtClean="0">
                          <a:latin typeface="Arial"/>
                        </a:rPr>
                        <a:t> 1 Череповец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121289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ДГП</a:t>
                      </a:r>
                      <a:r>
                        <a:rPr lang="ru-RU" sz="1400" b="1" strike="noStrike" spc="-1" baseline="0" dirty="0" smtClean="0">
                          <a:latin typeface="Arial"/>
                        </a:rPr>
                        <a:t> 3 Череповец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69829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3159"/>
                  </a:ext>
                </a:extLst>
              </a:tr>
              <a:tr h="619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dirty="0" smtClean="0"/>
                        <a:t>Укомплектованность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75,4%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77,6%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7031"/>
                  </a:ext>
                </a:extLst>
              </a:tr>
            </a:tbl>
          </a:graphicData>
        </a:graphic>
      </p:graphicFrame>
      <p:sp>
        <p:nvSpPr>
          <p:cNvPr id="140" name="TextBox 4"/>
          <p:cNvSpPr/>
          <p:nvPr/>
        </p:nvSpPr>
        <p:spPr>
          <a:xfrm>
            <a:off x="2923312" y="148320"/>
            <a:ext cx="58912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МО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I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уровня, </a:t>
            </a: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расположенные в </a:t>
            </a:r>
            <a:r>
              <a:rPr lang="ru-RU" spc="-1" noProof="0" dirty="0" smtClean="0">
                <a:solidFill>
                  <a:srgbClr val="000000"/>
                </a:solidFill>
                <a:latin typeface="News Gothic MT"/>
              </a:rPr>
              <a:t>Вологде и Череповце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8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Таблица 3"/>
          <p:cNvGraphicFramePr/>
          <p:nvPr>
            <p:extLst>
              <p:ext uri="{D42A27DB-BD31-4B8C-83A1-F6EECF244321}">
                <p14:modId xmlns:p14="http://schemas.microsoft.com/office/powerpoint/2010/main" val="654986224"/>
              </p:ext>
            </p:extLst>
          </p:nvPr>
        </p:nvGraphicFramePr>
        <p:xfrm>
          <a:off x="259560" y="855721"/>
          <a:ext cx="11170441" cy="1767223"/>
        </p:xfrm>
        <a:graphic>
          <a:graphicData uri="http://schemas.openxmlformats.org/drawingml/2006/table">
            <a:tbl>
              <a:tblPr/>
              <a:tblGrid>
                <a:gridCol w="255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78">
                  <a:extLst>
                    <a:ext uri="{9D8B030D-6E8A-4147-A177-3AD203B41FA5}">
                      <a16:colId xmlns:a16="http://schemas.microsoft.com/office/drawing/2014/main" val="2456568559"/>
                    </a:ext>
                  </a:extLst>
                </a:gridCol>
                <a:gridCol w="1234356">
                  <a:extLst>
                    <a:ext uri="{9D8B030D-6E8A-4147-A177-3AD203B41FA5}">
                      <a16:colId xmlns:a16="http://schemas.microsoft.com/office/drawing/2014/main" val="113785278"/>
                    </a:ext>
                  </a:extLst>
                </a:gridCol>
                <a:gridCol w="1535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414">
                  <a:extLst>
                    <a:ext uri="{9D8B030D-6E8A-4147-A177-3AD203B41FA5}">
                      <a16:colId xmlns:a16="http://schemas.microsoft.com/office/drawing/2014/main" val="2537120546"/>
                    </a:ext>
                  </a:extLst>
                </a:gridCol>
                <a:gridCol w="1679298">
                  <a:extLst>
                    <a:ext uri="{9D8B030D-6E8A-4147-A177-3AD203B41FA5}">
                      <a16:colId xmlns:a16="http://schemas.microsoft.com/office/drawing/2014/main" val="2320953480"/>
                    </a:ext>
                  </a:extLst>
                </a:gridCol>
              </a:tblGrid>
              <a:tr h="858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Специалисты с высшим образованием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Кол-во ставок/</a:t>
                      </a:r>
                      <a:r>
                        <a:rPr kumimoji="0" lang="ru-RU" sz="1000" b="1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физ.лица</a:t>
                      </a: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/</a:t>
                      </a:r>
                      <a:r>
                        <a:rPr kumimoji="0" lang="ru-RU" sz="1000" b="1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укомплектованнось</a:t>
                      </a:r>
                      <a:endParaRPr kumimoji="0" lang="ru-RU" sz="1000" b="1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News Gothic M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Специалисты со средним образованием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Кол-во ставок/</a:t>
                      </a:r>
                      <a:r>
                        <a:rPr kumimoji="0" lang="ru-RU" sz="1000" b="1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физ.лица</a:t>
                      </a: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/укомплектованность</a:t>
                      </a:r>
                      <a:endParaRPr kumimoji="0" lang="ru-RU" sz="10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Тотемская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11,25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44,4%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err="1">
                          <a:solidFill>
                            <a:srgbClr val="000000"/>
                          </a:solidFill>
                          <a:latin typeface="News Gothic MT"/>
                        </a:rPr>
                        <a:t>Сокольская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5,75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69,5%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21,25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61,1%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4" name="Прямоугольник 4"/>
          <p:cNvSpPr/>
          <p:nvPr/>
        </p:nvSpPr>
        <p:spPr>
          <a:xfrm>
            <a:off x="3094200" y="352800"/>
            <a:ext cx="155463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МО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II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 </a:t>
            </a: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уровня</a:t>
            </a:r>
            <a:endParaRPr lang="ru-RU" spc="-1" dirty="0">
              <a:solidFill>
                <a:srgbClr val="000000"/>
              </a:solidFill>
              <a:latin typeface="News Gothic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46" name="Таблица 6"/>
          <p:cNvGraphicFramePr/>
          <p:nvPr>
            <p:extLst>
              <p:ext uri="{D42A27DB-BD31-4B8C-83A1-F6EECF244321}">
                <p14:modId xmlns:p14="http://schemas.microsoft.com/office/powerpoint/2010/main" val="2411513177"/>
              </p:ext>
            </p:extLst>
          </p:nvPr>
        </p:nvGraphicFramePr>
        <p:xfrm>
          <a:off x="185400" y="3424336"/>
          <a:ext cx="11325881" cy="1158240"/>
        </p:xfrm>
        <a:graphic>
          <a:graphicData uri="http://schemas.openxmlformats.org/drawingml/2006/table">
            <a:tbl>
              <a:tblPr/>
              <a:tblGrid>
                <a:gridCol w="263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681">
                  <a:extLst>
                    <a:ext uri="{9D8B030D-6E8A-4147-A177-3AD203B41FA5}">
                      <a16:colId xmlns:a16="http://schemas.microsoft.com/office/drawing/2014/main" val="947080321"/>
                    </a:ext>
                  </a:extLst>
                </a:gridCol>
                <a:gridCol w="1389103">
                  <a:extLst>
                    <a:ext uri="{9D8B030D-6E8A-4147-A177-3AD203B41FA5}">
                      <a16:colId xmlns:a16="http://schemas.microsoft.com/office/drawing/2014/main" val="4204177908"/>
                    </a:ext>
                  </a:extLst>
                </a:gridCol>
                <a:gridCol w="140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965">
                  <a:extLst>
                    <a:ext uri="{9D8B030D-6E8A-4147-A177-3AD203B41FA5}">
                      <a16:colId xmlns:a16="http://schemas.microsoft.com/office/drawing/2014/main" val="902326247"/>
                    </a:ext>
                  </a:extLst>
                </a:gridCol>
                <a:gridCol w="1644461">
                  <a:extLst>
                    <a:ext uri="{9D8B030D-6E8A-4147-A177-3AD203B41FA5}">
                      <a16:colId xmlns:a16="http://schemas.microsoft.com/office/drawing/2014/main" val="2985495319"/>
                    </a:ext>
                  </a:extLst>
                </a:gridCol>
              </a:tblGrid>
              <a:tr h="705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Специалисты с высшим образованием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Кол-во ставок/</a:t>
                      </a:r>
                      <a:r>
                        <a:rPr kumimoji="0" lang="ru-RU" sz="1000" b="1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физ.лица</a:t>
                      </a: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/укомплектованность</a:t>
                      </a:r>
                      <a:endParaRPr kumimoji="0" lang="ru-RU" sz="10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Специалисты со средним образованием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Кол-во ставок/</a:t>
                      </a:r>
                      <a:r>
                        <a:rPr kumimoji="0" lang="ru-RU" sz="1000" b="1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физ.лица</a:t>
                      </a: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укомплектованность</a:t>
                      </a:r>
                      <a:endParaRPr kumimoji="0" lang="ru-RU" sz="10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В-</a:t>
                      </a:r>
                      <a:r>
                        <a:rPr lang="ru-RU" sz="2000" b="0" strike="noStrike" spc="-1" dirty="0" err="1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Устюгская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41,37%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3"/>
          <p:cNvGraphicFramePr/>
          <p:nvPr>
            <p:extLst>
              <p:ext uri="{D42A27DB-BD31-4B8C-83A1-F6EECF244321}">
                <p14:modId xmlns:p14="http://schemas.microsoft.com/office/powerpoint/2010/main" val="3121507072"/>
              </p:ext>
            </p:extLst>
          </p:nvPr>
        </p:nvGraphicFramePr>
        <p:xfrm>
          <a:off x="185400" y="5122506"/>
          <a:ext cx="11325882" cy="867746"/>
        </p:xfrm>
        <a:graphic>
          <a:graphicData uri="http://schemas.openxmlformats.org/drawingml/2006/table">
            <a:tbl>
              <a:tblPr/>
              <a:tblGrid>
                <a:gridCol w="2673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63">
                  <a:extLst>
                    <a:ext uri="{9D8B030D-6E8A-4147-A177-3AD203B41FA5}">
                      <a16:colId xmlns:a16="http://schemas.microsoft.com/office/drawing/2014/main" val="2456568559"/>
                    </a:ext>
                  </a:extLst>
                </a:gridCol>
                <a:gridCol w="1357589">
                  <a:extLst>
                    <a:ext uri="{9D8B030D-6E8A-4147-A177-3AD203B41FA5}">
                      <a16:colId xmlns:a16="http://schemas.microsoft.com/office/drawing/2014/main" val="2728460776"/>
                    </a:ext>
                  </a:extLst>
                </a:gridCol>
                <a:gridCol w="1429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967">
                  <a:extLst>
                    <a:ext uri="{9D8B030D-6E8A-4147-A177-3AD203B41FA5}">
                      <a16:colId xmlns:a16="http://schemas.microsoft.com/office/drawing/2014/main" val="2537120546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64003097"/>
                    </a:ext>
                  </a:extLst>
                </a:gridCol>
              </a:tblGrid>
              <a:tr h="416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ИТОГО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latin typeface="Arial"/>
                        </a:rPr>
                        <a:t>Укомплектованность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53,8%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Таблица 3"/>
          <p:cNvGraphicFramePr/>
          <p:nvPr>
            <p:extLst>
              <p:ext uri="{D42A27DB-BD31-4B8C-83A1-F6EECF244321}">
                <p14:modId xmlns:p14="http://schemas.microsoft.com/office/powerpoint/2010/main" val="2720134010"/>
              </p:ext>
            </p:extLst>
          </p:nvPr>
        </p:nvGraphicFramePr>
        <p:xfrm>
          <a:off x="296640" y="580680"/>
          <a:ext cx="11509280" cy="5881080"/>
        </p:xfrm>
        <a:graphic>
          <a:graphicData uri="http://schemas.openxmlformats.org/drawingml/2006/table">
            <a:tbl>
              <a:tblPr/>
              <a:tblGrid>
                <a:gridCol w="348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990">
                  <a:extLst>
                    <a:ext uri="{9D8B030D-6E8A-4147-A177-3AD203B41FA5}">
                      <a16:colId xmlns:a16="http://schemas.microsoft.com/office/drawing/2014/main" val="721511519"/>
                    </a:ext>
                  </a:extLst>
                </a:gridCol>
                <a:gridCol w="2052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5170">
                  <a:extLst>
                    <a:ext uri="{9D8B030D-6E8A-4147-A177-3AD203B41FA5}">
                      <a16:colId xmlns:a16="http://schemas.microsoft.com/office/drawing/2014/main" val="990005094"/>
                    </a:ext>
                  </a:extLst>
                </a:gridCol>
              </a:tblGrid>
              <a:tr h="885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ws Gothic MT"/>
                        </a:rPr>
                        <a:t>Вологда</a:t>
                      </a:r>
                      <a:endParaRPr kumimoji="0" lang="ru-RU" sz="16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16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6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 высшим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ставок/</a:t>
                      </a:r>
                      <a:r>
                        <a:rPr lang="ru-RU" sz="16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6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со средним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 / </a:t>
                      </a:r>
                      <a:r>
                        <a:rPr lang="ru-RU" sz="16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Инфекционная больница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ГБ №2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4,75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18,75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Психиатрическая больница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err="1" smtClean="0">
                          <a:latin typeface="Arial"/>
                        </a:rPr>
                        <a:t>Наркодиспансер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Противотуберкулезный диспансер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ИТОГО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23,25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62,75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64,5%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47,8%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Череповец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Городской родильный дом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5,25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Городская больница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33,25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20,25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44,75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54,3%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71,5%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0" name="TextBox 4"/>
          <p:cNvSpPr/>
          <p:nvPr/>
        </p:nvSpPr>
        <p:spPr>
          <a:xfrm>
            <a:off x="2913480" y="148320"/>
            <a:ext cx="595526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МО </a:t>
            </a:r>
            <a:r>
              <a:rPr kumimoji="0" lang="en-US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II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уровня, расположенные </a:t>
            </a: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в Вологд</a:t>
            </a:r>
            <a:r>
              <a:rPr lang="ru-RU" spc="-1" noProof="0" dirty="0" smtClean="0">
                <a:solidFill>
                  <a:srgbClr val="000000"/>
                </a:solidFill>
                <a:latin typeface="News Gothic MT"/>
              </a:rPr>
              <a:t>е и Череповце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3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Таблица 3"/>
          <p:cNvGraphicFramePr/>
          <p:nvPr>
            <p:extLst>
              <p:ext uri="{D42A27DB-BD31-4B8C-83A1-F6EECF244321}">
                <p14:modId xmlns:p14="http://schemas.microsoft.com/office/powerpoint/2010/main" val="3566304590"/>
              </p:ext>
            </p:extLst>
          </p:nvPr>
        </p:nvGraphicFramePr>
        <p:xfrm>
          <a:off x="296641" y="580680"/>
          <a:ext cx="11753120" cy="5809959"/>
        </p:xfrm>
        <a:graphic>
          <a:graphicData uri="http://schemas.openxmlformats.org/drawingml/2006/table">
            <a:tbl>
              <a:tblPr/>
              <a:tblGrid>
                <a:gridCol w="2414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27">
                  <a:extLst>
                    <a:ext uri="{9D8B030D-6E8A-4147-A177-3AD203B41FA5}">
                      <a16:colId xmlns:a16="http://schemas.microsoft.com/office/drawing/2014/main" val="721511519"/>
                    </a:ext>
                  </a:extLst>
                </a:gridCol>
                <a:gridCol w="1444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206">
                  <a:extLst>
                    <a:ext uri="{9D8B030D-6E8A-4147-A177-3AD203B41FA5}">
                      <a16:colId xmlns:a16="http://schemas.microsoft.com/office/drawing/2014/main" val="990005094"/>
                    </a:ext>
                  </a:extLst>
                </a:gridCol>
                <a:gridCol w="1083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9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65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Вологда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 высшим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ставок/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со средним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 / 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Примечание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ВОКБ(2022 год)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52,3%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38,75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31%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r>
                        <a:rPr lang="ru-RU" dirty="0" smtClean="0"/>
                        <a:t>ВОКБ (2021 год)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52,3%</a:t>
                      </a:r>
                      <a:endParaRPr lang="ru-RU" sz="14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38,75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31%</a:t>
                      </a:r>
                      <a:endParaRPr lang="ru-RU" sz="160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25">
                <a:tc>
                  <a:txBody>
                    <a:bodyPr/>
                    <a:lstStyle/>
                    <a:p>
                      <a:r>
                        <a:rPr lang="ru-RU" dirty="0" smtClean="0"/>
                        <a:t>ВГБ №1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50,7%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17,75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36,75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35%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915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ВОДКБ</a:t>
                      </a:r>
                      <a:r>
                        <a:rPr lang="ru-RU" baseline="0" dirty="0" smtClean="0"/>
                        <a:t> (2022год)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75%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72%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 smtClean="0">
                          <a:latin typeface="+mn-lt"/>
                        </a:rPr>
                        <a:t>БУЗ ВО «Вологодская городская детская поликлиника» с 2022 года одно юридическое лицо с БУЗ ВО «Вологодская областная детская клиническая больница», КДЛ в МО одна.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88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ВОДКБ(2021год)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66,6%</a:t>
                      </a:r>
                      <a:endParaRPr lang="ru-RU" sz="14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35,75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58,7%</a:t>
                      </a:r>
                      <a:endParaRPr lang="ru-RU" sz="1400" baseline="0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05">
                <a:tc>
                  <a:txBody>
                    <a:bodyPr/>
                    <a:lstStyle/>
                    <a:p>
                      <a:r>
                        <a:rPr lang="ru-RU" dirty="0" smtClean="0"/>
                        <a:t>ВОКВД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61,5%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57,1%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r>
                        <a:rPr lang="ru-RU" dirty="0" smtClean="0"/>
                        <a:t>ВООД(</a:t>
                      </a:r>
                      <a:r>
                        <a:rPr lang="ru-RU" dirty="0" err="1" smtClean="0"/>
                        <a:t>онко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76,9%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12,75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66,6%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5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ВОГВВ(госпиталь)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100%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100%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5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ВООБ(глазная)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baseline="0" dirty="0" smtClean="0">
                          <a:latin typeface="Arial"/>
                        </a:rPr>
                        <a:t>80%</a:t>
                      </a:r>
                      <a:endParaRPr lang="ru-RU" sz="1400" b="0" strike="noStrike" spc="-1" baseline="0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6524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4086">
                <a:tc>
                  <a:txBody>
                    <a:bodyPr/>
                    <a:lstStyle/>
                    <a:p>
                      <a:r>
                        <a:rPr lang="ru-RU" dirty="0" smtClean="0"/>
                        <a:t>Укомплектованность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50,6%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0" name="TextBox 4"/>
          <p:cNvSpPr/>
          <p:nvPr/>
        </p:nvSpPr>
        <p:spPr>
          <a:xfrm>
            <a:off x="2913480" y="148320"/>
            <a:ext cx="460470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МО </a:t>
            </a:r>
            <a:r>
              <a:rPr kumimoji="0" lang="en-US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III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уровня, расположенные </a:t>
            </a: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в </a:t>
            </a:r>
            <a:r>
              <a:rPr kumimoji="0" lang="ru-RU" sz="18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Вологд</a:t>
            </a:r>
            <a:r>
              <a:rPr lang="ru-RU" spc="-1" dirty="0">
                <a:solidFill>
                  <a:srgbClr val="000000"/>
                </a:solidFill>
                <a:latin typeface="News Gothic MT"/>
              </a:rPr>
              <a:t>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8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Таблица 3"/>
          <p:cNvGraphicFramePr/>
          <p:nvPr>
            <p:extLst>
              <p:ext uri="{D42A27DB-BD31-4B8C-83A1-F6EECF244321}">
                <p14:modId xmlns:p14="http://schemas.microsoft.com/office/powerpoint/2010/main" val="3554918410"/>
              </p:ext>
            </p:extLst>
          </p:nvPr>
        </p:nvGraphicFramePr>
        <p:xfrm>
          <a:off x="296640" y="580680"/>
          <a:ext cx="11224800" cy="5495171"/>
        </p:xfrm>
        <a:graphic>
          <a:graphicData uri="http://schemas.openxmlformats.org/drawingml/2006/table">
            <a:tbl>
              <a:tblPr/>
              <a:tblGrid>
                <a:gridCol w="348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925">
                  <a:extLst>
                    <a:ext uri="{9D8B030D-6E8A-4147-A177-3AD203B41FA5}">
                      <a16:colId xmlns:a16="http://schemas.microsoft.com/office/drawing/2014/main" val="721511519"/>
                    </a:ext>
                  </a:extLst>
                </a:gridCol>
                <a:gridCol w="205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079">
                  <a:extLst>
                    <a:ext uri="{9D8B030D-6E8A-4147-A177-3AD203B41FA5}">
                      <a16:colId xmlns:a16="http://schemas.microsoft.com/office/drawing/2014/main" val="990005094"/>
                    </a:ext>
                  </a:extLst>
                </a:gridCol>
              </a:tblGrid>
              <a:tr h="8839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Череповец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 высшим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ставок/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Специалисты</a:t>
                      </a: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 со средним образованием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baseline="0" dirty="0" smtClean="0">
                          <a:solidFill>
                            <a:srgbClr val="FFFFFF"/>
                          </a:solidFill>
                          <a:latin typeface="News Gothic MT"/>
                        </a:rPr>
                        <a:t>Кол-во ставок / </a:t>
                      </a:r>
                      <a:r>
                        <a:rPr lang="ru-RU" sz="1000" b="1" strike="noStrike" spc="-1" baseline="0" dirty="0" err="1" smtClean="0">
                          <a:solidFill>
                            <a:srgbClr val="FFFFFF"/>
                          </a:solidFill>
                          <a:latin typeface="News Gothic MT"/>
                        </a:rPr>
                        <a:t>физ.лица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37">
                <a:tc>
                  <a:txBody>
                    <a:bodyPr/>
                    <a:lstStyle/>
                    <a:p>
                      <a:r>
                        <a:rPr lang="ru-RU" dirty="0" smtClean="0"/>
                        <a:t>ВОКБ №2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62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ВОДБ</a:t>
                      </a:r>
                      <a:r>
                        <a:rPr lang="ru-RU" baseline="0" dirty="0" smtClean="0"/>
                        <a:t> №2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331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Медсанчасть</a:t>
                      </a:r>
                      <a:r>
                        <a:rPr lang="ru-RU" baseline="0" dirty="0" smtClean="0"/>
                        <a:t> «Северсталь»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314">
                <a:tc>
                  <a:txBody>
                    <a:bodyPr/>
                    <a:lstStyle/>
                    <a:p>
                      <a:r>
                        <a:rPr lang="ru-RU" dirty="0" smtClean="0"/>
                        <a:t>ВОКВД №2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10,75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776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26,25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73,5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6471">
                <a:tc>
                  <a:txBody>
                    <a:bodyPr/>
                    <a:lstStyle/>
                    <a:p>
                      <a:r>
                        <a:rPr lang="ru-RU" dirty="0" smtClean="0"/>
                        <a:t>Укомплектованность</a:t>
                      </a:r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76,2%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91,1%</a:t>
                      </a:r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0" name="TextBox 4"/>
          <p:cNvSpPr/>
          <p:nvPr/>
        </p:nvSpPr>
        <p:spPr>
          <a:xfrm>
            <a:off x="2913480" y="148320"/>
            <a:ext cx="488407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МО </a:t>
            </a:r>
            <a:r>
              <a:rPr kumimoji="0" lang="en-US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III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уровня, расположенные </a:t>
            </a: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</a:rPr>
              <a:t>в </a:t>
            </a:r>
            <a:r>
              <a:rPr lang="ru-RU" spc="-1" dirty="0" smtClean="0">
                <a:solidFill>
                  <a:srgbClr val="000000"/>
                </a:solidFill>
                <a:latin typeface="News Gothic MT"/>
              </a:rPr>
              <a:t>Череповце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6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86170788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14344194"/>
              </p:ext>
            </p:extLst>
          </p:nvPr>
        </p:nvGraphicFramePr>
        <p:xfrm>
          <a:off x="-1" y="0"/>
          <a:ext cx="12192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5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35902"/>
            <a:ext cx="116912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КАДРОВЫЙ СОСТАВ ЛАБОРАТОРИЙ ОБЛАСТИ</a:t>
            </a:r>
            <a:r>
              <a:rPr lang="ru-RU" sz="2800" dirty="0" smtClean="0">
                <a:solidFill>
                  <a:prstClr val="black"/>
                </a:solidFill>
              </a:rPr>
              <a:t>* 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(*данные из отчета </a:t>
            </a:r>
            <a:r>
              <a:rPr lang="ru-RU" sz="2400" dirty="0" err="1" smtClean="0">
                <a:solidFill>
                  <a:prstClr val="black"/>
                </a:solidFill>
              </a:rPr>
              <a:t>гл.внештатного</a:t>
            </a:r>
            <a:r>
              <a:rPr lang="ru-RU" sz="2400" dirty="0" smtClean="0">
                <a:solidFill>
                  <a:prstClr val="black"/>
                </a:solidFill>
              </a:rPr>
              <a:t> специалиста  ДЗО по КЛД Ширяевой Н.А.)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596" y="1529778"/>
            <a:ext cx="11560629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лабораторной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службы:*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1.Недостаточная укомплектованность кадрами с высшим медицинским образованием. Возрастной состав специалистов.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Острым продолжает оставаться вопрос наполнение лабораторий кадрами среднего звена. Три имеющихся в области медицинских колледжа не готовят медицинских лабораторных техников. Решить проблему может помочь: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Возобновление обучения по специальности «медицинский лабораторной техник» на базе хотя, бы одного колледжа.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Введение целевого обучения специалистов за пределами Вологодской области, с заключением договорных обязательство с конкретными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МО.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63895" y="4511962"/>
            <a:ext cx="10983555" cy="1235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92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31290"/>
              </p:ext>
            </p:extLst>
          </p:nvPr>
        </p:nvGraphicFramePr>
        <p:xfrm>
          <a:off x="746235" y="830314"/>
          <a:ext cx="10678132" cy="5499048"/>
        </p:xfrm>
        <a:graphic>
          <a:graphicData uri="http://schemas.openxmlformats.org/drawingml/2006/table">
            <a:tbl>
              <a:tblPr/>
              <a:tblGrid>
                <a:gridCol w="342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275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должности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Штатных 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Физ.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Укомплекто</a:t>
                      </a:r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err="1" smtClean="0"/>
                        <a:t>ванность</a:t>
                      </a:r>
                      <a:r>
                        <a:rPr lang="ru-RU" sz="1600" b="1" dirty="0" smtClean="0"/>
                        <a:t>,%</a:t>
                      </a: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Ротация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Физ. лиц (внешние совм.)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4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Врач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клинической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лабораторной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диагностики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11,25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35,5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22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Врач-лаборант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66,6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151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Биолог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5,75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69,5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4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308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Фельдшер-лаборант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(медицинский лабораторный техник),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лаборант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32,25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34,1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18,1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344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37,75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5738" y="225631"/>
            <a:ext cx="84082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Кадровый состав ОЛД (без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учета бактериологической лаборатории)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90600" y="5478463"/>
            <a:ext cx="11201400" cy="8509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87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2223" b="8427"/>
          <a:stretch>
            <a:fillRect/>
          </a:stretch>
        </p:blipFill>
        <p:spPr bwMode="auto">
          <a:xfrm>
            <a:off x="10903974" y="123951"/>
            <a:ext cx="1160207" cy="12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" descr="file:///C:/Users/SOKOLO~1/AppData/Local/Temp/j_sASVEPlz4.jpg"/>
          <p:cNvSpPr>
            <a:spLocks noChangeAspect="1" noChangeArrowheads="1"/>
          </p:cNvSpPr>
          <p:nvPr/>
        </p:nvSpPr>
        <p:spPr bwMode="auto">
          <a:xfrm>
            <a:off x="142920" y="-2829609"/>
            <a:ext cx="3640100" cy="6475178"/>
          </a:xfrm>
          <a:prstGeom prst="rect">
            <a:avLst/>
          </a:prstGeom>
          <a:noFill/>
        </p:spPr>
        <p:txBody>
          <a:bodyPr vert="horz" wrap="square" lIns="84002" tIns="42001" rIns="84002" bIns="42001" numCol="1" anchor="t" anchorCtr="0" compatLnSpc="1">
            <a:prstTxWarp prst="textNoShape">
              <a:avLst/>
            </a:prstTxWarp>
          </a:bodyPr>
          <a:lstStyle/>
          <a:p>
            <a:endParaRPr lang="ru-RU" sz="1654"/>
          </a:p>
        </p:txBody>
      </p:sp>
      <p:sp>
        <p:nvSpPr>
          <p:cNvPr id="2" name="Прямоугольник 1"/>
          <p:cNvSpPr/>
          <p:nvPr/>
        </p:nvSpPr>
        <p:spPr>
          <a:xfrm>
            <a:off x="651641" y="267855"/>
            <a:ext cx="8492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ДОКУМЕНТЫ</a:t>
            </a:r>
            <a:r>
              <a:rPr lang="ru-RU" b="1" dirty="0"/>
              <a:t>, РЕГЛАМЕНТИРУЮЩИЕ  ОРГАНИЗАЦИЮ ДЕЯТЕЛЬНОСТИ </a:t>
            </a:r>
            <a:endParaRPr lang="ru-RU" b="1" dirty="0" smtClean="0"/>
          </a:p>
          <a:p>
            <a:pPr algn="ctr"/>
            <a:r>
              <a:rPr lang="ru-RU" b="1" dirty="0" smtClean="0"/>
              <a:t>ОТДЕЛЕНИЯ ЛАБОРАТОРНОЙ ДИАГНОСТИКИ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Нормативно - правовая база</a:t>
            </a:r>
            <a:r>
              <a:rPr lang="ru-RU" b="1" dirty="0" smtClean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920" y="1324303"/>
            <a:ext cx="1192126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Приказ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Минздрава от 18.05.2021 №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464н</a:t>
            </a: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Правил проведения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лабораторных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Вступил в силу с 1 сентября 2021г. Сроком на 5 лет.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Главного государственного врача от 28.01.2021 №4 «Об утверждении санитарных правил и норм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СанПин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3.3686-21 «Санитарно-эпидемические требования по профилактике инфекционных болезней»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ГОСТ ИСО 15189-2006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Лаборатории медицинские. Частные требования к качеству и компетентности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ГОСТ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53079/2-2008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лабораторные клинические. Обеспечение качества клинических лабораторных     исследований.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ГОСТ53022.3-2008 Требования лабораторные клинические. Требования к качеству клинических лабораторных исследований      Часть 3.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оценки клинической информативности лабораторных тестов.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ГОСТ 53079.4-2008  Технологии лабораторные клинические. Обеспечение качества клинических лабораторных     исследований. Часть 4.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ведения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преаналитического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этапа.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53079.3-2008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лабораторные клинические. Обеспечение качества клинических лабораторных     исследований. Часть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взаимодействия персонала клинических подразделений и клинико-диагностических лабораторий</a:t>
            </a:r>
          </a:p>
          <a:p>
            <a:pPr lvl="0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едицинских организаций при выполнении клинических лабораторных исследований.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ГОСТ 53133.2-2008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лабораторные клинические.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качества клинических лабораторных исследований. Часть 2.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проведения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внутрилабораторного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контроля качества количественных методов клинических лабораторных исследований с использованием контрольного материала.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пр.№ 464 отделение лабораторной диагностики относится к</a:t>
            </a:r>
          </a:p>
          <a:p>
            <a:pPr lvl="0" algn="just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223520"/>
            <a:ext cx="958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 техническое обеспечение КДЛ области по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2021-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года*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(*данные из отчета гл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внештатного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  ДЗО по КЛД Ширяевой Н.А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0933"/>
              </p:ext>
            </p:extLst>
          </p:nvPr>
        </p:nvGraphicFramePr>
        <p:xfrm>
          <a:off x="355598" y="839078"/>
          <a:ext cx="11399522" cy="5515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676">
                  <a:extLst>
                    <a:ext uri="{9D8B030D-6E8A-4147-A177-3AD203B41FA5}">
                      <a16:colId xmlns:a16="http://schemas.microsoft.com/office/drawing/2014/main" val="794319818"/>
                    </a:ext>
                  </a:extLst>
                </a:gridCol>
                <a:gridCol w="5461726">
                  <a:extLst>
                    <a:ext uri="{9D8B030D-6E8A-4147-A177-3AD203B41FA5}">
                      <a16:colId xmlns:a16="http://schemas.microsoft.com/office/drawing/2014/main" val="3047169312"/>
                    </a:ext>
                  </a:extLst>
                </a:gridCol>
                <a:gridCol w="1127246">
                  <a:extLst>
                    <a:ext uri="{9D8B030D-6E8A-4147-A177-3AD203B41FA5}">
                      <a16:colId xmlns:a16="http://schemas.microsoft.com/office/drawing/2014/main" val="1894031393"/>
                    </a:ext>
                  </a:extLst>
                </a:gridCol>
                <a:gridCol w="919737">
                  <a:extLst>
                    <a:ext uri="{9D8B030D-6E8A-4147-A177-3AD203B41FA5}">
                      <a16:colId xmlns:a16="http://schemas.microsoft.com/office/drawing/2014/main" val="3614252214"/>
                    </a:ext>
                  </a:extLst>
                </a:gridCol>
                <a:gridCol w="919737">
                  <a:extLst>
                    <a:ext uri="{9D8B030D-6E8A-4147-A177-3AD203B41FA5}">
                      <a16:colId xmlns:a16="http://schemas.microsoft.com/office/drawing/2014/main" val="1474853909"/>
                    </a:ext>
                  </a:extLst>
                </a:gridCol>
                <a:gridCol w="984748">
                  <a:extLst>
                    <a:ext uri="{9D8B030D-6E8A-4147-A177-3AD203B41FA5}">
                      <a16:colId xmlns:a16="http://schemas.microsoft.com/office/drawing/2014/main" val="438737204"/>
                    </a:ext>
                  </a:extLst>
                </a:gridCol>
                <a:gridCol w="726826">
                  <a:extLst>
                    <a:ext uri="{9D8B030D-6E8A-4147-A177-3AD203B41FA5}">
                      <a16:colId xmlns:a16="http://schemas.microsoft.com/office/drawing/2014/main" val="1519215529"/>
                    </a:ext>
                  </a:extLst>
                </a:gridCol>
                <a:gridCol w="726826">
                  <a:extLst>
                    <a:ext uri="{9D8B030D-6E8A-4147-A177-3AD203B41FA5}">
                      <a16:colId xmlns:a16="http://schemas.microsoft.com/office/drawing/2014/main" val="2599073647"/>
                    </a:ext>
                  </a:extLst>
                </a:gridCol>
              </a:tblGrid>
              <a:tr h="993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оборудования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единиц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Оборудования собственность МО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Используемые в рамках договоров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51262"/>
                  </a:ext>
                </a:extLst>
              </a:tr>
              <a:tr h="331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747524830"/>
                  </a:ext>
                </a:extLst>
              </a:tr>
              <a:tr h="33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Микроскопы-бинокулярные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534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552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645360255"/>
                  </a:ext>
                </a:extLst>
              </a:tr>
              <a:tr h="38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Микроскопы люминесцентные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290910369"/>
                  </a:ext>
                </a:extLst>
              </a:tr>
              <a:tr h="38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Гематологические анализаторы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161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638605581"/>
                  </a:ext>
                </a:extLst>
              </a:tr>
              <a:tr h="412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Коагулометры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82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577698695"/>
                  </a:ext>
                </a:extLst>
              </a:tr>
              <a:tr h="38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Аппараты для электрофореза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498171082"/>
                  </a:ext>
                </a:extLst>
              </a:tr>
              <a:tr h="38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Аппараты для иммуноэлектрофореза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573480304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Биохимические автоматические анализаторы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86089847"/>
                  </a:ext>
                </a:extLst>
              </a:tr>
              <a:tr h="38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Анализаторы ионов селективные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408165465"/>
                  </a:ext>
                </a:extLst>
              </a:tr>
              <a:tr h="38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Анализаторы агрегации тромбоцитов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702222335"/>
                  </a:ext>
                </a:extLst>
              </a:tr>
              <a:tr h="66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</a:t>
                      </a: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Многокомпонентные фотометры для анализа </a:t>
                      </a:r>
                      <a:r>
                        <a:rPr lang="ru-RU" sz="1800" dirty="0" smtClean="0">
                          <a:effectLst/>
                        </a:rPr>
                        <a:t>мочи</a:t>
                      </a: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62</a:t>
                      </a: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63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56450627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6441438"/>
            <a:ext cx="10737850" cy="32512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Выделены красным цветом –из них - данные БУЗ ВО ВОКБ за 2022г.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223520"/>
            <a:ext cx="958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 техническое обеспечение КДЛ области по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2021-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года*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(*данные из отчета гл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внештатного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  ДЗО по КЛД Ширяевой Н.А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36914"/>
              </p:ext>
            </p:extLst>
          </p:nvPr>
        </p:nvGraphicFramePr>
        <p:xfrm>
          <a:off x="355598" y="839077"/>
          <a:ext cx="11602722" cy="5521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876">
                  <a:extLst>
                    <a:ext uri="{9D8B030D-6E8A-4147-A177-3AD203B41FA5}">
                      <a16:colId xmlns:a16="http://schemas.microsoft.com/office/drawing/2014/main" val="794319818"/>
                    </a:ext>
                  </a:extLst>
                </a:gridCol>
                <a:gridCol w="6916646">
                  <a:extLst>
                    <a:ext uri="{9D8B030D-6E8A-4147-A177-3AD203B41FA5}">
                      <a16:colId xmlns:a16="http://schemas.microsoft.com/office/drawing/2014/main" val="3047169312"/>
                    </a:ext>
                  </a:extLst>
                </a:gridCol>
                <a:gridCol w="792922">
                  <a:extLst>
                    <a:ext uri="{9D8B030D-6E8A-4147-A177-3AD203B41FA5}">
                      <a16:colId xmlns:a16="http://schemas.microsoft.com/office/drawing/2014/main" val="1894031393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3614252214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221480438"/>
                    </a:ext>
                  </a:extLst>
                </a:gridCol>
                <a:gridCol w="755816">
                  <a:extLst>
                    <a:ext uri="{9D8B030D-6E8A-4147-A177-3AD203B41FA5}">
                      <a16:colId xmlns:a16="http://schemas.microsoft.com/office/drawing/2014/main" val="438737204"/>
                    </a:ext>
                  </a:extLst>
                </a:gridCol>
                <a:gridCol w="627932">
                  <a:extLst>
                    <a:ext uri="{9D8B030D-6E8A-4147-A177-3AD203B41FA5}">
                      <a16:colId xmlns:a16="http://schemas.microsoft.com/office/drawing/2014/main" val="1519215529"/>
                    </a:ext>
                  </a:extLst>
                </a:gridCol>
                <a:gridCol w="627932">
                  <a:extLst>
                    <a:ext uri="{9D8B030D-6E8A-4147-A177-3AD203B41FA5}">
                      <a16:colId xmlns:a16="http://schemas.microsoft.com/office/drawing/2014/main" val="2151137537"/>
                    </a:ext>
                  </a:extLst>
                </a:gridCol>
              </a:tblGrid>
              <a:tr h="10040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оборудования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единиц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Оборудования собственность МО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Используемые в рамках договоров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51262"/>
                  </a:ext>
                </a:extLst>
              </a:tr>
              <a:tr h="326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747524830"/>
                  </a:ext>
                </a:extLst>
              </a:tr>
              <a:tr h="32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Анализаторы КШС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360255"/>
                  </a:ext>
                </a:extLst>
              </a:tr>
              <a:tr h="4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Анализаторы для иммуноферментного анализа автоматические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910369"/>
                  </a:ext>
                </a:extLst>
              </a:tr>
              <a:tr h="32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Аппаратура для полимеразной цепной реакции(ПЦР)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605581"/>
                  </a:ext>
                </a:extLst>
              </a:tr>
              <a:tr h="66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Автоматические и полуавтоматические устройства для окраски мазков крови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698695"/>
                  </a:ext>
                </a:extLst>
              </a:tr>
              <a:tr h="66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Программируемые биохимические фотометры с проточной и сменной кюветами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171082"/>
                  </a:ext>
                </a:extLst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Проточные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цитофлуориметры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480304"/>
                  </a:ext>
                </a:extLst>
              </a:tr>
              <a:tr h="32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Анализаторы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определения СОЭ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89847"/>
                  </a:ext>
                </a:extLst>
              </a:tr>
              <a:tr h="32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Иммунохимические анализаторы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165465"/>
                  </a:ext>
                </a:extLst>
              </a:tr>
              <a:tr h="41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Автоматические анализаторы мочи с программируемой загрузкой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222335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Автоматические анализаторы осадка мочи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506270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09600" y="6441438"/>
            <a:ext cx="10737850" cy="32512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Выделены красным цветом –из них - данные БУЗ ВО ВОКБ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36537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ГЕМАТОЛОГИЧЕСКИЕ ИССЛЕДОВАНИЯ.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0102"/>
              </p:ext>
            </p:extLst>
          </p:nvPr>
        </p:nvGraphicFramePr>
        <p:xfrm>
          <a:off x="746236" y="462455"/>
          <a:ext cx="10426262" cy="630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Лист" r:id="rId4" imgW="10012893" imgH="7589473" progId="Excel.Sheet.12">
                  <p:embed/>
                </p:oleObj>
              </mc:Choice>
              <mc:Fallback>
                <p:oleObj name="Лист" r:id="rId4" imgW="10012893" imgH="75894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236" y="462455"/>
                        <a:ext cx="10426262" cy="6300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2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ГЕМАТОЛОГИЧЕСКИЕ ИССЛЕДОВАНИЯ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(КДЛ)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98647"/>
              </p:ext>
            </p:extLst>
          </p:nvPr>
        </p:nvGraphicFramePr>
        <p:xfrm>
          <a:off x="87464" y="445274"/>
          <a:ext cx="9699631" cy="39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53001"/>
              </p:ext>
            </p:extLst>
          </p:nvPr>
        </p:nvGraphicFramePr>
        <p:xfrm>
          <a:off x="1" y="4149969"/>
          <a:ext cx="12191999" cy="2708032"/>
        </p:xfrm>
        <a:graphic>
          <a:graphicData uri="http://schemas.openxmlformats.org/drawingml/2006/table">
            <a:tbl>
              <a:tblPr/>
              <a:tblGrid>
                <a:gridCol w="3356148">
                  <a:extLst>
                    <a:ext uri="{9D8B030D-6E8A-4147-A177-3AD203B41FA5}">
                      <a16:colId xmlns:a16="http://schemas.microsoft.com/office/drawing/2014/main" val="1876943209"/>
                    </a:ext>
                  </a:extLst>
                </a:gridCol>
                <a:gridCol w="1651657">
                  <a:extLst>
                    <a:ext uri="{9D8B030D-6E8A-4147-A177-3AD203B41FA5}">
                      <a16:colId xmlns:a16="http://schemas.microsoft.com/office/drawing/2014/main" val="1634927345"/>
                    </a:ext>
                  </a:extLst>
                </a:gridCol>
                <a:gridCol w="1373449">
                  <a:extLst>
                    <a:ext uri="{9D8B030D-6E8A-4147-A177-3AD203B41FA5}">
                      <a16:colId xmlns:a16="http://schemas.microsoft.com/office/drawing/2014/main" val="3408903511"/>
                    </a:ext>
                  </a:extLst>
                </a:gridCol>
                <a:gridCol w="1056499">
                  <a:extLst>
                    <a:ext uri="{9D8B030D-6E8A-4147-A177-3AD203B41FA5}">
                      <a16:colId xmlns:a16="http://schemas.microsoft.com/office/drawing/2014/main" val="2606864882"/>
                    </a:ext>
                  </a:extLst>
                </a:gridCol>
                <a:gridCol w="1056499">
                  <a:extLst>
                    <a:ext uri="{9D8B030D-6E8A-4147-A177-3AD203B41FA5}">
                      <a16:colId xmlns:a16="http://schemas.microsoft.com/office/drawing/2014/main" val="989885347"/>
                    </a:ext>
                  </a:extLst>
                </a:gridCol>
                <a:gridCol w="1225539">
                  <a:extLst>
                    <a:ext uri="{9D8B030D-6E8A-4147-A177-3AD203B41FA5}">
                      <a16:colId xmlns:a16="http://schemas.microsoft.com/office/drawing/2014/main" val="4174253964"/>
                    </a:ext>
                  </a:extLst>
                </a:gridCol>
                <a:gridCol w="1056499">
                  <a:extLst>
                    <a:ext uri="{9D8B030D-6E8A-4147-A177-3AD203B41FA5}">
                      <a16:colId xmlns:a16="http://schemas.microsoft.com/office/drawing/2014/main" val="224212854"/>
                    </a:ext>
                  </a:extLst>
                </a:gridCol>
                <a:gridCol w="1415709">
                  <a:extLst>
                    <a:ext uri="{9D8B030D-6E8A-4147-A177-3AD203B41FA5}">
                      <a16:colId xmlns:a16="http://schemas.microsoft.com/office/drawing/2014/main" val="2209788430"/>
                    </a:ext>
                  </a:extLst>
                </a:gridCol>
              </a:tblGrid>
              <a:tr h="2584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2022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исследований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Взрослые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Дети ОМС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Платно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Пол-ка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сотруд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, со </a:t>
                      </a:r>
                      <a:r>
                        <a:rPr lang="ru-RU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стор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466739"/>
                  </a:ext>
                </a:extLst>
              </a:tr>
              <a:tr h="31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стац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пол-ка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Дн.стац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00454"/>
                  </a:ext>
                </a:extLst>
              </a:tr>
              <a:tr h="269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83134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62786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26021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ОАК(без формулы)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44888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17416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РЕТИКУЛОЦИТЫ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9452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ЛЕЙКОФОРМУЛА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26932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21417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4775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—СТЕРНАЛЬНАЯ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ПУНКЦИЯ/3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21467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—ТРОМБОЦИТЫ В МАЗКЕ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11436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—СОЭ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7377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ГЕМОГЛОБИН(вне лаборатории)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3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9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ХИМИКО-МИКРОСКОПИЧЕСКИЕ ИССЛЕДОВАНИЯ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(КДЛ)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31140"/>
              </p:ext>
            </p:extLst>
          </p:nvPr>
        </p:nvGraphicFramePr>
        <p:xfrm>
          <a:off x="578070" y="572597"/>
          <a:ext cx="10878206" cy="599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Лист" r:id="rId4" imgW="9578234" imgH="9944241" progId="Excel.Sheet.12">
                  <p:embed/>
                </p:oleObj>
              </mc:Choice>
              <mc:Fallback>
                <p:oleObj name="Лист" r:id="rId4" imgW="9578234" imgH="99442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070" y="572597"/>
                        <a:ext cx="10878206" cy="599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7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ХИМИКО-МИКРОСКОПИЧЕСКИЕ ИССЛЕДОВАНИЯ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(КДЛ)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41970"/>
              </p:ext>
            </p:extLst>
          </p:nvPr>
        </p:nvGraphicFramePr>
        <p:xfrm>
          <a:off x="0" y="369333"/>
          <a:ext cx="12191999" cy="649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Лист" r:id="rId4" imgW="7368363" imgH="4221276" progId="Excel.Sheet.12">
                  <p:embed/>
                </p:oleObj>
              </mc:Choice>
              <mc:Fallback>
                <p:oleObj name="Лист" r:id="rId4" imgW="7368363" imgH="42212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69333"/>
                        <a:ext cx="12191999" cy="6496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ИНФЕКЦИОННАЯ ИММУНОЛОГИЯ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41229"/>
              </p:ext>
            </p:extLst>
          </p:nvPr>
        </p:nvGraphicFramePr>
        <p:xfrm>
          <a:off x="557049" y="478220"/>
          <a:ext cx="11161986" cy="618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Лист" r:id="rId4" imgW="9578234" imgH="2811639" progId="Excel.Sheet.12">
                  <p:embed/>
                </p:oleObj>
              </mc:Choice>
              <mc:Fallback>
                <p:oleObj name="Лист" r:id="rId4" imgW="9578234" imgH="28116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049" y="478220"/>
                        <a:ext cx="11161986" cy="618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ИНФЕКЦИОННАЯ ИММУНОЛОГИЯ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57112"/>
              </p:ext>
            </p:extLst>
          </p:nvPr>
        </p:nvGraphicFramePr>
        <p:xfrm>
          <a:off x="-1" y="3860799"/>
          <a:ext cx="12192000" cy="299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Лист" r:id="rId4" imgW="7368363" imgH="1592470" progId="Excel.Sheet.12">
                  <p:embed/>
                </p:oleObj>
              </mc:Choice>
              <mc:Fallback>
                <p:oleObj name="Лист" r:id="rId4" imgW="7368363" imgH="1592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3860799"/>
                        <a:ext cx="12192000" cy="299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116619"/>
              </p:ext>
            </p:extLst>
          </p:nvPr>
        </p:nvGraphicFramePr>
        <p:xfrm>
          <a:off x="0" y="515007"/>
          <a:ext cx="12191999" cy="369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18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ИММУНОЛОГИЯ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95054"/>
              </p:ext>
            </p:extLst>
          </p:nvPr>
        </p:nvGraphicFramePr>
        <p:xfrm>
          <a:off x="1" y="369333"/>
          <a:ext cx="12191998" cy="517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Лист" r:id="rId4" imgW="9578234" imgH="2590627" progId="Excel.Sheet.12">
                  <p:embed/>
                </p:oleObj>
              </mc:Choice>
              <mc:Fallback>
                <p:oleObj name="Лист" r:id="rId4" imgW="9578234" imgH="25906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369333"/>
                        <a:ext cx="12191998" cy="517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376" y="5718047"/>
            <a:ext cx="880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(-) При малой загруженности высокая себестоимость теста.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19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350556"/>
            <a:ext cx="1158340" cy="1286367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115085" y="578070"/>
            <a:ext cx="12076915" cy="103001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 smtClean="0"/>
              <a:t> Цель: Достижение </a:t>
            </a:r>
            <a:r>
              <a:rPr lang="ru-RU" sz="2400" u="sng" dirty="0"/>
              <a:t>обеспечения пациентов качественными безопасными лабораторными исследованиями на высоком уровне клиентского сервиса и создание эффективной модели организации ОЛД.</a:t>
            </a:r>
          </a:p>
          <a:p>
            <a:pPr marL="0" indent="0" algn="r">
              <a:buNone/>
            </a:pPr>
            <a:r>
              <a:rPr lang="ru-RU" sz="2400" u="sng" dirty="0" smtClean="0"/>
              <a:t>Качественное и своевременное выполнение лабораторных исследований</a:t>
            </a:r>
          </a:p>
          <a:p>
            <a:pPr marL="0" indent="0">
              <a:buNone/>
            </a:pPr>
            <a:r>
              <a:rPr lang="ru-RU" sz="2400" dirty="0" smtClean="0"/>
              <a:t>     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5" y="2070135"/>
            <a:ext cx="5413356" cy="8157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85" y="2707625"/>
            <a:ext cx="5413356" cy="4150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0594" y="2707625"/>
            <a:ext cx="5653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СРОКИ проведения клинических лабораторных исследований</a:t>
            </a:r>
          </a:p>
          <a:p>
            <a:r>
              <a:rPr lang="ru-RU" sz="2400" dirty="0" smtClean="0"/>
              <a:t>Не должны превышать сроки, установленные в программе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осударственных гарантий бесплатного оказания гражданам медицинской помощи, </a:t>
            </a:r>
          </a:p>
          <a:p>
            <a:r>
              <a:rPr lang="ru-RU" sz="2400" dirty="0" smtClean="0"/>
              <a:t>или соответствовать срокам, определенных между медицинской организацией и заказчиком.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отделения лабораторной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9153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ИММУНОЛОГИЯ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107442"/>
              </p:ext>
            </p:extLst>
          </p:nvPr>
        </p:nvGraphicFramePr>
        <p:xfrm>
          <a:off x="462455" y="425207"/>
          <a:ext cx="11361683" cy="621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Лист" r:id="rId4" imgW="7368363" imgH="4404533" progId="Excel.Sheet.12">
                  <p:embed/>
                </p:oleObj>
              </mc:Choice>
              <mc:Fallback>
                <p:oleObj name="Лист" r:id="rId4" imgW="7368363" imgH="44045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455" y="425207"/>
                        <a:ext cx="11361683" cy="621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0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БИОХИМИЯ  (КДЛ)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12221"/>
              </p:ext>
            </p:extLst>
          </p:nvPr>
        </p:nvGraphicFramePr>
        <p:xfrm>
          <a:off x="2" y="369332"/>
          <a:ext cx="12191998" cy="646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Лист" r:id="rId4" imgW="9357502" imgH="6804691" progId="Excel.Sheet.12">
                  <p:embed/>
                </p:oleObj>
              </mc:Choice>
              <mc:Fallback>
                <p:oleObj name="Лист" r:id="rId4" imgW="9357502" imgH="68046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369332"/>
                        <a:ext cx="12191998" cy="646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5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БИОХИМИЯ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565485"/>
              </p:ext>
            </p:extLst>
          </p:nvPr>
        </p:nvGraphicFramePr>
        <p:xfrm>
          <a:off x="1" y="369332"/>
          <a:ext cx="12059919" cy="365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5543"/>
              </p:ext>
            </p:extLst>
          </p:nvPr>
        </p:nvGraphicFramePr>
        <p:xfrm>
          <a:off x="372110" y="4023360"/>
          <a:ext cx="10570210" cy="276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Лист" r:id="rId5" imgW="7909773" imgH="2423066" progId="Excel.Sheet.12">
                  <p:embed/>
                </p:oleObj>
              </mc:Choice>
              <mc:Fallback>
                <p:oleObj name="Лист" r:id="rId5" imgW="7909773" imgH="2423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110" y="4023360"/>
                        <a:ext cx="10570210" cy="276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5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БИОХИМИЯ  (КДЛ)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149876"/>
              </p:ext>
            </p:extLst>
          </p:nvPr>
        </p:nvGraphicFramePr>
        <p:xfrm>
          <a:off x="0" y="369332"/>
          <a:ext cx="12118428" cy="461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Двоичный лист" r:id="rId4" imgW="9357502" imgH="4236547" progId="Excel.SheetBinaryMacroEnabled.12">
                  <p:embed/>
                </p:oleObj>
              </mc:Choice>
              <mc:Fallback>
                <p:oleObj name="Двоичный лист" r:id="rId4" imgW="9357502" imgH="4236547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69332"/>
                        <a:ext cx="12118428" cy="461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8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39223"/>
              </p:ext>
            </p:extLst>
          </p:nvPr>
        </p:nvGraphicFramePr>
        <p:xfrm>
          <a:off x="357352" y="493986"/>
          <a:ext cx="11330151" cy="623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Двоичный лист" r:id="rId3" imgW="9745803" imgH="5318697" progId="Excel.SheetBinaryMacroEnabled.12">
                  <p:embed/>
                </p:oleObj>
              </mc:Choice>
              <mc:Fallback>
                <p:oleObj name="Двоичный лист" r:id="rId3" imgW="9745803" imgH="5318697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352" y="493986"/>
                        <a:ext cx="11330151" cy="623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КОАГУЛОЛОГИЯ (КДЛ)</a:t>
            </a:r>
          </a:p>
        </p:txBody>
      </p:sp>
    </p:spTree>
    <p:extLst>
      <p:ext uri="{BB962C8B-B14F-4D97-AF65-F5344CB8AC3E}">
        <p14:creationId xmlns:p14="http://schemas.microsoft.com/office/powerpoint/2010/main" val="31633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Коагулология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(КДЛ)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6339"/>
              </p:ext>
            </p:extLst>
          </p:nvPr>
        </p:nvGraphicFramePr>
        <p:xfrm>
          <a:off x="33225" y="4035972"/>
          <a:ext cx="12158776" cy="282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Двоичный лист" r:id="rId4" imgW="7909773" imgH="1767667" progId="Excel.SheetBinaryMacroEnabled.12">
                  <p:embed/>
                </p:oleObj>
              </mc:Choice>
              <mc:Fallback>
                <p:oleObj name="Двоичный лист" r:id="rId4" imgW="7909773" imgH="1767667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25" y="4035972"/>
                        <a:ext cx="12158776" cy="282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406109"/>
              </p:ext>
            </p:extLst>
          </p:nvPr>
        </p:nvGraphicFramePr>
        <p:xfrm>
          <a:off x="0" y="369332"/>
          <a:ext cx="8786648" cy="36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48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7316" y="207506"/>
            <a:ext cx="8640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SWOT </a:t>
            </a:r>
            <a:r>
              <a:rPr lang="ru-RU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АНАЛИЗ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F292B-FF99-4D01-998C-26C941AD32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2829" y="0"/>
            <a:ext cx="1530229" cy="137171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2205" y="978506"/>
            <a:ext cx="9969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Сильные стороны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Strengths)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	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Слабые стороны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(Weaknesses)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81223" y="1388655"/>
            <a:ext cx="5905541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1.Высокий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уровень подготовки кадров, сертифицированных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специалистов.</a:t>
            </a:r>
          </a:p>
          <a:p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2.Наличие высококлассного диагностического оборудования.</a:t>
            </a:r>
          </a:p>
          <a:p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3.Удовлетворение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потребителей медицинских услуг.</a:t>
            </a:r>
          </a:p>
          <a:p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ВБ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Централизация биохимических, иммунологических, </a:t>
            </a:r>
            <a:r>
              <a:rPr lang="ru-RU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коагулологических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исследований инфекционной иммунологии.</a:t>
            </a:r>
          </a:p>
          <a:p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Улучшение качества и скорости выдачи анализа за счет обучения и кадровой р</a:t>
            </a:r>
            <a:r>
              <a:rPr lang="ru-RU" sz="13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отации</a:t>
            </a:r>
            <a:r>
              <a:rPr lang="ru-RU" sz="13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151417" y="1354163"/>
            <a:ext cx="56803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1.Высокая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изношенность основных фондов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2.Отсутствие дублирующего оборудования.</a:t>
            </a:r>
          </a:p>
          <a:p>
            <a:pPr algn="just"/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Зависимость от поставок реагентов и расходных материалов, особенно по анализаторам закрытого типа. </a:t>
            </a:r>
            <a:endParaRPr lang="ru-RU" sz="1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Отсутствие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развитой компьютеризации процессов управления и медицинской деятельности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Отсутствие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единого информационного пространства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Дублирование исследований между поликлиникой и стационаром.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Дефицит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кадров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среднего звена.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 .Высокий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коэффициент совместительства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9. Слабая взаимосвязь между КДЛ области 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0364" y="3387148"/>
            <a:ext cx="6925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50981" y="3728320"/>
            <a:ext cx="11508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Opportunities)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		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Угрозы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(Threats)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9769" y="4140927"/>
            <a:ext cx="512968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endParaRPr lang="ru-RU" sz="1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Хорошая базовая площадка для централизации клинико-диагностических исследований.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Оптимизация деятельности приносящей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доход. Развитие выполнения анализов на </a:t>
            </a:r>
            <a:r>
              <a:rPr lang="ru-RU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межрасчетной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основе.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выстроенная маршрутизация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анализов.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13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внелабораторной диагностики (по месту лечения пациента)</a:t>
            </a:r>
          </a:p>
          <a:p>
            <a:pPr algn="just">
              <a:buFontTx/>
              <a:buAutoNum type="arabicPeriod"/>
            </a:pPr>
            <a:r>
              <a:rPr lang="ru-RU" sz="13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Передача единичных исследований на аутсорсинг.</a:t>
            </a:r>
          </a:p>
          <a:p>
            <a:pPr algn="just">
              <a:buFontTx/>
              <a:buAutoNum type="arabicPeriod"/>
            </a:pPr>
            <a:endParaRPr lang="ru-RU" sz="13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42182" y="4085509"/>
            <a:ext cx="577272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Нестабильная экономическая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обстановка. Зависимость от поставок реагентов и расходных материалов, особенно по анализаторам закрытого типа. Уход поставщиков с оборудования и реагентов с российского рынка.</a:t>
            </a:r>
          </a:p>
          <a:p>
            <a:pPr>
              <a:buFontTx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импортзамещения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Острый дефицит кадров среднего звена в области.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Падение доходов населения, уменьшение поступлений ВБС.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Большая конкуренция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некоторым видам медицинских услуг.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Значительная территориальная удаленность населенных пунктов в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Вологодской области.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отделения лабораторной диагностики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4432" y="560832"/>
            <a:ext cx="621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Ручные или автоматизированные?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44774"/>
            <a:ext cx="5876544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Ручные: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стоят дешевле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требуют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наличия «рук» и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времени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CV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↑-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качество↓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повтор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и постановка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дополнительных проб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узкоспециализированный персонал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54752" y="1084052"/>
            <a:ext cx="6915534" cy="372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Автоматизация 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позволяют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сокращать число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физ.лиц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и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ставок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анализ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стоит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дорого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качество ↑, С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↓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«Закрытые» автоматизированные системы дороже «открытых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высокоспециализированный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персонал, работа одновременно на нескольких аппаратах +ротация</a:t>
            </a:r>
          </a:p>
        </p:txBody>
      </p:sp>
    </p:spTree>
    <p:extLst>
      <p:ext uri="{BB962C8B-B14F-4D97-AF65-F5344CB8AC3E}">
        <p14:creationId xmlns:p14="http://schemas.microsoft.com/office/powerpoint/2010/main" val="11222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отделения лабораторной диагностики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4432" y="560832"/>
            <a:ext cx="621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Ручные или автоматизированные?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99232" y="1244774"/>
            <a:ext cx="54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Общеклинический анализ </a:t>
            </a:r>
            <a:r>
              <a:rPr lang="ru-RU" sz="2400" dirty="0"/>
              <a:t>крови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867161"/>
            <a:ext cx="3535487" cy="22124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76928" y="2633472"/>
            <a:ext cx="7144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(+) пересчёт только патологических </a:t>
            </a:r>
            <a:r>
              <a:rPr lang="ru-RU" b="1" dirty="0" err="1"/>
              <a:t>лейкоформул</a:t>
            </a:r>
            <a:r>
              <a:rPr lang="ru-RU" b="1" dirty="0"/>
              <a:t> (высвобождаются «глаза»)</a:t>
            </a:r>
          </a:p>
          <a:p>
            <a:r>
              <a:rPr lang="ru-RU" b="1" dirty="0"/>
              <a:t>(+) пробы подаются потоком автоматически (высвобождаются «руки»)</a:t>
            </a:r>
          </a:p>
          <a:p>
            <a:r>
              <a:rPr lang="ru-RU" b="1" dirty="0"/>
              <a:t>(+) подсчёт </a:t>
            </a:r>
            <a:r>
              <a:rPr lang="ru-RU" b="1" dirty="0" err="1"/>
              <a:t>ретикулоцитов</a:t>
            </a:r>
            <a:r>
              <a:rPr lang="ru-RU" b="1" dirty="0"/>
              <a:t> ( высвобождаются «глаза» и «руки»)</a:t>
            </a:r>
          </a:p>
          <a:p>
            <a:r>
              <a:rPr lang="ru-RU" b="1" dirty="0"/>
              <a:t>(+) подсчёт </a:t>
            </a:r>
            <a:r>
              <a:rPr lang="ru-RU" b="1" dirty="0" err="1"/>
              <a:t>цитоза</a:t>
            </a:r>
            <a:r>
              <a:rPr lang="ru-RU" b="1" dirty="0"/>
              <a:t> в СМЖ и др. жидкостях (высвобождаются «</a:t>
            </a:r>
            <a:r>
              <a:rPr lang="ru-RU" b="1" dirty="0" err="1"/>
              <a:t>глаза»и</a:t>
            </a:r>
            <a:r>
              <a:rPr lang="ru-RU" b="1" dirty="0"/>
              <a:t> «руки»)</a:t>
            </a:r>
          </a:p>
          <a:p>
            <a:r>
              <a:rPr lang="ru-RU" b="1" dirty="0"/>
              <a:t>(+ ) уровень надежности результата </a:t>
            </a:r>
            <a:r>
              <a:rPr lang="ru-RU" b="1" dirty="0" smtClean="0"/>
              <a:t>выше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(-)дорогие реактивы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76928" y="1730669"/>
            <a:ext cx="759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Гематологический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анализатор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модулем подсчета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ретикулоцитов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9637113"/>
              </p:ext>
            </p:extLst>
          </p:nvPr>
        </p:nvGraphicFramePr>
        <p:xfrm>
          <a:off x="109728" y="804673"/>
          <a:ext cx="11887200" cy="548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Краткосрочное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6905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312" y="1199902"/>
            <a:ext cx="407295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лаборатории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704" y="2052211"/>
            <a:ext cx="4453665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уровень Крупные лаборатории многопрофильных МО, обеспечивающие выполнение различных, в том числе уникальных и высокотехнологичных видов исследований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957" y="4681944"/>
            <a:ext cx="4453665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Химико-микроскопические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Гематологические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Биохимические</a:t>
            </a:r>
          </a:p>
          <a:p>
            <a:pPr lvl="0" algn="ctr"/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Коагулологические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Иммунологические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52744" y="551961"/>
            <a:ext cx="956023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Лабораторная служба БУЗ ВО ВОКБ (приказ №464)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696982" y="1152596"/>
            <a:ext cx="231599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Экспресс-лаборатории</a:t>
            </a:r>
            <a:endParaRPr kumimoji="0" lang="ru-RU" sz="2000" b="0" i="0" u="none" strike="noStrike" kern="1200" cap="none" spc="0" normalizeH="0" baseline="0" noProof="0" dirty="0" smtClean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078993" y="4066391"/>
            <a:ext cx="364684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/>
              <a:t>Микробиологические исследования:</a:t>
            </a:r>
          </a:p>
          <a:p>
            <a:r>
              <a:rPr lang="ru-RU" sz="2000" dirty="0"/>
              <a:t>Бактериологические</a:t>
            </a:r>
          </a:p>
          <a:p>
            <a:r>
              <a:rPr lang="ru-RU" sz="2000" b="1" u="sng" dirty="0"/>
              <a:t>Вирусологические (инфекционная иммунология)</a:t>
            </a:r>
          </a:p>
          <a:p>
            <a:r>
              <a:rPr lang="ru-RU" sz="2000" dirty="0"/>
              <a:t>Микологические</a:t>
            </a:r>
          </a:p>
          <a:p>
            <a:r>
              <a:rPr lang="ru-RU" sz="2000" b="1" u="sng" dirty="0" err="1"/>
              <a:t>Паразитологические</a:t>
            </a:r>
            <a:endParaRPr lang="ru-RU" sz="2000" b="1" u="sng" dirty="0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3999608" y="985872"/>
            <a:ext cx="0" cy="27726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0849821" y="988813"/>
            <a:ext cx="0" cy="2037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78993" y="23438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68662" y="3258207"/>
            <a:ext cx="504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Централизация на базе ВОДБ с 1.01.2024г.</a:t>
            </a:r>
          </a:p>
          <a:p>
            <a:r>
              <a:rPr lang="ru-RU" dirty="0" smtClean="0"/>
              <a:t>Микробиологических исследований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отделения лабораторной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3504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0476139"/>
              </p:ext>
            </p:extLst>
          </p:nvPr>
        </p:nvGraphicFramePr>
        <p:xfrm>
          <a:off x="283086" y="657528"/>
          <a:ext cx="11887200" cy="548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Среднесрочное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457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49862677"/>
              </p:ext>
            </p:extLst>
          </p:nvPr>
        </p:nvGraphicFramePr>
        <p:xfrm>
          <a:off x="109728" y="804673"/>
          <a:ext cx="11887200" cy="548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Долгосрочное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2675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wen.ru/uploads/52/vol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995" y="1048935"/>
            <a:ext cx="8983055" cy="4340119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90800" y="528638"/>
            <a:ext cx="9601200" cy="531812"/>
          </a:xfrm>
        </p:spPr>
        <p:txBody>
          <a:bodyPr>
            <a:noAutofit/>
          </a:bodyPr>
          <a:lstStyle/>
          <a:p>
            <a:pPr algn="ctr"/>
            <a:r>
              <a:rPr lang="ru-RU" sz="29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3272" y="1161589"/>
            <a:ext cx="4631989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(Отделение лабораторной диагностики)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272" y="2052211"/>
            <a:ext cx="4631989" cy="6771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КДЛ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(Клинико-диагностическая лаборатория)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857" y="2974074"/>
            <a:ext cx="4688572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ОЛНЭП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(Отделение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неотложной экстренной помощи)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2517" y="4085603"/>
            <a:ext cx="4716862" cy="40011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Экспресс-лаборатория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2517" y="4677643"/>
            <a:ext cx="4716862" cy="6771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МБЛ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(Микробиологическая лаборатория)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380988" y="3907162"/>
            <a:ext cx="4631985" cy="646331"/>
          </a:xfrm>
          <a:prstGeom prst="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Иммуногематология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(отделение переливания крови)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08501" y="1491150"/>
            <a:ext cx="34354" cy="35428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32461" y="1491150"/>
            <a:ext cx="13321" cy="28147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725383" y="1498157"/>
            <a:ext cx="5522" cy="8908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1"/>
          </p:cNvCxnSpPr>
          <p:nvPr/>
        </p:nvCxnSpPr>
        <p:spPr>
          <a:xfrm flipH="1" flipV="1">
            <a:off x="1108501" y="1491150"/>
            <a:ext cx="744771" cy="89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37828" y="1491150"/>
            <a:ext cx="1031" cy="193157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712241" y="2374286"/>
            <a:ext cx="172410" cy="7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33696" y="3422727"/>
            <a:ext cx="3214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332461" y="4307586"/>
            <a:ext cx="523396" cy="4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53357" y="5028359"/>
            <a:ext cx="709160" cy="5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883805" y="551961"/>
            <a:ext cx="72430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Лабораторная служба БУЗ ВО «ВОКБ»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380989" y="1152596"/>
            <a:ext cx="4631989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 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(Радиоизотопная лаборатория)</a:t>
            </a:r>
            <a:endParaRPr lang="ru-RU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80988" y="2980688"/>
            <a:ext cx="463198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Цитологическая и гистологическая лаборатория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паталогоанатомическое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отделение)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80988" y="2119167"/>
            <a:ext cx="46319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медико-генетической консультации Перинатального центра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/>
          <p:cNvCxnSpPr>
            <a:endCxn id="6" idx="0"/>
          </p:cNvCxnSpPr>
          <p:nvPr/>
        </p:nvCxnSpPr>
        <p:spPr>
          <a:xfrm>
            <a:off x="4169199" y="956870"/>
            <a:ext cx="68" cy="2047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endCxn id="98" idx="0"/>
          </p:cNvCxnSpPr>
          <p:nvPr/>
        </p:nvCxnSpPr>
        <p:spPr>
          <a:xfrm>
            <a:off x="9696982" y="948820"/>
            <a:ext cx="2" cy="2037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24270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94594" y="7108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структура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2" y="2282935"/>
            <a:ext cx="2375602" cy="178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54600" y="1614915"/>
            <a:ext cx="295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Пошехонское шоссе, 23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6080" y="1183311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068" y="4777195"/>
            <a:ext cx="1392012" cy="111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КДЛ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этаж)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7008" y="4777195"/>
            <a:ext cx="1511093" cy="111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Экспресс-лаборатория (3 этаж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40" y="2282935"/>
            <a:ext cx="2506176" cy="187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322340" y="1624866"/>
            <a:ext cx="266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Пошехонское шоссе,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0285" y="1198930"/>
            <a:ext cx="504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3091" y="4777195"/>
            <a:ext cx="2344674" cy="111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КДЛ+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ОЭНП 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9789" y="1607014"/>
            <a:ext cx="261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Пошехонское шоссе, 29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93005" y="4777196"/>
            <a:ext cx="2571401" cy="111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Микробиологическая лаборатория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7" idx="2"/>
            <a:endCxn id="6" idx="0"/>
          </p:cNvCxnSpPr>
          <p:nvPr/>
        </p:nvCxnSpPr>
        <p:spPr>
          <a:xfrm flipH="1">
            <a:off x="1250074" y="4064637"/>
            <a:ext cx="832369" cy="712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11" idx="0"/>
          </p:cNvCxnSpPr>
          <p:nvPr/>
        </p:nvCxnSpPr>
        <p:spPr>
          <a:xfrm>
            <a:off x="2082443" y="4064637"/>
            <a:ext cx="1010112" cy="712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2"/>
            <a:endCxn id="16" idx="0"/>
          </p:cNvCxnSpPr>
          <p:nvPr/>
        </p:nvCxnSpPr>
        <p:spPr>
          <a:xfrm>
            <a:off x="5575428" y="4162567"/>
            <a:ext cx="0" cy="61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5" idx="2"/>
            <a:endCxn id="20" idx="0"/>
          </p:cNvCxnSpPr>
          <p:nvPr/>
        </p:nvCxnSpPr>
        <p:spPr>
          <a:xfrm>
            <a:off x="8462446" y="4134026"/>
            <a:ext cx="16260" cy="64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61" y="2229864"/>
            <a:ext cx="1904162" cy="190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10171389" y="1583421"/>
            <a:ext cx="198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Лечебная, 17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78025" y="4790147"/>
            <a:ext cx="1717434" cy="1105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>
            <a:stCxn id="29" idx="2"/>
            <a:endCxn id="31" idx="0"/>
          </p:cNvCxnSpPr>
          <p:nvPr/>
        </p:nvCxnSpPr>
        <p:spPr>
          <a:xfrm>
            <a:off x="10936742" y="4134026"/>
            <a:ext cx="0" cy="656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265110" y="1210951"/>
            <a:ext cx="621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005" y="2229864"/>
            <a:ext cx="2538881" cy="1904162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26" name="Прямоугольник 25"/>
          <p:cNvSpPr/>
          <p:nvPr/>
        </p:nvSpPr>
        <p:spPr>
          <a:xfrm>
            <a:off x="10794670" y="1210951"/>
            <a:ext cx="55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отделения лабораторной диагностики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41" y="1096946"/>
            <a:ext cx="2375602" cy="158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5860" y="2353575"/>
            <a:ext cx="341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Пошехонское шоссе,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6216" y="400110"/>
            <a:ext cx="717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0179" y="2838617"/>
            <a:ext cx="2375602" cy="459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7" y="2838616"/>
            <a:ext cx="2506176" cy="190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flipH="1">
            <a:off x="5398935" y="669572"/>
            <a:ext cx="263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Пошехонское шоссе,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1812895" y="1999149"/>
            <a:ext cx="55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6919" y="1105231"/>
            <a:ext cx="2255520" cy="806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ОЭНП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(круглосуточно)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230132" y="4275759"/>
            <a:ext cx="0" cy="35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38" y="2706782"/>
            <a:ext cx="2076321" cy="190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10097696" y="2322084"/>
            <a:ext cx="2063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Лечебная, 17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64297" y="1184745"/>
            <a:ext cx="1668159" cy="727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КДЛ? (дневной)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97871" y="2011168"/>
            <a:ext cx="72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018" y="2395600"/>
            <a:ext cx="2043656" cy="20160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56810" y="2442600"/>
            <a:ext cx="1863052" cy="1969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762" y="3201084"/>
            <a:ext cx="3498574" cy="14630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317" y="4397783"/>
            <a:ext cx="3455646" cy="16387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60" y="4734021"/>
            <a:ext cx="2981740" cy="1594337"/>
          </a:xfrm>
          <a:prstGeom prst="rect">
            <a:avLst/>
          </a:prstGeom>
        </p:spPr>
      </p:pic>
      <p:sp>
        <p:nvSpPr>
          <p:cNvPr id="35" name="Заголовок 34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50673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                  Расширение внелабораторной диагностики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idx="4294967295"/>
          </p:nvPr>
        </p:nvSpPr>
        <p:spPr>
          <a:xfrm>
            <a:off x="5495673" y="5903018"/>
            <a:ext cx="3392663" cy="425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*Санитарная бактериология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49104" y="4785562"/>
            <a:ext cx="2752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Онкогематология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Забор крови на сахар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 приема биоматериала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1" y="0"/>
            <a:ext cx="12170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отделения лабораторной диагностики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79" y="1440565"/>
            <a:ext cx="2375602" cy="178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5860" y="2353575"/>
            <a:ext cx="341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Пошехонское шоссе,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6216" y="620202"/>
            <a:ext cx="485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8935" y="3798348"/>
            <a:ext cx="3043718" cy="1990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ОЛД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этаж)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КДЛ,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экспресс-лаборатория,  отделом санитарного контроля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7" y="3234750"/>
            <a:ext cx="2506176" cy="187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flipH="1">
            <a:off x="5398935" y="943813"/>
            <a:ext cx="263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Пошехонское шоссе,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1812895" y="1999149"/>
            <a:ext cx="55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5931" y="5360277"/>
            <a:ext cx="2286508" cy="11351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ОЭНП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(круглосуточно)</a:t>
            </a:r>
          </a:p>
        </p:txBody>
      </p: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>
            <a:off x="6737980" y="3222267"/>
            <a:ext cx="0" cy="57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230132" y="4275759"/>
            <a:ext cx="0" cy="35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59" y="3210220"/>
            <a:ext cx="1904162" cy="190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9819862" y="2322084"/>
            <a:ext cx="234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Лечебная, 17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15023" y="5555098"/>
            <a:ext cx="1717434" cy="811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КДЛ? (дневной)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>
            <a:stCxn id="29" idx="2"/>
            <a:endCxn id="31" idx="0"/>
          </p:cNvCxnSpPr>
          <p:nvPr/>
        </p:nvCxnSpPr>
        <p:spPr>
          <a:xfrm>
            <a:off x="11073740" y="5114382"/>
            <a:ext cx="0" cy="440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797871" y="2011168"/>
            <a:ext cx="72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523" y="2722906"/>
            <a:ext cx="2043656" cy="2391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30815" y="2769504"/>
            <a:ext cx="1938621" cy="24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2223" b="8427"/>
          <a:stretch>
            <a:fillRect/>
          </a:stretch>
        </p:blipFill>
        <p:spPr bwMode="auto">
          <a:xfrm>
            <a:off x="10903974" y="123951"/>
            <a:ext cx="1160207" cy="12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" descr="file:///C:/Users/SOKOLO~1/AppData/Local/Temp/j_sASVEPlz4.jpg"/>
          <p:cNvSpPr>
            <a:spLocks noChangeAspect="1" noChangeArrowheads="1"/>
          </p:cNvSpPr>
          <p:nvPr/>
        </p:nvSpPr>
        <p:spPr bwMode="auto">
          <a:xfrm>
            <a:off x="142920" y="-2829609"/>
            <a:ext cx="3640100" cy="6475178"/>
          </a:xfrm>
          <a:prstGeom prst="rect">
            <a:avLst/>
          </a:prstGeom>
          <a:noFill/>
        </p:spPr>
        <p:txBody>
          <a:bodyPr vert="horz" wrap="square" lIns="84002" tIns="42001" rIns="84002" bIns="42001" numCol="1" anchor="t" anchorCtr="0" compatLnSpc="1">
            <a:prstTxWarp prst="textNoShape">
              <a:avLst/>
            </a:prstTxWarp>
          </a:bodyPr>
          <a:lstStyle/>
          <a:p>
            <a:endParaRPr lang="ru-RU" sz="1654"/>
          </a:p>
        </p:txBody>
      </p:sp>
      <p:sp>
        <p:nvSpPr>
          <p:cNvPr id="2" name="Прямоугольник 1"/>
          <p:cNvSpPr/>
          <p:nvPr/>
        </p:nvSpPr>
        <p:spPr>
          <a:xfrm>
            <a:off x="1030014" y="267855"/>
            <a:ext cx="871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КАДРОВЫЙ СОСТАВ ЛАБОРАТОРИЙ ОБЛАСТИ*</a:t>
            </a:r>
          </a:p>
          <a:p>
            <a:pPr algn="ctr"/>
            <a:r>
              <a:rPr lang="ru-RU" dirty="0" smtClean="0"/>
              <a:t>(*данные из отчета </a:t>
            </a:r>
            <a:r>
              <a:rPr lang="ru-RU" dirty="0" err="1" smtClean="0"/>
              <a:t>гл.внештатного</a:t>
            </a:r>
            <a:r>
              <a:rPr lang="ru-RU" dirty="0" smtClean="0"/>
              <a:t> специалиста  ДЗО по КЛД Ширяевой Н.А.)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924" y="1004587"/>
            <a:ext cx="1098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 работало в 2022 году 62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клинико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диагностических лабораторий , из них 1 централизованная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иммунологических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3-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цитологических, 1-химико-токсикологическая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89635"/>
              </p:ext>
            </p:extLst>
          </p:nvPr>
        </p:nvGraphicFramePr>
        <p:xfrm>
          <a:off x="616952" y="1870843"/>
          <a:ext cx="4869448" cy="2764222"/>
        </p:xfrm>
        <a:graphic>
          <a:graphicData uri="http://schemas.openxmlformats.org/drawingml/2006/table">
            <a:tbl>
              <a:tblPr firstRow="1" firstCol="1" bandRow="1"/>
              <a:tblGrid>
                <a:gridCol w="2246818">
                  <a:extLst>
                    <a:ext uri="{9D8B030D-6E8A-4147-A177-3AD203B41FA5}">
                      <a16:colId xmlns:a16="http://schemas.microsoft.com/office/drawing/2014/main" val="3632369100"/>
                    </a:ext>
                  </a:extLst>
                </a:gridCol>
                <a:gridCol w="849156">
                  <a:extLst>
                    <a:ext uri="{9D8B030D-6E8A-4147-A177-3AD203B41FA5}">
                      <a16:colId xmlns:a16="http://schemas.microsoft.com/office/drawing/2014/main" val="2500172686"/>
                    </a:ext>
                  </a:extLst>
                </a:gridCol>
                <a:gridCol w="732833">
                  <a:extLst>
                    <a:ext uri="{9D8B030D-6E8A-4147-A177-3AD203B41FA5}">
                      <a16:colId xmlns:a16="http://schemas.microsoft.com/office/drawing/2014/main" val="1867193920"/>
                    </a:ext>
                  </a:extLst>
                </a:gridCol>
                <a:gridCol w="1040641">
                  <a:extLst>
                    <a:ext uri="{9D8B030D-6E8A-4147-A177-3AD203B41FA5}">
                      <a16:colId xmlns:a16="http://schemas.microsoft.com/office/drawing/2014/main" val="114177518"/>
                    </a:ext>
                  </a:extLst>
                </a:gridCol>
              </a:tblGrid>
              <a:tr h="31076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ВЫСШИМ ОБРАЗОВАНИЕМ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1983"/>
                  </a:ext>
                </a:extLst>
              </a:tr>
              <a:tr h="66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ставок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физ.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Укомп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418305"/>
                  </a:ext>
                </a:extLst>
              </a:tr>
              <a:tr h="310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КЛД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69833"/>
                  </a:ext>
                </a:extLst>
              </a:tr>
              <a:tr h="310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лаборант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538107"/>
                  </a:ext>
                </a:extLst>
              </a:tr>
              <a:tr h="310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668387"/>
                  </a:ext>
                </a:extLst>
              </a:tr>
              <a:tr h="310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Химики -эксперты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545559"/>
                  </a:ext>
                </a:extLst>
              </a:tr>
              <a:tr h="540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укомплектованность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232,75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3043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68800" y="3000217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36352"/>
              </p:ext>
            </p:extLst>
          </p:nvPr>
        </p:nvGraphicFramePr>
        <p:xfrm>
          <a:off x="6288829" y="1870844"/>
          <a:ext cx="4963888" cy="2764222"/>
        </p:xfrm>
        <a:graphic>
          <a:graphicData uri="http://schemas.openxmlformats.org/drawingml/2006/table">
            <a:tbl>
              <a:tblPr firstRow="1" firstCol="1" bandRow="1"/>
              <a:tblGrid>
                <a:gridCol w="2026828">
                  <a:extLst>
                    <a:ext uri="{9D8B030D-6E8A-4147-A177-3AD203B41FA5}">
                      <a16:colId xmlns:a16="http://schemas.microsoft.com/office/drawing/2014/main" val="2499997464"/>
                    </a:ext>
                  </a:extLst>
                </a:gridCol>
                <a:gridCol w="1468530">
                  <a:extLst>
                    <a:ext uri="{9D8B030D-6E8A-4147-A177-3AD203B41FA5}">
                      <a16:colId xmlns:a16="http://schemas.microsoft.com/office/drawing/2014/main" val="3002480632"/>
                    </a:ext>
                  </a:extLst>
                </a:gridCol>
                <a:gridCol w="1468530">
                  <a:extLst>
                    <a:ext uri="{9D8B030D-6E8A-4147-A177-3AD203B41FA5}">
                      <a16:colId xmlns:a16="http://schemas.microsoft.com/office/drawing/2014/main" val="3214048047"/>
                    </a:ext>
                  </a:extLst>
                </a:gridCol>
              </a:tblGrid>
              <a:tr h="91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 СРЕДНИМ МЕДИЦИНСКИМ ОБРАЗОВАНИЕМ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физ.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физ.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41165"/>
                  </a:ext>
                </a:extLst>
              </a:tr>
              <a:tr h="455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118997"/>
                  </a:ext>
                </a:extLst>
              </a:tr>
              <a:tr h="942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Мед.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фельдшер лаборант)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754827"/>
                  </a:ext>
                </a:extLst>
              </a:tr>
              <a:tr h="455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39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6952" y="4854990"/>
            <a:ext cx="5373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25 ЦРБ   лишь в  10 работают специалисты с высшим образованием, в остальных работают лишь лаборанты и фельдшера-лаборанты. Соотношение специалистов с медицинским и немедицинским образованием 1,0/1,2 (73/82)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288829" y="4971393"/>
            <a:ext cx="4963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 работников с высшим и средним медицинским образованием:(_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1:2,8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рекомендовано МЗ РФ 1:3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3170</Words>
  <Application>Microsoft Office PowerPoint</Application>
  <PresentationFormat>Широкоэкранный</PresentationFormat>
  <Paragraphs>1049</Paragraphs>
  <Slides>42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7" baseType="lpstr">
      <vt:lpstr>Arial</vt:lpstr>
      <vt:lpstr>Arial Cyr</vt:lpstr>
      <vt:lpstr>Calibri</vt:lpstr>
      <vt:lpstr>Calibri Light</vt:lpstr>
      <vt:lpstr>DejaVu Sans</vt:lpstr>
      <vt:lpstr>News Gothic MT</vt:lpstr>
      <vt:lpstr>Tahoma</vt:lpstr>
      <vt:lpstr>Times New Roman</vt:lpstr>
      <vt:lpstr>Wingdings 2</vt:lpstr>
      <vt:lpstr>Тема Office</vt:lpstr>
      <vt:lpstr>Office Theme</vt:lpstr>
      <vt:lpstr>1_Тема Office</vt:lpstr>
      <vt:lpstr>Лист</vt:lpstr>
      <vt:lpstr>Двоичный лист Microsoft Excel</vt:lpstr>
      <vt:lpstr>Двоичный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Расширение внелабораторной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Выделены красным цветом –из них - данные БУЗ ВО ВОКБ за 2022г.</vt:lpstr>
      <vt:lpstr>Выделены красным цветом –из них - данные БУЗ ВО ВОКБ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367</cp:revision>
  <cp:lastPrinted>2023-03-06T05:40:18Z</cp:lastPrinted>
  <dcterms:created xsi:type="dcterms:W3CDTF">2023-02-18T05:18:55Z</dcterms:created>
  <dcterms:modified xsi:type="dcterms:W3CDTF">2023-05-31T06:12:22Z</dcterms:modified>
</cp:coreProperties>
</file>