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4"/>
  </p:notesMasterIdLst>
  <p:sldIdLst>
    <p:sldId id="987" r:id="rId2"/>
    <p:sldId id="994" r:id="rId3"/>
    <p:sldId id="993" r:id="rId4"/>
    <p:sldId id="947" r:id="rId5"/>
    <p:sldId id="988" r:id="rId6"/>
    <p:sldId id="992" r:id="rId7"/>
    <p:sldId id="995" r:id="rId8"/>
    <p:sldId id="989" r:id="rId9"/>
    <p:sldId id="990" r:id="rId10"/>
    <p:sldId id="996" r:id="rId11"/>
    <p:sldId id="997" r:id="rId12"/>
    <p:sldId id="976" r:id="rId13"/>
    <p:sldId id="983" r:id="rId14"/>
    <p:sldId id="998" r:id="rId15"/>
    <p:sldId id="967" r:id="rId16"/>
    <p:sldId id="985" r:id="rId17"/>
    <p:sldId id="913" r:id="rId18"/>
    <p:sldId id="919" r:id="rId19"/>
    <p:sldId id="968" r:id="rId20"/>
    <p:sldId id="982" r:id="rId21"/>
    <p:sldId id="986" r:id="rId22"/>
    <p:sldId id="991" r:id="rId2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  <a:srgbClr val="3366CC"/>
    <a:srgbClr val="CC3300"/>
    <a:srgbClr val="000066"/>
    <a:srgbClr val="B2B2B2"/>
    <a:srgbClr val="CC99FF"/>
    <a:srgbClr val="CCECFF"/>
    <a:srgbClr val="66CCFF"/>
    <a:srgbClr val="00CCFF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430" autoAdjust="0"/>
  </p:normalViewPr>
  <p:slideViewPr>
    <p:cSldViewPr snapToGrid="0">
      <p:cViewPr varScale="1">
        <p:scale>
          <a:sx n="64" d="100"/>
          <a:sy n="64" d="100"/>
        </p:scale>
        <p:origin x="-138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6.6978193146417439E-2"/>
          <c:y val="0.10731707317073171"/>
          <c:w val="0.6230529595015577"/>
          <c:h val="0.6975609756097558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BBE0E3"/>
            </a:solidFill>
            <a:ln w="12684">
              <a:solidFill>
                <a:srgbClr val="000000"/>
              </a:solidFill>
              <a:prstDash val="solid"/>
            </a:ln>
          </c:spPr>
          <c:dLbls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87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3"/>
                <c:pt idx="0">
                  <c:v>2020г</c:v>
                </c:pt>
                <c:pt idx="1">
                  <c:v>2021г</c:v>
                </c:pt>
                <c:pt idx="2">
                  <c:v>2022г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0">
                  <c:v>150</c:v>
                </c:pt>
                <c:pt idx="1">
                  <c:v>147</c:v>
                </c:pt>
                <c:pt idx="2">
                  <c:v>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10-47B3-8117-7E9B0B04F7F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аттестовано</c:v>
                </c:pt>
              </c:strCache>
            </c:strRef>
          </c:tx>
          <c:spPr>
            <a:solidFill>
              <a:srgbClr val="333399"/>
            </a:solidFill>
            <a:ln w="12684">
              <a:solidFill>
                <a:srgbClr val="000000"/>
              </a:solidFill>
              <a:prstDash val="solid"/>
            </a:ln>
          </c:spPr>
          <c:dLbls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87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3"/>
                <c:pt idx="0">
                  <c:v>2020г</c:v>
                </c:pt>
                <c:pt idx="1">
                  <c:v>2021г</c:v>
                </c:pt>
                <c:pt idx="2">
                  <c:v>2022г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>
                  <c:v>74</c:v>
                </c:pt>
                <c:pt idx="1">
                  <c:v>73</c:v>
                </c:pt>
                <c:pt idx="2">
                  <c:v>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10-47B3-8117-7E9B0B04F7F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высшая</c:v>
                </c:pt>
              </c:strCache>
            </c:strRef>
          </c:tx>
          <c:spPr>
            <a:solidFill>
              <a:srgbClr val="009999"/>
            </a:solidFill>
            <a:ln w="12684">
              <a:solidFill>
                <a:srgbClr val="000000"/>
              </a:solidFill>
              <a:prstDash val="solid"/>
            </a:ln>
          </c:spPr>
          <c:dLbls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87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3"/>
                <c:pt idx="0">
                  <c:v>2020г</c:v>
                </c:pt>
                <c:pt idx="1">
                  <c:v>2021г</c:v>
                </c:pt>
                <c:pt idx="2">
                  <c:v>2022г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  <c:pt idx="0">
                  <c:v>26</c:v>
                </c:pt>
                <c:pt idx="1">
                  <c:v>29</c:v>
                </c:pt>
                <c:pt idx="2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C10-47B3-8117-7E9B0B04F7F9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первая</c:v>
                </c:pt>
              </c:strCache>
            </c:strRef>
          </c:tx>
          <c:spPr>
            <a:solidFill>
              <a:srgbClr val="99CC00"/>
            </a:solidFill>
            <a:ln w="12684">
              <a:solidFill>
                <a:srgbClr val="000000"/>
              </a:solidFill>
              <a:prstDash val="solid"/>
            </a:ln>
          </c:spPr>
          <c:dLbls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87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3"/>
                <c:pt idx="0">
                  <c:v>2020г</c:v>
                </c:pt>
                <c:pt idx="1">
                  <c:v>2021г</c:v>
                </c:pt>
                <c:pt idx="2">
                  <c:v>2022г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3"/>
                <c:pt idx="0">
                  <c:v>41</c:v>
                </c:pt>
                <c:pt idx="1">
                  <c:v>37</c:v>
                </c:pt>
                <c:pt idx="2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C10-47B3-8117-7E9B0B04F7F9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вторая</c:v>
                </c:pt>
              </c:strCache>
            </c:strRef>
          </c:tx>
          <c:spPr>
            <a:solidFill>
              <a:srgbClr val="808080"/>
            </a:solidFill>
            <a:ln w="12684">
              <a:solidFill>
                <a:srgbClr val="000000"/>
              </a:solidFill>
              <a:prstDash val="solid"/>
            </a:ln>
          </c:spPr>
          <c:dLbls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87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3"/>
                <c:pt idx="0">
                  <c:v>2020г</c:v>
                </c:pt>
                <c:pt idx="1">
                  <c:v>2021г</c:v>
                </c:pt>
                <c:pt idx="2">
                  <c:v>2022г</c:v>
                </c:pt>
              </c:strCache>
            </c:strRef>
          </c:cat>
          <c:val>
            <c:numRef>
              <c:f>Sheet1!$B$6:$G$6</c:f>
              <c:numCache>
                <c:formatCode>General</c:formatCode>
                <c:ptCount val="3"/>
                <c:pt idx="0">
                  <c:v>7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C10-47B3-8117-7E9B0B04F7F9}"/>
            </c:ext>
          </c:extLst>
        </c:ser>
        <c:axId val="80540032"/>
        <c:axId val="80541568"/>
      </c:barChart>
      <c:catAx>
        <c:axId val="80540032"/>
        <c:scaling>
          <c:orientation val="minMax"/>
        </c:scaling>
        <c:axPos val="b"/>
        <c:numFmt formatCode="General" sourceLinked="1"/>
        <c:tickLblPos val="nextTo"/>
        <c:spPr>
          <a:ln w="31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4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80541568"/>
        <c:crosses val="autoZero"/>
        <c:auto val="1"/>
        <c:lblAlgn val="ctr"/>
        <c:lblOffset val="100"/>
        <c:tickLblSkip val="1"/>
        <c:tickMarkSkip val="1"/>
      </c:catAx>
      <c:valAx>
        <c:axId val="80541568"/>
        <c:scaling>
          <c:orientation val="minMax"/>
        </c:scaling>
        <c:axPos val="l"/>
        <c:majorGridlines>
          <c:spPr>
            <a:ln w="3171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4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80540032"/>
        <c:crosses val="autoZero"/>
        <c:crossBetween val="between"/>
      </c:valAx>
      <c:spPr>
        <a:noFill/>
        <a:ln w="12684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4143302180685222"/>
          <c:y val="1.4634146341463442E-2"/>
          <c:w val="0.2570093457943925"/>
          <c:h val="0.9560975609756095"/>
        </c:manualLayout>
      </c:layout>
      <c:spPr>
        <a:noFill/>
        <a:ln w="25368">
          <a:noFill/>
        </a:ln>
      </c:spPr>
      <c:txPr>
        <a:bodyPr/>
        <a:lstStyle/>
        <a:p>
          <a:pPr>
            <a:defRPr sz="137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A5341-1DA2-4284-A192-3E83BEC05D55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03DF4-4179-4A52-A928-010596724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4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ru-RU" dirty="0"/>
              <a:t>Кадровый вопрос может быть решен путем привлечения специалистов из других регионов, при этом  сотруднику</a:t>
            </a:r>
            <a:r>
              <a:rPr lang="ru-RU" baseline="0" dirty="0"/>
              <a:t> должны быть созданы условия для профессионального роста, </a:t>
            </a:r>
            <a:r>
              <a:rPr lang="ru-RU" baseline="0" dirty="0" err="1"/>
              <a:t>мотивированность</a:t>
            </a:r>
            <a:r>
              <a:rPr lang="ru-RU" baseline="0" dirty="0"/>
              <a:t> в результатах труда и высокая заработная плата</a:t>
            </a:r>
          </a:p>
          <a:p>
            <a:r>
              <a:rPr lang="ru-RU" dirty="0"/>
              <a:t>Без решения этих проблем невозможно решение поставленных задач в виде достижения целого ряда целевых показателей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Схема трехуровневой системы организации медицинской</a:t>
            </a:r>
            <a:r>
              <a:rPr lang="ru-RU" baseline="0" dirty="0"/>
              <a:t> помощи в Вологодской области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Отделения реанимации в </a:t>
            </a:r>
            <a:r>
              <a:rPr lang="ru-RU" dirty="0" err="1"/>
              <a:t>Тотемской</a:t>
            </a:r>
            <a:r>
              <a:rPr lang="ru-RU" dirty="0"/>
              <a:t> и </a:t>
            </a:r>
            <a:r>
              <a:rPr lang="ru-RU" dirty="0" err="1"/>
              <a:t>Сокольской</a:t>
            </a:r>
            <a:r>
              <a:rPr lang="ru-RU" dirty="0"/>
              <a:t> ЦРБ существуют формально. Глубокий кадровый дефицит.</a:t>
            </a:r>
            <a:r>
              <a:rPr lang="ru-RU" baseline="0" dirty="0"/>
              <a:t> Вместе с тем развитие </a:t>
            </a:r>
            <a:r>
              <a:rPr lang="ru-RU" baseline="0" dirty="0" err="1"/>
              <a:t>АиР</a:t>
            </a:r>
            <a:r>
              <a:rPr lang="ru-RU" baseline="0" dirty="0"/>
              <a:t> службы в указанных МО необходимо, т.к. указанные ЦРБ расположены в географически ключевых точках и на их базе открыты ПСО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Пути решения </a:t>
            </a:r>
            <a:r>
              <a:rPr lang="ru-RU" dirty="0" smtClean="0"/>
              <a:t>проблем.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1369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AE569-EB94-4C35-BBD9-73C741CD516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1369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AE569-EB94-4C35-BBD9-73C741CD5166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03DF4-4179-4A52-A928-01059672419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97DA7B2-504A-43BC-8CD2-1751C8A00C68}"/>
              </a:ext>
            </a:extLst>
          </p:cNvPr>
          <p:cNvSpPr/>
          <p:nvPr/>
        </p:nvSpPr>
        <p:spPr>
          <a:xfrm>
            <a:off x="1770465" y="1295100"/>
            <a:ext cx="8651070" cy="3153633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lIns="105675" tIns="52838" rIns="105675" bIns="52838">
            <a:normAutofit/>
          </a:bodyPr>
          <a:lstStyle/>
          <a:p>
            <a:pPr defTabSz="1056794" eaLnBrk="1" fontAlgn="auto" hangingPunct="1">
              <a:spcBef>
                <a:spcPts val="2311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675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0" cy="1724867"/>
          </a:xfrm>
        </p:spPr>
        <p:txBody>
          <a:bodyPr rtlCol="0">
            <a:noAutofit/>
          </a:bodyPr>
          <a:lstStyle>
            <a:lvl1pPr marL="0" indent="0" algn="ctr" defTabSz="1056794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5328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rtlCol="0">
            <a:normAutofit/>
          </a:bodyPr>
          <a:lstStyle>
            <a:lvl1pPr marL="0" indent="0" algn="ctr" defTabSz="1056794" rtl="0" eaLnBrk="1" latinLnBrk="0" hangingPunct="1">
              <a:spcBef>
                <a:spcPts val="346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11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6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3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1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9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F77B061-1944-4FBB-8B92-79B8C652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112C8C1-6D50-434F-8731-CE57327A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92AC1CE-1EFC-44BC-A302-396122CDE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903311878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3"/>
            <a:ext cx="5439393" cy="1162050"/>
          </a:xfrm>
        </p:spPr>
        <p:txBody>
          <a:bodyPr/>
          <a:lstStyle>
            <a:lvl1pPr algn="ctr">
              <a:defRPr sz="4134" b="0"/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94"/>
              </a:spcBef>
              <a:buNone/>
              <a:defRPr sz="2113"/>
            </a:lvl1pPr>
            <a:lvl2pPr marL="528398" indent="0">
              <a:buNone/>
              <a:defRPr sz="1378"/>
            </a:lvl2pPr>
            <a:lvl3pPr marL="1056794" indent="0">
              <a:buNone/>
              <a:defRPr sz="1194"/>
            </a:lvl3pPr>
            <a:lvl4pPr marL="1585192" indent="0">
              <a:buNone/>
              <a:defRPr sz="1011"/>
            </a:lvl4pPr>
            <a:lvl5pPr marL="2113589" indent="0">
              <a:buNone/>
              <a:defRPr sz="1011"/>
            </a:lvl5pPr>
            <a:lvl6pPr marL="2641986" indent="0">
              <a:buNone/>
              <a:defRPr sz="1011"/>
            </a:lvl6pPr>
            <a:lvl7pPr marL="3170384" indent="0">
              <a:buNone/>
              <a:defRPr sz="1011"/>
            </a:lvl7pPr>
            <a:lvl8pPr marL="3698781" indent="0">
              <a:buNone/>
              <a:defRPr sz="1011"/>
            </a:lvl8pPr>
            <a:lvl9pPr marL="4227178" indent="0">
              <a:buNone/>
              <a:defRPr sz="10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1056794" rtl="0" eaLnBrk="1" latinLnBrk="0" hangingPunct="1">
              <a:spcBef>
                <a:spcPts val="2311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75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8398" indent="0">
              <a:buNone/>
              <a:defRPr sz="3215"/>
            </a:lvl2pPr>
            <a:lvl3pPr marL="1056794" indent="0">
              <a:buNone/>
              <a:defRPr sz="2756"/>
            </a:lvl3pPr>
            <a:lvl4pPr marL="1585192" indent="0">
              <a:buNone/>
              <a:defRPr sz="2297"/>
            </a:lvl4pPr>
            <a:lvl5pPr marL="2113589" indent="0">
              <a:buNone/>
              <a:defRPr sz="2297"/>
            </a:lvl5pPr>
            <a:lvl6pPr marL="2641986" indent="0">
              <a:buNone/>
              <a:defRPr sz="2297"/>
            </a:lvl6pPr>
            <a:lvl7pPr marL="3170384" indent="0">
              <a:buNone/>
              <a:defRPr sz="2297"/>
            </a:lvl7pPr>
            <a:lvl8pPr marL="3698781" indent="0">
              <a:buNone/>
              <a:defRPr sz="2297"/>
            </a:lvl8pPr>
            <a:lvl9pPr marL="4227178" indent="0">
              <a:buNone/>
              <a:defRPr sz="2297"/>
            </a:lvl9pPr>
          </a:lstStyle>
          <a:p>
            <a:pPr lvl="0"/>
            <a:r>
              <a:rPr lang="ru-RU" noProof="0"/>
              <a:t>Вставка рисунка</a:t>
            </a:r>
            <a:endParaRPr noProof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471105342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971179761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90" y="368301"/>
            <a:ext cx="2032000" cy="5575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990937749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2434" y="333375"/>
            <a:ext cx="9935633" cy="6477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27051" y="1600201"/>
            <a:ext cx="11055349" cy="4781550"/>
          </a:xfrm>
        </p:spPr>
        <p:txBody>
          <a:bodyPr rtlCol="0">
            <a:normAutofit/>
          </a:bodyPr>
          <a:lstStyle/>
          <a:p>
            <a:pPr lvl="0"/>
            <a:r>
              <a:rPr lang="ru-RU" noProof="0"/>
              <a:t>Вставка диаграммы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6A12B16-E877-4F69-9B91-03E3DFF878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582C5-0B4F-45D0-B5A5-4A7C504F2607}" type="datetime1">
              <a:rPr lang="en-US" smtClean="0"/>
              <a:pPr>
                <a:defRPr/>
              </a:pPr>
              <a:t>6/28/2023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3BF8EBD-EF85-46A4-B340-144152DCC5E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6F0EAB-CFC7-4736-B256-E7342A10827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88896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512" y="2701938"/>
            <a:ext cx="10971891" cy="452327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294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3370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67F6BB6-3913-4CFC-9EEE-5823842163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7464"/>
            <a:ext cx="12192000" cy="6850536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1AE774A-29D3-4408-956D-33B9906A0D3F}"/>
              </a:ext>
            </a:extLst>
          </p:cNvPr>
          <p:cNvSpPr/>
          <p:nvPr userDrawn="1"/>
        </p:nvSpPr>
        <p:spPr>
          <a:xfrm>
            <a:off x="0" y="6309984"/>
            <a:ext cx="12192000" cy="548640"/>
          </a:xfrm>
          <a:prstGeom prst="rect">
            <a:avLst/>
          </a:prstGeom>
          <a:solidFill>
            <a:srgbClr val="DD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BAD9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6F9A458-8CD3-4F17-970A-84FE1C49A849}"/>
              </a:ext>
            </a:extLst>
          </p:cNvPr>
          <p:cNvSpPr/>
          <p:nvPr userDrawn="1"/>
        </p:nvSpPr>
        <p:spPr>
          <a:xfrm>
            <a:off x="379548" y="6430253"/>
            <a:ext cx="15349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6C5E53"/>
                </a:solidFill>
                <a:latin typeface="Montserrat SemiBold" pitchFamily="2" charset="0"/>
              </a:rPr>
              <a:t>www.mednet.ru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8BD852B-A7AF-452D-8537-D22C18A411C4}"/>
              </a:ext>
            </a:extLst>
          </p:cNvPr>
          <p:cNvSpPr/>
          <p:nvPr userDrawn="1"/>
        </p:nvSpPr>
        <p:spPr>
          <a:xfrm>
            <a:off x="0" y="-7628"/>
            <a:ext cx="12192000" cy="1054245"/>
          </a:xfrm>
          <a:prstGeom prst="rect">
            <a:avLst/>
          </a:prstGeom>
          <a:solidFill>
            <a:srgbClr val="DD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BAD9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B64ED6-9511-4041-A696-8699FFA04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96864"/>
            <a:ext cx="10515600" cy="4683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6ED6D4A-CD07-A647-88DD-17144363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70-35DE-4055-A6E2-56CDA2C1D8EE}" type="datetime1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50A9A59-6872-D64E-AB45-EB0DBF43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3350396-9BC0-2D44-8E95-D9FECA608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4C3-AC32-BB4C-AAF1-F9096EC0A5A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1CD7079-6EF2-4042-B56F-70AF9C354F2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022891" y="-107024"/>
            <a:ext cx="1001742" cy="141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561772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34" userDrawn="1">
          <p15:clr>
            <a:srgbClr val="FBAE40"/>
          </p15:clr>
        </p15:guide>
        <p15:guide id="3" orient="horz" pos="187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482" userDrawn="1">
          <p15:clr>
            <a:srgbClr val="FBAE40"/>
          </p15:clr>
        </p15:guide>
        <p15:guide id="6" orient="horz" pos="39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355099107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9" y="3352802"/>
            <a:ext cx="11222566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9" y="4771029"/>
            <a:ext cx="11222566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46"/>
              </a:spcBef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1pPr>
            <a:lvl2pPr marL="52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6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3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1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9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675"/>
            </a:lvl1pPr>
            <a:lvl2pPr marL="528398" indent="0">
              <a:buNone/>
              <a:defRPr sz="3215"/>
            </a:lvl2pPr>
            <a:lvl3pPr marL="1056794" indent="0">
              <a:buNone/>
              <a:defRPr sz="2756"/>
            </a:lvl3pPr>
            <a:lvl4pPr marL="1585192" indent="0">
              <a:buNone/>
              <a:defRPr sz="2297"/>
            </a:lvl4pPr>
            <a:lvl5pPr marL="2113589" indent="0">
              <a:buNone/>
              <a:defRPr sz="2297"/>
            </a:lvl5pPr>
            <a:lvl6pPr marL="2641986" indent="0">
              <a:buNone/>
              <a:defRPr sz="2297"/>
            </a:lvl6pPr>
            <a:lvl7pPr marL="3170384" indent="0">
              <a:buNone/>
              <a:defRPr sz="2297"/>
            </a:lvl7pPr>
            <a:lvl8pPr marL="3698781" indent="0">
              <a:buNone/>
              <a:defRPr sz="2297"/>
            </a:lvl8pPr>
            <a:lvl9pPr marL="4227178" indent="0">
              <a:buNone/>
              <a:defRPr sz="2297"/>
            </a:lvl9pPr>
          </a:lstStyle>
          <a:p>
            <a:pPr lvl="0"/>
            <a:r>
              <a:rPr lang="ru-RU" noProof="0"/>
              <a:t>Вставка рисунка</a:t>
            </a:r>
            <a:endParaRPr noProof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FE15B-16E8-4B87-8575-8F92D60C338C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5AA039F-3624-4B6A-BFE2-ACAE7A25499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75366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4"/>
            <a:ext cx="10742084" cy="1362075"/>
          </a:xfrm>
        </p:spPr>
        <p:txBody>
          <a:bodyPr/>
          <a:lstStyle>
            <a:lvl1pPr algn="ctr">
              <a:defRPr sz="5328" b="0" cap="none" baseline="0"/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46"/>
              </a:spcBef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1pPr>
            <a:lvl2pPr marL="528398" indent="0"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2pPr>
            <a:lvl3pPr marL="1056794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3pPr>
            <a:lvl4pPr marL="158519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1358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641986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170384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69878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227178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298194589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849"/>
              </a:spcBef>
              <a:defRPr sz="2297"/>
            </a:lvl1pPr>
            <a:lvl2pPr>
              <a:defRPr sz="2113"/>
            </a:lvl2pPr>
            <a:lvl3pPr>
              <a:defRPr sz="2113"/>
            </a:lvl3pPr>
            <a:lvl4pPr>
              <a:defRPr sz="2113"/>
            </a:lvl4pPr>
            <a:lvl5pPr>
              <a:defRPr sz="2113"/>
            </a:lvl5pPr>
            <a:lvl6pPr>
              <a:defRPr sz="2113"/>
            </a:lvl6pPr>
            <a:lvl7pPr>
              <a:defRPr sz="2113"/>
            </a:lvl7pPr>
            <a:lvl8pPr>
              <a:defRPr sz="2113"/>
            </a:lvl8pPr>
            <a:lvl9pPr>
              <a:defRPr sz="21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2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849"/>
              </a:spcBef>
              <a:defRPr sz="2297"/>
            </a:lvl1pPr>
            <a:lvl2pPr>
              <a:defRPr sz="2113"/>
            </a:lvl2pPr>
            <a:lvl3pPr>
              <a:defRPr sz="2113"/>
            </a:lvl3pPr>
            <a:lvl4pPr>
              <a:defRPr sz="2113"/>
            </a:lvl4pPr>
            <a:lvl5pPr>
              <a:defRPr sz="2113"/>
            </a:lvl5pPr>
            <a:lvl6pPr>
              <a:defRPr sz="2113"/>
            </a:lvl6pPr>
            <a:lvl7pPr>
              <a:defRPr sz="2113"/>
            </a:lvl7pPr>
            <a:lvl8pPr>
              <a:defRPr sz="2113"/>
            </a:lvl8pPr>
            <a:lvl9pPr>
              <a:defRPr sz="21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698618836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75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28398" indent="0">
              <a:buNone/>
              <a:defRPr sz="2297" b="1"/>
            </a:lvl2pPr>
            <a:lvl3pPr marL="1056794" indent="0">
              <a:buNone/>
              <a:defRPr sz="2113" b="1"/>
            </a:lvl3pPr>
            <a:lvl4pPr marL="1585192" indent="0">
              <a:buNone/>
              <a:defRPr sz="1837" b="1"/>
            </a:lvl4pPr>
            <a:lvl5pPr marL="2113589" indent="0">
              <a:buNone/>
              <a:defRPr sz="1837" b="1"/>
            </a:lvl5pPr>
            <a:lvl6pPr marL="2641986" indent="0">
              <a:buNone/>
              <a:defRPr sz="1837" b="1"/>
            </a:lvl6pPr>
            <a:lvl7pPr marL="3170384" indent="0">
              <a:buNone/>
              <a:defRPr sz="1837" b="1"/>
            </a:lvl7pPr>
            <a:lvl8pPr marL="3698781" indent="0">
              <a:buNone/>
              <a:defRPr sz="1837" b="1"/>
            </a:lvl8pPr>
            <a:lvl9pPr marL="4227178" indent="0">
              <a:buNone/>
              <a:defRPr sz="183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849"/>
              </a:spcBef>
              <a:defRPr sz="2297"/>
            </a:lvl1pPr>
            <a:lvl2pPr>
              <a:defRPr sz="2113"/>
            </a:lvl2pPr>
            <a:lvl3pPr>
              <a:defRPr sz="2113"/>
            </a:lvl3pPr>
            <a:lvl4pPr>
              <a:defRPr sz="2113"/>
            </a:lvl4pPr>
            <a:lvl5pPr>
              <a:defRPr sz="2113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75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28398" indent="0">
              <a:buNone/>
              <a:defRPr sz="2297" b="1"/>
            </a:lvl2pPr>
            <a:lvl3pPr marL="1056794" indent="0">
              <a:buNone/>
              <a:defRPr sz="2113" b="1"/>
            </a:lvl3pPr>
            <a:lvl4pPr marL="1585192" indent="0">
              <a:buNone/>
              <a:defRPr sz="1837" b="1"/>
            </a:lvl4pPr>
            <a:lvl5pPr marL="2113589" indent="0">
              <a:buNone/>
              <a:defRPr sz="1837" b="1"/>
            </a:lvl5pPr>
            <a:lvl6pPr marL="2641986" indent="0">
              <a:buNone/>
              <a:defRPr sz="1837" b="1"/>
            </a:lvl6pPr>
            <a:lvl7pPr marL="3170384" indent="0">
              <a:buNone/>
              <a:defRPr sz="1837" b="1"/>
            </a:lvl7pPr>
            <a:lvl8pPr marL="3698781" indent="0">
              <a:buNone/>
              <a:defRPr sz="1837" b="1"/>
            </a:lvl8pPr>
            <a:lvl9pPr marL="4227178" indent="0">
              <a:buNone/>
              <a:defRPr sz="183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849"/>
              </a:spcBef>
              <a:defRPr sz="2297"/>
            </a:lvl1pPr>
            <a:lvl2pPr>
              <a:defRPr sz="2113"/>
            </a:lvl2pPr>
            <a:lvl3pPr>
              <a:defRPr sz="2113"/>
            </a:lvl3pPr>
            <a:lvl4pPr>
              <a:defRPr sz="2113"/>
            </a:lvl4pPr>
            <a:lvl5pPr>
              <a:defRPr sz="2113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80334319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186444148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611456648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3"/>
            <a:ext cx="5120640" cy="1162050"/>
          </a:xfrm>
        </p:spPr>
        <p:txBody>
          <a:bodyPr/>
          <a:lstStyle>
            <a:lvl1pPr algn="ctr">
              <a:defRPr sz="4134" b="0"/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311"/>
              </a:spcBef>
              <a:defRPr sz="2572"/>
            </a:lvl1pPr>
            <a:lvl2pPr>
              <a:defRPr sz="2297"/>
            </a:lvl2pPr>
            <a:lvl3pPr>
              <a:defRPr sz="2113"/>
            </a:lvl3pPr>
            <a:lvl4pPr>
              <a:defRPr sz="2113"/>
            </a:lvl4pPr>
            <a:lvl5pPr>
              <a:defRPr sz="2113"/>
            </a:lvl5pPr>
            <a:lvl6pPr>
              <a:defRPr sz="2297"/>
            </a:lvl6pPr>
            <a:lvl7pPr>
              <a:defRPr sz="2297"/>
            </a:lvl7pPr>
            <a:lvl8pPr>
              <a:defRPr sz="2297"/>
            </a:lvl8pPr>
            <a:lvl9pPr>
              <a:defRPr sz="229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94"/>
              </a:spcBef>
              <a:buNone/>
              <a:defRPr sz="2113"/>
            </a:lvl1pPr>
            <a:lvl2pPr marL="528398" indent="0">
              <a:buNone/>
              <a:defRPr sz="1378"/>
            </a:lvl2pPr>
            <a:lvl3pPr marL="1056794" indent="0">
              <a:buNone/>
              <a:defRPr sz="1194"/>
            </a:lvl3pPr>
            <a:lvl4pPr marL="1585192" indent="0">
              <a:buNone/>
              <a:defRPr sz="1011"/>
            </a:lvl4pPr>
            <a:lvl5pPr marL="2113589" indent="0">
              <a:buNone/>
              <a:defRPr sz="1011"/>
            </a:lvl5pPr>
            <a:lvl6pPr marL="2641986" indent="0">
              <a:buNone/>
              <a:defRPr sz="1011"/>
            </a:lvl6pPr>
            <a:lvl7pPr marL="3170384" indent="0">
              <a:buNone/>
              <a:defRPr sz="1011"/>
            </a:lvl7pPr>
            <a:lvl8pPr marL="3698781" indent="0">
              <a:buNone/>
              <a:defRPr sz="1011"/>
            </a:lvl8pPr>
            <a:lvl9pPr marL="4227178" indent="0">
              <a:buNone/>
              <a:defRPr sz="10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31456513"/>
      </p:ext>
    </p:extLst>
  </p:cSld>
  <p:clrMapOvr>
    <a:masterClrMapping/>
  </p:clrMapOvr>
  <p:transition spd="slow">
    <p:push dir="u"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32103" y="107925"/>
            <a:ext cx="10723419" cy="1336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5032" tIns="57516" rIns="115032" bIns="5751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2103" y="1599830"/>
            <a:ext cx="10723419" cy="4343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5032" tIns="57516" rIns="115032" bIns="57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9CA49-C499-494A-8587-E738F7A1A0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06247" y="6275523"/>
            <a:ext cx="2845286" cy="365040"/>
          </a:xfrm>
          <a:prstGeom prst="rect">
            <a:avLst/>
          </a:prstGeom>
        </p:spPr>
        <p:txBody>
          <a:bodyPr vert="horz" lIns="115032" tIns="57516" rIns="115032" bIns="57516" rtlCol="0" anchor="ctr"/>
          <a:lstStyle>
            <a:lvl1pPr algn="r" defTabSz="1257811" eaLnBrk="1" fontAlgn="auto" hangingPunct="1">
              <a:spcBef>
                <a:spcPts val="0"/>
              </a:spcBef>
              <a:spcAft>
                <a:spcPts val="0"/>
              </a:spcAft>
              <a:defRPr sz="1378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87DBD2-0FE3-4AB0-B9C3-DA23E4EFC729}" type="datetime1">
              <a:rPr lang="en-US" smtClean="0"/>
              <a:pPr>
                <a:defRPr/>
              </a:pPr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2BFA74-9F95-46B9-B616-A029CC948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2927" y="6275523"/>
            <a:ext cx="6454760" cy="365040"/>
          </a:xfrm>
          <a:prstGeom prst="rect">
            <a:avLst/>
          </a:prstGeom>
        </p:spPr>
        <p:txBody>
          <a:bodyPr vert="horz" lIns="115032" tIns="57516" rIns="115032" bIns="57516" rtlCol="0" anchor="ctr"/>
          <a:lstStyle>
            <a:lvl1pPr algn="l" defTabSz="1257811" eaLnBrk="1" fontAlgn="auto" hangingPunct="1">
              <a:spcBef>
                <a:spcPts val="0"/>
              </a:spcBef>
              <a:spcAft>
                <a:spcPts val="0"/>
              </a:spcAft>
              <a:defRPr sz="1378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074B1-4AEE-48ED-B73E-BE17E80AF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30914" y="6275523"/>
            <a:ext cx="1319827" cy="365040"/>
          </a:xfrm>
          <a:prstGeom prst="rect">
            <a:avLst/>
          </a:prstGeom>
        </p:spPr>
        <p:txBody>
          <a:bodyPr vert="horz" wrap="square" lIns="115032" tIns="57516" rIns="115032" bIns="575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134">
                <a:solidFill>
                  <a:schemeClr val="bg1"/>
                </a:solidFill>
                <a:latin typeface="News Gothic MT"/>
              </a:defRPr>
            </a:lvl1pPr>
          </a:lstStyle>
          <a:p>
            <a:fld id="{E515C661-4FBB-4CA2-9814-8EED5001585F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769586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slow">
    <p:push dir="u"/>
  </p:transition>
  <p:hf sldNum="0" hdr="0" ftr="0" dt="0"/>
  <p:txStyles>
    <p:titleStyle>
      <a:lvl1pPr algn="ctr" defTabSz="1055908" rtl="0" eaLnBrk="1" fontAlgn="base" hangingPunct="1">
        <a:spcBef>
          <a:spcPct val="0"/>
        </a:spcBef>
        <a:spcAft>
          <a:spcPct val="0"/>
        </a:spcAft>
        <a:defRPr sz="5328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2pPr>
      <a:lvl3pPr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3pPr>
      <a:lvl4pPr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4pPr>
      <a:lvl5pPr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5pPr>
      <a:lvl6pPr marL="420030"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6pPr>
      <a:lvl7pPr marL="840059"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7pPr>
      <a:lvl8pPr marL="1260089"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8pPr>
      <a:lvl9pPr marL="1680119" algn="ctr" defTabSz="1055908" rtl="0" eaLnBrk="1" fontAlgn="base" hangingPunct="1">
        <a:spcBef>
          <a:spcPct val="0"/>
        </a:spcBef>
        <a:spcAft>
          <a:spcPct val="0"/>
        </a:spcAft>
        <a:defRPr sz="5328">
          <a:solidFill>
            <a:schemeClr val="accent1"/>
          </a:solidFill>
          <a:latin typeface="News Gothic MT"/>
        </a:defRPr>
      </a:lvl9pPr>
    </p:titleStyle>
    <p:bodyStyle>
      <a:lvl1pPr marL="402528" indent="-402528" algn="l" defTabSz="1055908" rtl="0" eaLnBrk="1" fontAlgn="base" hangingPunct="1">
        <a:spcBef>
          <a:spcPts val="2309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sz="2756" kern="1200">
          <a:solidFill>
            <a:srgbClr val="595959"/>
          </a:solidFill>
          <a:latin typeface="+mn-lt"/>
          <a:ea typeface="+mn-ea"/>
          <a:cs typeface="+mn-cs"/>
        </a:defRPr>
      </a:lvl1pPr>
      <a:lvl2pPr marL="791931" indent="-387944" algn="l" defTabSz="1055908" rtl="0" eaLnBrk="1" fontAlgn="base" hangingPunct="1">
        <a:spcBef>
          <a:spcPts val="689"/>
        </a:spcBef>
        <a:spcAft>
          <a:spcPct val="0"/>
        </a:spcAft>
        <a:buClr>
          <a:srgbClr val="215D77"/>
        </a:buClr>
        <a:buSzPct val="110000"/>
        <a:buFont typeface="Wingdings 2" pitchFamily="18" charset="2"/>
        <a:buChar char=""/>
        <a:defRPr sz="2572" kern="1200">
          <a:solidFill>
            <a:srgbClr val="595959"/>
          </a:solidFill>
          <a:latin typeface="+mn-lt"/>
          <a:ea typeface="+mn-ea"/>
          <a:cs typeface="+mn-cs"/>
        </a:defRPr>
      </a:lvl2pPr>
      <a:lvl3pPr marL="1118621" indent="-325232" algn="l" defTabSz="1055908" rtl="0" eaLnBrk="1" fontAlgn="base" hangingPunct="1">
        <a:spcBef>
          <a:spcPts val="689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sz="2297" kern="1200">
          <a:solidFill>
            <a:srgbClr val="595959"/>
          </a:solidFill>
          <a:latin typeface="+mn-lt"/>
          <a:ea typeface="+mn-ea"/>
          <a:cs typeface="+mn-cs"/>
        </a:defRPr>
      </a:lvl3pPr>
      <a:lvl4pPr marL="1459895" indent="-339816" algn="l" defTabSz="1055908" rtl="0" eaLnBrk="1" fontAlgn="base" hangingPunct="1">
        <a:spcBef>
          <a:spcPts val="689"/>
        </a:spcBef>
        <a:spcAft>
          <a:spcPct val="0"/>
        </a:spcAft>
        <a:buClr>
          <a:srgbClr val="215D77"/>
        </a:buClr>
        <a:buSzPct val="110000"/>
        <a:buFont typeface="Wingdings 2" pitchFamily="18" charset="2"/>
        <a:buChar char=""/>
        <a:defRPr sz="2113" kern="1200">
          <a:solidFill>
            <a:srgbClr val="595959"/>
          </a:solidFill>
          <a:latin typeface="+mn-lt"/>
          <a:ea typeface="+mn-ea"/>
          <a:cs typeface="+mn-cs"/>
        </a:defRPr>
      </a:lvl4pPr>
      <a:lvl5pPr marL="1786585" indent="-325232" algn="l" defTabSz="1055908" rtl="0" eaLnBrk="1" fontAlgn="base" hangingPunct="1">
        <a:spcBef>
          <a:spcPts val="689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sz="2113" kern="1200">
          <a:solidFill>
            <a:srgbClr val="595959"/>
          </a:solidFill>
          <a:latin typeface="+mn-lt"/>
          <a:ea typeface="+mn-ea"/>
          <a:cs typeface="+mn-cs"/>
        </a:defRPr>
      </a:lvl5pPr>
      <a:lvl6pPr marL="2113589" indent="-326579" algn="l" defTabSz="1056794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2113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447507" indent="-326579" algn="l" defTabSz="105679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2113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72252" indent="-326579" algn="l" defTabSz="1056794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2113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108003" indent="-326579" algn="l" defTabSz="105679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2113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1pPr>
      <a:lvl2pPr marL="528398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2pPr>
      <a:lvl3pPr marL="1056794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3pPr>
      <a:lvl4pPr marL="1585192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113589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641986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170384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3698781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227178" algn="l" defTabSz="1056794" rtl="0" eaLnBrk="1" latinLnBrk="0" hangingPunct="1">
        <a:defRPr sz="21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fb.ru/misc/i/gallery/95495/2987883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9292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10464"/>
            <a:ext cx="12192000" cy="2372497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БУЗ ВО «ВОЛОГОДСКАЯ ОБЛАСТНАЯ КЛИНИЧЕСКАЯ БОЛЬНИЦА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Стратегический план  развития по профилю «Неврология» в Вологодской области</a:t>
            </a:r>
            <a:r>
              <a:rPr lang="ru-RU" sz="105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5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50" dirty="0"/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 dirty="0" smtClean="0"/>
              <a:t>Медицинские организации </a:t>
            </a:r>
            <a:r>
              <a:rPr lang="en-US" sz="3600" i="1" dirty="0" smtClean="0"/>
              <a:t>I </a:t>
            </a:r>
            <a:r>
              <a:rPr lang="ru-RU" sz="3600" i="1" dirty="0" smtClean="0"/>
              <a:t>уровня для пациентов по профилю неврология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 smtClean="0"/>
              <a:t>Оказывают первичную </a:t>
            </a:r>
            <a:r>
              <a:rPr lang="ru-RU" sz="2400" dirty="0" err="1" smtClean="0"/>
              <a:t>медико</a:t>
            </a:r>
            <a:r>
              <a:rPr lang="ru-RU" sz="2400" dirty="0" smtClean="0"/>
              <a:t> санитарную помощь в амбулаторных условиях;</a:t>
            </a:r>
          </a:p>
          <a:p>
            <a:pPr lvl="0"/>
            <a:r>
              <a:rPr lang="ru-RU" sz="2400" dirty="0" smtClean="0"/>
              <a:t>Оказывают первичную </a:t>
            </a:r>
            <a:r>
              <a:rPr lang="ru-RU" sz="2400" dirty="0" err="1" smtClean="0"/>
              <a:t>медико</a:t>
            </a:r>
            <a:r>
              <a:rPr lang="ru-RU" sz="2400" dirty="0" smtClean="0"/>
              <a:t> санитарную помощь в условиях стационара;</a:t>
            </a:r>
          </a:p>
          <a:p>
            <a:pPr lvl="0"/>
            <a:r>
              <a:rPr lang="ru-RU" sz="2400" dirty="0" smtClean="0"/>
              <a:t>Оказывают первичную </a:t>
            </a:r>
            <a:r>
              <a:rPr lang="ru-RU" sz="2400" dirty="0" err="1" smtClean="0"/>
              <a:t>медико</a:t>
            </a:r>
            <a:r>
              <a:rPr lang="ru-RU" sz="2400" dirty="0" smtClean="0"/>
              <a:t> санитарную помощь в условиях дневного стационара;</a:t>
            </a:r>
          </a:p>
          <a:p>
            <a:pPr lvl="0"/>
            <a:r>
              <a:rPr lang="ru-RU" sz="2400" dirty="0" smtClean="0"/>
              <a:t>Оказывают паллиативную помощь;</a:t>
            </a:r>
          </a:p>
          <a:p>
            <a:r>
              <a:rPr lang="ru-RU" sz="2400" dirty="0" smtClean="0"/>
              <a:t>Оказывают скорую помощь в амбулаторных условиях и вне медицинской организации.</a:t>
            </a:r>
            <a:endParaRPr lang="ru-RU" sz="2400" dirty="0"/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 dirty="0" smtClean="0"/>
              <a:t>Медицинские организации </a:t>
            </a:r>
            <a:r>
              <a:rPr lang="en-US" sz="3600" i="1" dirty="0" smtClean="0"/>
              <a:t>II </a:t>
            </a:r>
            <a:r>
              <a:rPr lang="ru-RU" sz="3600" i="1" dirty="0" smtClean="0"/>
              <a:t>уровня для пациентов по профилю неврология: 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оказывают специализированную медицинскую помощь;</a:t>
            </a:r>
          </a:p>
          <a:p>
            <a:r>
              <a:rPr lang="ru-RU" dirty="0" smtClean="0"/>
              <a:t>Оказывают скорую, скорую специализированную медицинскую помощь в экстренной или неотложной форме в стационарных условиях и вне медицинской организации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2053749"/>
              </p:ext>
            </p:extLst>
          </p:nvPr>
        </p:nvGraphicFramePr>
        <p:xfrm>
          <a:off x="0" y="76200"/>
          <a:ext cx="12192000" cy="6909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53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32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36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17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1179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66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Врачи неврологи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Наличие АРО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Врачи анестезиологи-реаниматологи (факт)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Оснащенность оборудованием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Перспектива службы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3314">
                <a:tc>
                  <a:txBody>
                    <a:bodyPr/>
                    <a:lstStyle/>
                    <a:p>
                      <a:r>
                        <a:rPr lang="ru-RU" sz="1800" dirty="0" err="1"/>
                        <a:t>Тотемская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есть, но соответствует </a:t>
                      </a:r>
                      <a:r>
                        <a:rPr lang="ru-RU" sz="1400" dirty="0" err="1"/>
                        <a:t>анест</a:t>
                      </a:r>
                      <a:r>
                        <a:rPr lang="ru-RU" sz="1400" dirty="0"/>
                        <a:t>. группе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Недостаточна</a:t>
                      </a:r>
                    </a:p>
                    <a:p>
                      <a:pPr algn="ctr"/>
                      <a:r>
                        <a:rPr lang="ru-RU" sz="1600" b="1" dirty="0"/>
                        <a:t>Есть КТ</a:t>
                      </a:r>
                      <a:r>
                        <a:rPr lang="ru-RU" sz="1600" dirty="0"/>
                        <a:t> </a:t>
                      </a:r>
                    </a:p>
                    <a:p>
                      <a:pPr algn="r"/>
                      <a:r>
                        <a:rPr lang="ru-RU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На базе ЦРБ существует ПСО. Необходимо </a:t>
                      </a:r>
                      <a:r>
                        <a:rPr lang="ru-RU" sz="1400" b="1" baseline="0" dirty="0" smtClean="0"/>
                        <a:t> пополнение</a:t>
                      </a:r>
                      <a:r>
                        <a:rPr lang="ru-RU" sz="1400" b="1" dirty="0" smtClean="0"/>
                        <a:t> </a:t>
                      </a:r>
                      <a:r>
                        <a:rPr lang="ru-RU" sz="1400" b="1" dirty="0"/>
                        <a:t>кадрами и </a:t>
                      </a:r>
                      <a:r>
                        <a:rPr lang="ru-RU" sz="1400" b="1" dirty="0" smtClean="0"/>
                        <a:t> оснащение аппаратурой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8418">
                <a:tc>
                  <a:txBody>
                    <a:bodyPr/>
                    <a:lstStyle/>
                    <a:p>
                      <a:r>
                        <a:rPr lang="ru-RU" sz="2000" dirty="0"/>
                        <a:t>Сокольская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есть, но соответствует </a:t>
                      </a:r>
                      <a:r>
                        <a:rPr lang="ru-RU" sz="1400" dirty="0" err="1"/>
                        <a:t>анест</a:t>
                      </a:r>
                      <a:r>
                        <a:rPr lang="ru-RU" sz="1400" dirty="0"/>
                        <a:t>. группе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Недостаточная</a:t>
                      </a:r>
                    </a:p>
                    <a:p>
                      <a:pPr algn="ctr"/>
                      <a:r>
                        <a:rPr lang="ru-RU" sz="1600" b="1" dirty="0"/>
                        <a:t>Есть КТ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На базе ЦРБ существует ПСО. Необходимо </a:t>
                      </a:r>
                      <a:r>
                        <a:rPr lang="ru-RU" sz="1400" b="1" baseline="0" dirty="0" smtClean="0"/>
                        <a:t> пополнение</a:t>
                      </a:r>
                      <a:r>
                        <a:rPr lang="ru-RU" sz="1400" b="1" dirty="0" smtClean="0"/>
                        <a:t> кадрами и  оснащение аппаратурой</a:t>
                      </a:r>
                      <a:endParaRPr lang="ru-RU" sz="1400" dirty="0" smtClean="0"/>
                    </a:p>
                    <a:p>
                      <a:pPr algn="l"/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8418">
                <a:tc>
                  <a:txBody>
                    <a:bodyPr/>
                    <a:lstStyle/>
                    <a:p>
                      <a:r>
                        <a:rPr lang="ru-RU" sz="2000" dirty="0"/>
                        <a:t>Устюженская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есть, но соответствует </a:t>
                      </a:r>
                      <a:r>
                        <a:rPr lang="ru-RU" sz="1400" dirty="0" err="1"/>
                        <a:t>анест</a:t>
                      </a:r>
                      <a:r>
                        <a:rPr lang="ru-RU" sz="1400" dirty="0"/>
                        <a:t>. группе</a:t>
                      </a:r>
                    </a:p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Недостаточная</a:t>
                      </a:r>
                    </a:p>
                    <a:p>
                      <a:pPr algn="ctr"/>
                      <a:r>
                        <a:rPr lang="ru-RU" sz="1600" b="1" dirty="0"/>
                        <a:t>Есть КТ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На базе ЦРБ существует ПСО. Необходимо </a:t>
                      </a:r>
                      <a:r>
                        <a:rPr lang="ru-RU" sz="1400" b="1" baseline="0" dirty="0" smtClean="0"/>
                        <a:t> пополнение</a:t>
                      </a:r>
                      <a:r>
                        <a:rPr lang="ru-RU" sz="1400" b="1" dirty="0" smtClean="0"/>
                        <a:t> кадрами и  оснащение аппаратурой</a:t>
                      </a:r>
                      <a:endParaRPr lang="ru-RU" sz="1400" dirty="0" smtClean="0"/>
                    </a:p>
                    <a:p>
                      <a:pPr marL="0" marR="0" lvl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3754600"/>
                  </a:ext>
                </a:extLst>
              </a:tr>
              <a:tr h="788418">
                <a:tc>
                  <a:txBody>
                    <a:bodyPr/>
                    <a:lstStyle/>
                    <a:p>
                      <a:r>
                        <a:rPr lang="ru-RU" sz="1600" dirty="0"/>
                        <a:t>Великоустюгская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Достаточна</a:t>
                      </a:r>
                    </a:p>
                    <a:p>
                      <a:pPr algn="ctr"/>
                      <a:r>
                        <a:rPr lang="ru-RU" sz="1600" b="1" dirty="0" smtClean="0"/>
                        <a:t>Есть КТ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На базе ЦРБ существует ПСО. Необходимо доукомплектование </a:t>
                      </a:r>
                      <a:r>
                        <a:rPr lang="ru-RU" sz="1400" b="1" dirty="0" smtClean="0"/>
                        <a:t>кадрами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846188"/>
                  </a:ext>
                </a:extLst>
              </a:tr>
              <a:tr h="969606">
                <a:tc>
                  <a:txBody>
                    <a:bodyPr/>
                    <a:lstStyle/>
                    <a:p>
                      <a:r>
                        <a:rPr lang="ru-RU" sz="1800" i="0" dirty="0"/>
                        <a:t>Вологодская городская больница №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7 + 1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 + 2 декрет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Достаточна</a:t>
                      </a:r>
                    </a:p>
                    <a:p>
                      <a:pPr algn="ctr"/>
                      <a:r>
                        <a:rPr lang="ru-RU" sz="1600" b="1" dirty="0" smtClean="0"/>
                        <a:t>Есть КТ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На базе ЦРБ существует ПСО. Необходимо доукомплектование кадрами</a:t>
                      </a:r>
                    </a:p>
                    <a:p>
                      <a:pPr algn="l"/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5445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2000" dirty="0"/>
                        <a:t>МСЧ «Северсталь»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Достаточна</a:t>
                      </a:r>
                    </a:p>
                    <a:p>
                      <a:pPr algn="ctr"/>
                      <a:r>
                        <a:rPr lang="ru-RU" sz="1600" b="1" dirty="0" smtClean="0"/>
                        <a:t>Есть КТ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На базе ЦРБ существует ПСО. Необходимо доукомплектование кадрами</a:t>
                      </a:r>
                    </a:p>
                    <a:p>
                      <a:pPr algn="l"/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874796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92065" y="352853"/>
            <a:ext cx="1519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МО </a:t>
            </a:r>
            <a:r>
              <a:rPr lang="en-US" dirty="0"/>
              <a:t>II</a:t>
            </a:r>
            <a:r>
              <a:rPr lang="ru-RU" dirty="0"/>
              <a:t> уровня</a:t>
            </a: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100379"/>
              </p:ext>
            </p:extLst>
          </p:nvPr>
        </p:nvGraphicFramePr>
        <p:xfrm>
          <a:off x="259493" y="855592"/>
          <a:ext cx="10787450" cy="4717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43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878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9500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Врачи </a:t>
                      </a:r>
                      <a:r>
                        <a:rPr lang="ru-RU" sz="1400" b="1" baseline="0" dirty="0"/>
                        <a:t> </a:t>
                      </a:r>
                      <a:r>
                        <a:rPr lang="ru-RU" sz="1400" b="1" dirty="0"/>
                        <a:t>неврологи </a:t>
                      </a:r>
                    </a:p>
                    <a:p>
                      <a:pPr algn="ctr"/>
                      <a:r>
                        <a:rPr lang="ru-RU" sz="1400" b="1" dirty="0"/>
                        <a:t>(фактически)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Врачи </a:t>
                      </a:r>
                      <a:r>
                        <a:rPr lang="ru-RU" sz="1400" b="1" baseline="0" dirty="0"/>
                        <a:t> неврологи</a:t>
                      </a:r>
                      <a:r>
                        <a:rPr lang="ru-RU" sz="1400" b="1" dirty="0"/>
                        <a:t> </a:t>
                      </a:r>
                    </a:p>
                    <a:p>
                      <a:pPr algn="ctr"/>
                      <a:r>
                        <a:rPr lang="ru-RU" sz="1400" b="1" dirty="0"/>
                        <a:t>(сколько</a:t>
                      </a:r>
                      <a:r>
                        <a:rPr lang="ru-RU" sz="1400" b="1" baseline="0" dirty="0"/>
                        <a:t>  нужно</a:t>
                      </a:r>
                      <a:r>
                        <a:rPr lang="ru-RU" sz="1400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377">
                <a:tc>
                  <a:txBody>
                    <a:bodyPr/>
                    <a:lstStyle/>
                    <a:p>
                      <a:r>
                        <a:rPr lang="ru-RU" sz="1800" dirty="0"/>
                        <a:t>Тотемская ПСО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295">
                <a:tc>
                  <a:txBody>
                    <a:bodyPr/>
                    <a:lstStyle/>
                    <a:p>
                      <a:r>
                        <a:rPr lang="ru-RU" sz="2000" dirty="0"/>
                        <a:t>Сокольская ПСО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1520">
                <a:tc>
                  <a:txBody>
                    <a:bodyPr/>
                    <a:lstStyle/>
                    <a:p>
                      <a:pPr marL="0" marR="0" indent="0" algn="l" defTabSz="10567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  <a:ea typeface="Times New Roman"/>
                          <a:cs typeface="Times New Roman"/>
                        </a:rPr>
                        <a:t>В-Устюгская ПСО</a:t>
                      </a:r>
                      <a:endParaRPr lang="ru-RU" sz="2000" dirty="0">
                        <a:latin typeface="+mn-lt"/>
                        <a:ea typeface="Times New Roman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0171">
                <a:tc>
                  <a:txBody>
                    <a:bodyPr/>
                    <a:lstStyle/>
                    <a:p>
                      <a:r>
                        <a:rPr lang="ru-RU" sz="2000" dirty="0"/>
                        <a:t>Белозерская 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 (она же главный врач)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1069">
                <a:tc>
                  <a:txBody>
                    <a:bodyPr/>
                    <a:lstStyle/>
                    <a:p>
                      <a:r>
                        <a:rPr lang="ru-RU" sz="2000" dirty="0"/>
                        <a:t>Устюженская ПСО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6527">
                <a:tc>
                  <a:txBody>
                    <a:bodyPr/>
                    <a:lstStyle/>
                    <a:p>
                      <a:r>
                        <a:rPr lang="ru-RU" sz="2000" dirty="0"/>
                        <a:t>Вытегорская*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6527">
                <a:tc gridSpan="3">
                  <a:txBody>
                    <a:bodyPr/>
                    <a:lstStyle/>
                    <a:p>
                      <a:r>
                        <a:rPr lang="ru-RU" sz="2000" dirty="0"/>
                        <a:t>*Вытегорская ЦРБ имеет КТ и 360 км от РСЦ, имеет смысл организовать ПСО по ОНМК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88537"/>
                  </a:ext>
                </a:extLst>
              </a:tr>
              <a:tr h="77305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ИТОГО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92065" y="352853"/>
            <a:ext cx="4359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Потребность в кадрах для ЦРБ </a:t>
            </a:r>
            <a:r>
              <a:rPr lang="en-US" dirty="0"/>
              <a:t>II </a:t>
            </a:r>
            <a:r>
              <a:rPr lang="ru-RU" dirty="0"/>
              <a:t>уровень</a:t>
            </a:r>
          </a:p>
        </p:txBody>
      </p:sp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dirty="0" smtClean="0"/>
              <a:t>Медицинские организации </a:t>
            </a:r>
            <a:r>
              <a:rPr lang="en-US" sz="4000" i="1" dirty="0" smtClean="0"/>
              <a:t>III </a:t>
            </a:r>
            <a:r>
              <a:rPr lang="ru-RU" sz="4000" i="1" dirty="0" smtClean="0"/>
              <a:t>уровня</a:t>
            </a: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Оказывают специализированную медицинскую помощь, в том числе высокотехнологичную;</a:t>
            </a:r>
          </a:p>
          <a:p>
            <a:pPr lvl="0"/>
            <a:r>
              <a:rPr lang="ru-RU" smtClean="0"/>
              <a:t>Оказывают скорую, скорую специализированную медицинскую помощь в экстренной или неотложной форме в стационарных условиях.</a:t>
            </a:r>
            <a:r>
              <a:rPr lang="ru-RU" b="1" smtClean="0"/>
              <a:t> </a:t>
            </a:r>
            <a:endParaRPr lang="ru-RU"/>
          </a:p>
        </p:txBody>
      </p:sp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778476" y="56073"/>
            <a:ext cx="10738022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lvl="0" indent="-358775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Проблемы службы в МО </a:t>
            </a:r>
            <a:r>
              <a:rPr lang="en-US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уровня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lvl="0" indent="-358775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 кадров ввиду отсутствия перспектив профессионального роста молодых 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врачей-неврологов, низкая заработная плата.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baseline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Низкая квалификация медицинского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персонала.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 необходимых методов обследования,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плохая оснащенность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мед.оборудованием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Удаленность от областного центра.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Недостаточная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оснащенность </a:t>
            </a:r>
            <a:r>
              <a:rPr lang="ru-RU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мед.транспортом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круглосуточной работы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Rg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lang="ru-RU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УЗИ-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диагностики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Зачастую несвоевременность оказания </a:t>
            </a:r>
            <a:r>
              <a:rPr lang="ru-RU" sz="2000" baseline="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мед.помощи</a:t>
            </a:r>
            <a:r>
              <a:rPr lang="ru-RU" sz="2000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больным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</a:t>
            </a:r>
            <a:r>
              <a:rPr lang="ru-RU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ургентными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состояниями.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 централизованной помощи больным с эпилепсией и экстрапирамидными нарушениями.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indent="-3587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778476" y="333072"/>
            <a:ext cx="1073802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lvl="0" indent="-358775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Проблемы службы в МО </a:t>
            </a:r>
            <a:r>
              <a:rPr lang="en-US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уровня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indent="-358775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 кадров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современного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мониторинга</a:t>
            </a:r>
          </a:p>
          <a:p>
            <a:pPr marL="358775" indent="-358775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 должного финансового обеспечения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телемедицины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Недостаточное 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оснащение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современными методами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диагностики</a:t>
            </a:r>
          </a:p>
          <a:p>
            <a:pPr marL="358775" lvl="0" indent="-358775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 централизованной помощи и мониторинга больным с эпилепсией и экстрапирамидными нарушениями</a:t>
            </a:r>
            <a:endParaRPr 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lvl="0" indent="-358775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каждые 150 000 взрослого населения должны быть либо РСЦ, либо ПСО, оснащённые, как РСЦ. Фактически происходит подмена подразделений, способных оказывать медицинскую помощь при инсульте в соответствии с НПА на подразделения с фейковой помощью.</a:t>
            </a:r>
            <a:endParaRPr kumimoji="0" lang="ru-RU" sz="20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67316" y="207506"/>
            <a:ext cx="86409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b="1" kern="0" dirty="0">
                <a:solidFill>
                  <a:srgbClr val="FF0000"/>
                </a:solidFill>
                <a:latin typeface="Times New Roman" pitchFamily="18"/>
                <a:cs typeface="Times New Roman" pitchFamily="18"/>
              </a:rPr>
              <a:t>SWOT </a:t>
            </a:r>
            <a:r>
              <a:rPr lang="ru-RU" sz="2400" b="1" kern="0" dirty="0">
                <a:solidFill>
                  <a:srgbClr val="FF0000"/>
                </a:solidFill>
                <a:latin typeface="Times New Roman" pitchFamily="18"/>
                <a:cs typeface="Times New Roman" pitchFamily="18"/>
              </a:rPr>
              <a:t>АНАЛИЗ </a:t>
            </a:r>
            <a:r>
              <a:rPr lang="ru-RU" sz="2400" b="1" kern="0" dirty="0" smtClean="0">
                <a:solidFill>
                  <a:srgbClr val="FF0000"/>
                </a:solidFill>
                <a:latin typeface="Times New Roman" pitchFamily="18"/>
                <a:cs typeface="Times New Roman" pitchFamily="18"/>
              </a:rPr>
              <a:t>неврологической службы </a:t>
            </a:r>
            <a:r>
              <a:rPr lang="ru-RU" sz="2400" b="1" kern="0" dirty="0">
                <a:solidFill>
                  <a:srgbClr val="FF0000"/>
                </a:solidFill>
                <a:latin typeface="Times New Roman" pitchFamily="18"/>
                <a:cs typeface="Times New Roman" pitchFamily="18"/>
              </a:rPr>
              <a:t>области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2205" y="978506"/>
            <a:ext cx="99695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Сильные стороны (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Strengths)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		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Слабые стороны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(Weaknesses)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181224" y="1388655"/>
            <a:ext cx="462726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6213" indent="-176213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Наличие высококлассного диагностического и лечебного оборудования.</a:t>
            </a:r>
          </a:p>
          <a:p>
            <a:pPr marL="176213" indent="-176213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высоко квалифицированных специалистов-неврологов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Tx/>
              <a:buAutoNum type="arabicPeriod"/>
            </a:pP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5675586" y="1354163"/>
            <a:ext cx="6156195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Отсутствие тарифа на реанимационных пациентов</a:t>
            </a:r>
          </a:p>
          <a:p>
            <a:pPr algn="just">
              <a:buFontTx/>
              <a:buAutoNum type="arabicPeriod"/>
            </a:pP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1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телемедицины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низкий тариф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Отсутствие единого информационного пространства.</a:t>
            </a: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Дефицит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кадров на всех уровнях МО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Слабый уровень </a:t>
            </a: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подготовки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специалистов в МО</a:t>
            </a:r>
            <a:r>
              <a:rPr lang="en-US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I-II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уровня</a:t>
            </a:r>
            <a:r>
              <a:rPr lang="en-US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Недостаточное оснащение МО</a:t>
            </a:r>
            <a:r>
              <a:rPr lang="en-US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уровня </a:t>
            </a: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Отсутствие регистра пациентов</a:t>
            </a: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Работающая система медицинской эвакуации не может доставить пациента на </a:t>
            </a:r>
            <a:r>
              <a:rPr lang="en-US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уровень в терапевтическое окно.</a:t>
            </a:r>
          </a:p>
          <a:p>
            <a:pPr algn="just">
              <a:buFontTx/>
              <a:buAutoNum type="arabicPeriod"/>
            </a:pP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3496982"/>
            <a:ext cx="103170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Внешняя среда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50981" y="3774040"/>
            <a:ext cx="115085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 (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Opportunities)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		   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Угрозы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(Threats)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19769" y="4140927"/>
            <a:ext cx="5129686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Обучение врачебного и среднего персонала</a:t>
            </a:r>
          </a:p>
          <a:p>
            <a:pPr algn="just">
              <a:buFontTx/>
              <a:buAutoNum type="arabicPeriod"/>
            </a:pP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Привлечение молодых кадров, их мотивация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Оснащение современным оборудованием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Организация кабинетов </a:t>
            </a: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 РС,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экстрапирамидным и </a:t>
            </a: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пароксизмальным нарушениям</a:t>
            </a: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Внедрение 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круглосуточной </a:t>
            </a:r>
            <a:r>
              <a:rPr lang="ru-RU" sz="1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УЗИ-диагностики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Организация круглосуточной работы </a:t>
            </a:r>
            <a:r>
              <a:rPr lang="en-US" sz="1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ru-RU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-лаборантов</a:t>
            </a:r>
            <a:endParaRPr lang="ru-RU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endParaRPr lang="ru-RU" sz="13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6142182" y="4085509"/>
            <a:ext cx="577272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Несбалансированность объема медицинской помощи и финансового обеспечения ТП ГГ</a:t>
            </a:r>
          </a:p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Сокращение объемов финансирования  по ОМС.</a:t>
            </a:r>
          </a:p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Сокращение объемов медицинской помощи.</a:t>
            </a:r>
          </a:p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Нестабильная экономическая обстановка.</a:t>
            </a:r>
          </a:p>
          <a:p>
            <a:pPr>
              <a:buFontTx/>
              <a:buAutoNum type="arabicPeriod"/>
            </a:pPr>
            <a:r>
              <a:rPr lang="ru-RU" sz="1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Значительная территориальная удаленность населенных пунктов в Вологодской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области.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69F292B-FF99-4D01-998C-26C941AD324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72829" y="0"/>
            <a:ext cx="1530229" cy="13717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ого итог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520218" y="3"/>
            <a:ext cx="1455942" cy="141909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71053" y="1386947"/>
            <a:ext cx="11194473" cy="4413487"/>
          </a:xfrm>
          <a:prstGeom prst="rect">
            <a:avLst/>
          </a:prstGeom>
        </p:spPr>
        <p:txBody>
          <a:bodyPr/>
          <a:lstStyle/>
          <a:p>
            <a:pPr marL="0" marR="0" lvl="0" algn="just" defTabSz="914400" rtl="0" eaLnBrk="0" fontAlgn="base" latinLnBrk="0" hangingPunct="0">
              <a:lnSpc>
                <a:spcPct val="150000"/>
              </a:lnSpc>
              <a:spcAft>
                <a:spcPct val="0"/>
              </a:spcAft>
              <a:buClrTx/>
              <a:buSzPct val="100000"/>
              <a:buFont typeface="Arial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457449" y="298760"/>
            <a:ext cx="6229351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Стратегия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вида помощи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B844725-26A1-4117-A01A-4C9ECC7AFAF5}"/>
              </a:ext>
            </a:extLst>
          </p:cNvPr>
          <p:cNvSpPr txBox="1"/>
          <p:nvPr/>
        </p:nvSpPr>
        <p:spPr>
          <a:xfrm>
            <a:off x="688110" y="901699"/>
            <a:ext cx="102038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основу принята </a:t>
            </a: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гибридная стратегия </a:t>
            </a:r>
            <a:r>
              <a:rPr lang="ru-RU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снижения издержек в сочетании со стратегией фокусировки на современных технологиях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5546" y="2098624"/>
            <a:ext cx="1077509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ru-RU" sz="2400" b="1" dirty="0"/>
              <a:t> </a:t>
            </a:r>
            <a:r>
              <a:rPr lang="ru-RU" sz="2000" b="1" i="1" dirty="0"/>
              <a:t>Снижение издержек:</a:t>
            </a:r>
          </a:p>
          <a:p>
            <a:pPr marL="185738">
              <a:buFont typeface="Arial" pitchFamily="34" charset="0"/>
              <a:buChar char="•"/>
            </a:pPr>
            <a:r>
              <a:rPr lang="ru-RU" sz="2000" b="1" dirty="0"/>
              <a:t> </a:t>
            </a:r>
            <a:r>
              <a:rPr lang="ru-RU" dirty="0"/>
              <a:t>реализация современных технологий позволяющих уменьшить время пребывания в стационаре</a:t>
            </a:r>
          </a:p>
          <a:p>
            <a:pPr marL="185738">
              <a:buFont typeface="Arial" pitchFamily="34" charset="0"/>
              <a:buChar char="•"/>
            </a:pPr>
            <a:r>
              <a:rPr lang="ru-RU" dirty="0"/>
              <a:t> укорочение времени нахождения на ИВЛ</a:t>
            </a:r>
          </a:p>
          <a:p>
            <a:pPr marL="185738">
              <a:buFont typeface="Arial" pitchFamily="34" charset="0"/>
              <a:buChar char="•"/>
            </a:pPr>
            <a:r>
              <a:rPr lang="ru-RU" dirty="0"/>
              <a:t> ликвидация неэффективных технологий, отказ от неэффективных лекарственных препаратов</a:t>
            </a:r>
          </a:p>
          <a:p>
            <a:pPr marL="185738">
              <a:buFont typeface="Arial" pitchFamily="34" charset="0"/>
              <a:buChar char="•"/>
            </a:pPr>
            <a:r>
              <a:rPr lang="ru-RU" dirty="0"/>
              <a:t> снижение количества </a:t>
            </a:r>
            <a:r>
              <a:rPr lang="ru-RU" dirty="0" smtClean="0"/>
              <a:t>осложнений и больничной летальности</a:t>
            </a:r>
            <a:endParaRPr lang="ru-RU" dirty="0"/>
          </a:p>
          <a:p>
            <a:pPr marL="185738">
              <a:buFont typeface="Arial" pitchFamily="34" charset="0"/>
              <a:buChar char="•"/>
            </a:pPr>
            <a:r>
              <a:rPr lang="ru-RU" dirty="0"/>
              <a:t> перегруппировка оборудования в соответствии с поставленными целями и задачами</a:t>
            </a:r>
          </a:p>
          <a:p>
            <a:pPr marL="185738"/>
            <a:endParaRPr lang="ru-RU" sz="2000" b="1" dirty="0"/>
          </a:p>
          <a:p>
            <a:pPr marL="185738"/>
            <a:r>
              <a:rPr lang="ru-RU" sz="2000" b="1" i="1" dirty="0"/>
              <a:t>Фокусировка в виде </a:t>
            </a:r>
            <a:endParaRPr lang="ru-RU" sz="2000" b="1" i="1" dirty="0" smtClean="0"/>
          </a:p>
          <a:p>
            <a:pPr marL="185738"/>
            <a:r>
              <a:rPr lang="ru-RU" dirty="0" smtClean="0"/>
              <a:t>У</a:t>
            </a:r>
            <a:r>
              <a:rPr lang="ru-RU" dirty="0" smtClean="0"/>
              <a:t>зкой </a:t>
            </a:r>
            <a:r>
              <a:rPr lang="ru-RU" dirty="0"/>
              <a:t>специализации отделений реанимации в медицинских организациях </a:t>
            </a:r>
            <a:r>
              <a:rPr lang="en-US" dirty="0"/>
              <a:t>III </a:t>
            </a:r>
            <a:r>
              <a:rPr lang="ru-RU" dirty="0"/>
              <a:t>уровня (создание отдельного АРО для больных с ОНМК</a:t>
            </a:r>
            <a:r>
              <a:rPr lang="ru-RU" dirty="0" smtClean="0"/>
              <a:t>)</a:t>
            </a:r>
            <a:r>
              <a:rPr lang="ru-RU" b="1" dirty="0" smtClean="0"/>
              <a:t>;</a:t>
            </a:r>
          </a:p>
          <a:p>
            <a:pPr marL="185738"/>
            <a:r>
              <a:rPr lang="ru-RU" dirty="0" smtClean="0"/>
              <a:t>Своевременное проведение ТЛТ на 2 </a:t>
            </a:r>
            <a:r>
              <a:rPr lang="ru-RU" dirty="0" smtClean="0"/>
              <a:t>уровне; </a:t>
            </a:r>
            <a:endParaRPr lang="ru-RU" dirty="0" smtClean="0"/>
          </a:p>
          <a:p>
            <a:pPr marL="185738"/>
            <a:r>
              <a:rPr lang="ru-RU" dirty="0" smtClean="0"/>
              <a:t>Увеличение количества проведенных </a:t>
            </a:r>
            <a:r>
              <a:rPr lang="ru-RU" dirty="0" err="1" smtClean="0"/>
              <a:t>тромбоэкстракций</a:t>
            </a:r>
            <a:r>
              <a:rPr lang="ru-RU" dirty="0" smtClean="0"/>
              <a:t>;</a:t>
            </a:r>
          </a:p>
          <a:p>
            <a:pPr marL="185738"/>
            <a:r>
              <a:rPr lang="ru-RU" dirty="0" smtClean="0"/>
              <a:t>Проведение </a:t>
            </a:r>
            <a:r>
              <a:rPr lang="ru-RU" dirty="0" err="1" smtClean="0"/>
              <a:t>МРТ-диагностики</a:t>
            </a:r>
            <a:r>
              <a:rPr lang="ru-RU" dirty="0" smtClean="0"/>
              <a:t> у пациентов с эпилепсией; </a:t>
            </a:r>
          </a:p>
          <a:p>
            <a:pPr marL="185738"/>
            <a:r>
              <a:rPr lang="ru-RU" dirty="0" smtClean="0"/>
              <a:t>Внедрение современных методов лечения (</a:t>
            </a:r>
            <a:r>
              <a:rPr lang="ru-RU" dirty="0" err="1" smtClean="0"/>
              <a:t>моноклональные</a:t>
            </a:r>
            <a:r>
              <a:rPr lang="ru-RU" dirty="0" smtClean="0"/>
              <a:t> а/т, </a:t>
            </a:r>
            <a:r>
              <a:rPr lang="ru-RU" dirty="0" err="1" smtClean="0"/>
              <a:t>ботулотоксины</a:t>
            </a:r>
            <a:r>
              <a:rPr lang="ru-RU" dirty="0" smtClean="0"/>
              <a:t> и </a:t>
            </a:r>
            <a:r>
              <a:rPr lang="ru-RU" dirty="0" err="1" smtClean="0"/>
              <a:t>др</a:t>
            </a:r>
            <a:r>
              <a:rPr lang="ru-RU" dirty="0" smtClean="0"/>
              <a:t>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9867" y="474133"/>
            <a:ext cx="8907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План развития неврологической службы области</a:t>
            </a: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790832" y="1124790"/>
            <a:ext cx="1094808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Создание неврологических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отделений или коек неврологического профиля в ЦРБ: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Белозерская ЦРБ.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Густонаселенный район, может принимать пациентов из Кирилловской, Вашкинской ЦРБ. Необходимы кадровое пополнение,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оснащение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аппаратурой.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Великий Устюг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реанимация имеется. Пациенты из Никольска, К-Городка.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lvl="0" indent="-3587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Вытегорская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ЦРБ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густонаселенный район, находящийся на значительном удалении от крупных МО (свыше 300 км).,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может принимать пациентов из </a:t>
            </a:r>
            <a:r>
              <a:rPr lang="ru-RU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Вашкинской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ЦРБ. Необходимы кадровое пополнение, оснащение аппаратурой.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Сокольская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ЦРБ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ПСО и расположена на трассе М8. Может принимать пациентов из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Сямженского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Верховажского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Усть-Кубинского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Харовского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Вожегодского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районов. Необходимо кадровое</a:t>
            </a:r>
            <a:r>
              <a:rPr kumimoji="0" lang="ru-RU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пополнение,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расширение отделения, круглосуточная работа компьютерного</a:t>
            </a:r>
            <a:r>
              <a:rPr kumimoji="0" lang="ru-RU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томографа, увеличение объема проводимой ТЛТ.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lvl="0" indent="-3587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Тотемская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ЦРБ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ПСО.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ациенты из Бабушкино, Нюксеницы,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Тарноги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Никольска, частично Междуреченский район.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Необходимо кадровое пополнение,  расширение отделения, круглосуточная работа компьютерного томографа, увеличение объема проводимой ТЛТ.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58775" lvl="0" indent="-3587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Устюженская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ЦРБ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ПСО. Может принимать пациентов из Чагоды, Бабаево.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Необходимо кадровое пополнение,  расширение отделения, круглосуточная работа компьютерного томографа, увеличение объема проводимой ТЛТ.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19724" y="995363"/>
            <a:ext cx="11242623" cy="494823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b="1" i="1" dirty="0" smtClean="0"/>
              <a:t>    Миссия</a:t>
            </a:r>
            <a:r>
              <a:rPr lang="ru-RU" dirty="0" smtClean="0"/>
              <a:t> – Снижение </a:t>
            </a:r>
            <a:r>
              <a:rPr lang="ru-RU" dirty="0" err="1" smtClean="0"/>
              <a:t>инвалидизации</a:t>
            </a:r>
            <a:r>
              <a:rPr lang="ru-RU" dirty="0" smtClean="0"/>
              <a:t> и улучшение качества жизни пациентов.</a:t>
            </a:r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b="1" i="1" dirty="0" smtClean="0"/>
              <a:t>     Цель</a:t>
            </a:r>
            <a:r>
              <a:rPr lang="ru-RU" dirty="0" smtClean="0"/>
              <a:t> -  оптимизация работы неврологической службы.</a:t>
            </a:r>
          </a:p>
          <a:p>
            <a:pPr>
              <a:buNone/>
            </a:pPr>
            <a:r>
              <a:rPr lang="ru-RU" dirty="0" smtClean="0"/>
              <a:t>     </a:t>
            </a:r>
            <a:endParaRPr lang="ru-RU" b="1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4465" y="753762"/>
            <a:ext cx="1782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/>
              <a:t>ВЫВОДЫ: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7680" y="1188720"/>
            <a:ext cx="1121325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dirty="0"/>
          </a:p>
          <a:p>
            <a:r>
              <a:rPr lang="ru-RU" b="1" dirty="0"/>
              <a:t>Для развития неврологической службы области необходимо решить важнейшие проблемы:</a:t>
            </a:r>
          </a:p>
          <a:p>
            <a:pPr marL="342900" indent="-342900"/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Создать условия по привлечению кадров на все уровни МО</a:t>
            </a:r>
          </a:p>
          <a:p>
            <a:pPr marL="342900" indent="-342900">
              <a:buAutoNum type="arabicPeriod"/>
            </a:pPr>
            <a:r>
              <a:rPr lang="ru-RU" dirty="0"/>
              <a:t>Мотивировать врачей-неврологов:</a:t>
            </a:r>
          </a:p>
          <a:p>
            <a:pPr marL="342900" indent="-342900"/>
            <a:r>
              <a:rPr lang="ru-RU" dirty="0"/>
              <a:t>      2.1 заработная плата</a:t>
            </a:r>
          </a:p>
          <a:p>
            <a:pPr marL="342900" indent="-342900"/>
            <a:r>
              <a:rPr lang="ru-RU" dirty="0"/>
              <a:t>      2.2 обеспечение жильем </a:t>
            </a:r>
          </a:p>
          <a:p>
            <a:pPr marL="342900" indent="-342900"/>
            <a:r>
              <a:rPr lang="ru-RU" dirty="0"/>
              <a:t>      2.3 использование современных технологий обследования и </a:t>
            </a:r>
            <a:r>
              <a:rPr lang="ru-RU" dirty="0" smtClean="0"/>
              <a:t>лечения</a:t>
            </a:r>
          </a:p>
          <a:p>
            <a:pPr marL="342900" indent="-342900"/>
            <a:r>
              <a:rPr lang="ru-RU" dirty="0" smtClean="0"/>
              <a:t>      2.4 возможность повышать свой уровень квалификации</a:t>
            </a:r>
            <a:endParaRPr lang="ru-RU" dirty="0"/>
          </a:p>
          <a:p>
            <a:pPr marL="342900" indent="-342900"/>
            <a:r>
              <a:rPr lang="ru-RU" dirty="0"/>
              <a:t>3. Круглосуточная работа КТ-диагностики в ПСО.</a:t>
            </a:r>
          </a:p>
          <a:p>
            <a:pPr marL="342900" indent="-342900"/>
            <a:r>
              <a:rPr lang="ru-RU" dirty="0"/>
              <a:t>4. Обеспечение круглосуточной работы </a:t>
            </a:r>
            <a:r>
              <a:rPr lang="en-US" dirty="0" err="1" smtClean="0"/>
              <a:t>Rg</a:t>
            </a:r>
            <a:r>
              <a:rPr lang="ru-RU" dirty="0" smtClean="0"/>
              <a:t>-лаборантов </a:t>
            </a:r>
            <a:r>
              <a:rPr lang="ru-RU" dirty="0"/>
              <a:t>на всех уровнях.</a:t>
            </a:r>
          </a:p>
          <a:p>
            <a:pPr marL="342900" indent="-342900"/>
            <a:r>
              <a:rPr lang="ru-RU" dirty="0"/>
              <a:t>5. Круглосуточное обеспечение </a:t>
            </a:r>
            <a:r>
              <a:rPr lang="ru-RU" dirty="0" err="1"/>
              <a:t>УЗИ-диагностики</a:t>
            </a:r>
            <a:r>
              <a:rPr lang="ru-RU" dirty="0"/>
              <a:t> на всех уровнях, в первую очередь МО </a:t>
            </a:r>
            <a:r>
              <a:rPr lang="en-US" dirty="0"/>
              <a:t>III</a:t>
            </a:r>
            <a:r>
              <a:rPr lang="ru-RU" dirty="0"/>
              <a:t> уровня.</a:t>
            </a:r>
          </a:p>
          <a:p>
            <a:pPr marL="342900" indent="-342900"/>
            <a:r>
              <a:rPr lang="ru-RU" dirty="0"/>
              <a:t>6. Мотивировать главных врачей ПСО на выполнение ТЛТ.</a:t>
            </a:r>
          </a:p>
          <a:p>
            <a:pPr marL="342900" indent="-342900"/>
            <a:r>
              <a:rPr lang="ru-RU" dirty="0"/>
              <a:t>7.  Организовать систему  эвакуации пациентов из МО 1 уровня с учетом временно-экономического анализа.</a:t>
            </a:r>
          </a:p>
          <a:p>
            <a:pPr marL="342900" indent="-342900"/>
            <a:r>
              <a:rPr lang="ru-RU" dirty="0"/>
              <a:t>8. Усилить контроль исполнения имеющейся маршрутизации.</a:t>
            </a:r>
          </a:p>
          <a:p>
            <a:pPr marL="342900" indent="-342900"/>
            <a:endParaRPr lang="ru-RU" dirty="0"/>
          </a:p>
          <a:p>
            <a:pPr marL="342900" indent="-342900"/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4465" y="753762"/>
            <a:ext cx="1782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ВЫВОДЫ: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36823" y="1149178"/>
            <a:ext cx="1054717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dirty="0"/>
          </a:p>
          <a:p>
            <a:r>
              <a:rPr lang="ru-RU" b="1" dirty="0">
                <a:latin typeface="+mj-lt"/>
              </a:rPr>
              <a:t>Для развития неврологической службы </a:t>
            </a:r>
            <a:r>
              <a:rPr lang="ru-RU" b="1" dirty="0">
                <a:latin typeface="+mj-lt"/>
                <a:ea typeface="Calibri" pitchFamily="34" charset="0"/>
                <a:cs typeface="Times New Roman" pitchFamily="18" charset="0"/>
              </a:rPr>
              <a:t>в МО </a:t>
            </a:r>
            <a:r>
              <a:rPr lang="en-US" b="1" dirty="0">
                <a:latin typeface="+mj-lt"/>
                <a:cs typeface="Times New Roman" pitchFamily="18" charset="0"/>
              </a:rPr>
              <a:t>III </a:t>
            </a:r>
            <a:r>
              <a:rPr lang="ru-RU" b="1" dirty="0">
                <a:latin typeface="+mj-lt"/>
                <a:cs typeface="Times New Roman" pitchFamily="18" charset="0"/>
              </a:rPr>
              <a:t>уровня</a:t>
            </a:r>
            <a:r>
              <a:rPr lang="ru-RU" b="1" dirty="0">
                <a:latin typeface="+mj-lt"/>
              </a:rPr>
              <a:t> области необходимо: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Активное внедрение современных методов лечения неврологических больных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Внедрение </a:t>
            </a:r>
            <a:r>
              <a:rPr lang="ru-RU" dirty="0" err="1" smtClean="0">
                <a:latin typeface="+mj-lt"/>
              </a:rPr>
              <a:t>телемедицины</a:t>
            </a:r>
            <a:endParaRPr lang="ru-RU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Создание на базе областной поликлиники кабинета для </a:t>
            </a:r>
            <a:r>
              <a:rPr lang="ru-RU" dirty="0" err="1">
                <a:latin typeface="+mj-lt"/>
              </a:rPr>
              <a:t>б-х</a:t>
            </a:r>
            <a:r>
              <a:rPr lang="ru-RU" dirty="0">
                <a:latin typeface="+mj-lt"/>
              </a:rPr>
              <a:t> с рассеянным склерозом и </a:t>
            </a:r>
            <a:r>
              <a:rPr lang="ru-RU" dirty="0" err="1">
                <a:latin typeface="+mj-lt"/>
              </a:rPr>
              <a:t>др.демиелинизирующих</a:t>
            </a:r>
            <a:r>
              <a:rPr lang="ru-RU" dirty="0">
                <a:latin typeface="+mj-lt"/>
              </a:rPr>
              <a:t> заболеваний, кабинетов экстрапирамидных и пароксизмальных нарушений с ведением соответствующего мониторинга данной категории пациентов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+mj-lt"/>
              </a:rPr>
              <a:t>Доступная круглосуточная </a:t>
            </a:r>
            <a:r>
              <a:rPr lang="ru-RU" dirty="0" err="1" smtClean="0">
                <a:latin typeface="+mj-lt"/>
              </a:rPr>
              <a:t>УЗИ-диагностика</a:t>
            </a:r>
            <a:r>
              <a:rPr lang="ru-RU" dirty="0" smtClean="0">
                <a:latin typeface="+mj-lt"/>
              </a:rPr>
              <a:t>.</a:t>
            </a:r>
            <a:endParaRPr lang="ru-RU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Внедрение </a:t>
            </a:r>
            <a:r>
              <a:rPr lang="ru-RU" dirty="0" smtClean="0">
                <a:latin typeface="+mj-lt"/>
              </a:rPr>
              <a:t>необходимых </a:t>
            </a:r>
            <a:r>
              <a:rPr lang="ru-RU" dirty="0">
                <a:latin typeface="+mj-lt"/>
              </a:rPr>
              <a:t>методов обследования больных с ОНМК: КТ-перфузия, </a:t>
            </a:r>
            <a:r>
              <a:rPr lang="ru-RU" dirty="0" err="1">
                <a:latin typeface="+mj-lt"/>
              </a:rPr>
              <a:t>интракраниальная</a:t>
            </a:r>
            <a:r>
              <a:rPr lang="ru-RU" dirty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допплерография</a:t>
            </a:r>
            <a:r>
              <a:rPr lang="ru-RU" dirty="0" smtClean="0">
                <a:latin typeface="+mj-lt"/>
              </a:rPr>
              <a:t> </a:t>
            </a:r>
            <a:r>
              <a:rPr lang="ru-RU" dirty="0">
                <a:latin typeface="+mj-lt"/>
              </a:rPr>
              <a:t>сосудов головного мозга.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Необходимость круглосуточной работы </a:t>
            </a:r>
            <a:r>
              <a:rPr lang="ru-RU" dirty="0" smtClean="0">
                <a:latin typeface="+mj-lt"/>
              </a:rPr>
              <a:t>рентген-лаборантов.</a:t>
            </a:r>
            <a:endParaRPr lang="ru-RU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+mj-lt"/>
              </a:rPr>
              <a:t>Привлечение и заинтересованность молодых кадров.</a:t>
            </a:r>
          </a:p>
          <a:p>
            <a:pPr marL="342900" indent="-342900"/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2103" y="5974080"/>
            <a:ext cx="10723419" cy="883919"/>
          </a:xfrm>
        </p:spPr>
        <p:txBody>
          <a:bodyPr/>
          <a:lstStyle/>
          <a:p>
            <a:r>
              <a:rPr lang="ru-RU" sz="4800" i="1" dirty="0">
                <a:solidFill>
                  <a:srgbClr val="002060"/>
                </a:solidFill>
              </a:rPr>
              <a:t>Благодарю за внимание!</a:t>
            </a:r>
          </a:p>
        </p:txBody>
      </p:sp>
      <p:pic>
        <p:nvPicPr>
          <p:cNvPr id="4" name="Содержимое 3" descr="https://avatars.mds.yandex.net/i?id=63951ec126f20aec49ece0810184ca55e8c21613-5495733-images-thumbs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0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856B87-A5D5-94B8-5955-D5BC0E724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03" y="107925"/>
            <a:ext cx="10723419" cy="1009675"/>
          </a:xfrm>
        </p:spPr>
        <p:txBody>
          <a:bodyPr/>
          <a:lstStyle/>
          <a:p>
            <a:r>
              <a:rPr lang="ru-RU" sz="4000" i="1" dirty="0"/>
              <a:t>Нормативная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72C659-6410-20EB-D11D-F13661D01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03" y="1341120"/>
            <a:ext cx="10723419" cy="4602692"/>
          </a:xfrm>
        </p:spPr>
        <p:txBody>
          <a:bodyPr/>
          <a:lstStyle/>
          <a:p>
            <a:r>
              <a:rPr lang="ru-RU" sz="1600" b="1" dirty="0" smtClean="0"/>
              <a:t>Федеральный закон от 21.11.2011 г. № 323-ФЗ </a:t>
            </a:r>
            <a:r>
              <a:rPr lang="ru-RU" sz="1600" i="1" dirty="0" smtClean="0"/>
              <a:t>«Об основах охраны здоровья граждан в Российской Федерации»</a:t>
            </a:r>
          </a:p>
          <a:p>
            <a:r>
              <a:rPr lang="ru-RU" sz="1600" b="1" dirty="0" smtClean="0"/>
              <a:t>Приказ МЗ РФ от 15.11.2012 г. N 926н </a:t>
            </a:r>
            <a:r>
              <a:rPr lang="ru-RU" sz="1600" i="1" dirty="0" smtClean="0"/>
              <a:t>«Об утверждении порядка оказания медицинской помощи взрослому населению при заболеваниях нервной системы».</a:t>
            </a:r>
          </a:p>
          <a:p>
            <a:r>
              <a:rPr lang="ru-RU" sz="1600" b="1" dirty="0" smtClean="0"/>
              <a:t>Приказ МЗ РФ от 15.10.2012 г. № 928н </a:t>
            </a:r>
            <a:r>
              <a:rPr lang="ru-RU" sz="1600" i="1" dirty="0" smtClean="0"/>
              <a:t>«Об утверждении Порядка оказания медицинской помощи больным с острыми нарушениями мозгового кровообращения" (с изменениями и дополнениями)»</a:t>
            </a:r>
          </a:p>
          <a:p>
            <a:r>
              <a:rPr lang="ru-RU" sz="1600" b="1" dirty="0" smtClean="0"/>
              <a:t>Приказ МЗ РФ от 29.12.2012 г. № 1740н </a:t>
            </a:r>
            <a:r>
              <a:rPr lang="ru-RU" sz="1600" i="1" dirty="0" smtClean="0"/>
              <a:t>«Об утверждении стандарта специализированной медицинской помощи при инфаркте мозга»</a:t>
            </a:r>
          </a:p>
          <a:p>
            <a:r>
              <a:rPr lang="ru-RU" sz="1600" b="1" dirty="0" smtClean="0"/>
              <a:t>Приказ МЗ РФ от 31.07.2020 г. № 788н </a:t>
            </a:r>
            <a:r>
              <a:rPr lang="ru-RU" sz="1600" i="1" dirty="0" smtClean="0"/>
              <a:t>«Об утверждении Порядка организации медицинской реабилитации взрослых»</a:t>
            </a:r>
          </a:p>
          <a:p>
            <a:pPr lvl="0"/>
            <a:r>
              <a:rPr lang="ru-RU" sz="1600" b="1" i="1" dirty="0" smtClean="0"/>
              <a:t>Приказ ДЗО ВО № 193 от 28.02.2023г </a:t>
            </a:r>
            <a:r>
              <a:rPr lang="ru-RU" sz="1600" i="1" dirty="0" smtClean="0"/>
              <a:t>«О порядке оказания медицинской помощи больным с </a:t>
            </a:r>
            <a:r>
              <a:rPr lang="ru-RU" sz="1600" i="1" dirty="0" err="1" smtClean="0"/>
              <a:t>сердечно-сосудистыми</a:t>
            </a:r>
            <a:r>
              <a:rPr lang="ru-RU" sz="1600" i="1" dirty="0" smtClean="0"/>
              <a:t> заболеваниями»</a:t>
            </a:r>
            <a:endParaRPr lang="ru-RU" sz="1600" dirty="0" smtClean="0"/>
          </a:p>
          <a:p>
            <a:endParaRPr lang="ru-RU" sz="2400" dirty="0" smtClean="0"/>
          </a:p>
          <a:p>
            <a:endParaRPr lang="ru-RU" sz="2400" b="1" dirty="0" smtClean="0"/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60493160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B62D9C-2FEC-42A0-B1C3-E2B22259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9E442CD6-F24E-4700-BB4E-238B2352F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4C3-AC32-BB4C-AAF1-F9096EC0A5A6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4CE83C8-3A45-440D-997F-D3ADB8BE363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2192000" cy="691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48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0130"/>
            <a:ext cx="12191999" cy="2372497"/>
          </a:xfrm>
        </p:spPr>
        <p:txBody>
          <a:bodyPr/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Оказание помощи пациентам с ОНМК на территории Вологодской области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2103" y="2529840"/>
            <a:ext cx="10723419" cy="4040293"/>
          </a:xfrm>
        </p:spPr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РСЦ:    ВОКБ  и  ВОКБ 2  - </a:t>
            </a:r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ПСО на базе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В-Устюгской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Тотемской,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Сокольской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Устюженской ЦРБ, ВГБ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1, МСЧ «Северсталь»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</a:t>
            </a:r>
          </a:p>
          <a:p>
            <a:r>
              <a:rPr 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первом уровне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только первичный контакт с пациентом.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A562F1-D4E8-A1D9-6F08-5261ECEA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03" y="107925"/>
            <a:ext cx="10723419" cy="1050315"/>
          </a:xfrm>
        </p:spPr>
        <p:txBody>
          <a:bodyPr/>
          <a:lstStyle/>
          <a:p>
            <a:r>
              <a:rPr lang="ru-RU" sz="3200" b="1" i="1" dirty="0"/>
              <a:t>КОЛИЧЕСТВО ПАЦИЕНТОВ С ИНСУЛЬТОМ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3602BFA-F5CA-8CA4-8DC4-9F48E98A2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Всего по области </a:t>
            </a:r>
            <a:r>
              <a:rPr lang="ru-RU" dirty="0" smtClean="0"/>
              <a:t>- 3892 </a:t>
            </a:r>
          </a:p>
          <a:p>
            <a:r>
              <a:rPr lang="ru-RU" dirty="0" smtClean="0"/>
              <a:t>Из </a:t>
            </a:r>
            <a:r>
              <a:rPr lang="ru-RU" dirty="0"/>
              <a:t>них кровоизлияние – 267 (исходно пациенты </a:t>
            </a:r>
            <a:r>
              <a:rPr lang="en-US" dirty="0"/>
              <a:t>III</a:t>
            </a:r>
            <a:r>
              <a:rPr lang="ru-RU" dirty="0"/>
              <a:t> </a:t>
            </a:r>
            <a:r>
              <a:rPr lang="ru-RU" dirty="0" smtClean="0"/>
              <a:t>уровня)</a:t>
            </a:r>
            <a:endParaRPr lang="ru-RU" dirty="0"/>
          </a:p>
          <a:p>
            <a:r>
              <a:rPr lang="ru-RU" dirty="0"/>
              <a:t>ТИА – 774</a:t>
            </a:r>
          </a:p>
          <a:p>
            <a:r>
              <a:rPr lang="ru-RU" dirty="0"/>
              <a:t>Инфаркт мозга – 1967</a:t>
            </a:r>
          </a:p>
          <a:p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Недифферинцированные</a:t>
            </a:r>
            <a:r>
              <a:rPr lang="ru-RU" dirty="0"/>
              <a:t> – около </a:t>
            </a:r>
            <a:r>
              <a:rPr lang="ru-RU" dirty="0" smtClean="0"/>
              <a:t>884 </a:t>
            </a:r>
            <a:r>
              <a:rPr lang="ru-RU" dirty="0"/>
              <a:t>(не попали ни на </a:t>
            </a:r>
            <a:r>
              <a:rPr lang="en-US" dirty="0"/>
              <a:t>II</a:t>
            </a:r>
            <a:r>
              <a:rPr lang="ru-RU" dirty="0"/>
              <a:t>, ни на </a:t>
            </a:r>
            <a:r>
              <a:rPr lang="en-US" dirty="0"/>
              <a:t>III </a:t>
            </a:r>
            <a:r>
              <a:rPr lang="ru-RU" dirty="0"/>
              <a:t>уровень)</a:t>
            </a:r>
          </a:p>
        </p:txBody>
      </p:sp>
    </p:spTree>
    <p:extLst>
      <p:ext uri="{BB962C8B-B14F-4D97-AF65-F5344CB8AC3E}">
        <p14:creationId xmlns:p14="http://schemas.microsoft.com/office/powerpoint/2010/main" xmlns="" val="282918928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dirty="0" smtClean="0"/>
              <a:t>Количество пациентов с не сосудистой неврологической патологией</a:t>
            </a: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экстрапирамидными нарушениями – 743 чел, </a:t>
            </a:r>
          </a:p>
          <a:p>
            <a:r>
              <a:rPr lang="ru-RU" dirty="0" smtClean="0"/>
              <a:t>С эпилепсией – 959 чел,</a:t>
            </a:r>
          </a:p>
          <a:p>
            <a:r>
              <a:rPr lang="ru-RU" dirty="0" smtClean="0"/>
              <a:t>С рассеянным склерозом – 857 чел.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Кадры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Специализированную неврологическую помощь населению </a:t>
            </a:r>
            <a:r>
              <a:rPr lang="ru-RU" dirty="0" smtClean="0"/>
              <a:t>области </a:t>
            </a:r>
            <a:r>
              <a:rPr lang="ru-RU" dirty="0"/>
              <a:t>в 2022 году оказывало 154 врача-невролога</a:t>
            </a:r>
          </a:p>
          <a:p>
            <a:r>
              <a:rPr lang="ru-RU" dirty="0"/>
              <a:t>В 2021 – 147</a:t>
            </a:r>
          </a:p>
          <a:p>
            <a:r>
              <a:rPr lang="ru-RU" dirty="0"/>
              <a:t>В 2020 – 150 </a:t>
            </a:r>
          </a:p>
          <a:p>
            <a:r>
              <a:rPr lang="ru-RU" dirty="0"/>
              <a:t>Обеспеченность неврологами в области на 10 тыс.населения в 2022г составила 1.4 (в 2021 и 2020гг – 1.3)</a:t>
            </a: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400" b="1" i="1" dirty="0"/>
              <a:t>Уровень квалификации неврологов области</a:t>
            </a:r>
            <a:endParaRPr lang="ru-RU" sz="4400" dirty="0"/>
          </a:p>
        </p:txBody>
      </p:sp>
      <p:graphicFrame>
        <p:nvGraphicFramePr>
          <p:cNvPr id="4" name="Объект 2"/>
          <p:cNvGraphicFramePr>
            <a:graphicFrameLocks noGrp="1"/>
          </p:cNvGraphicFramePr>
          <p:nvPr>
            <p:ph idx="1"/>
          </p:nvPr>
        </p:nvGraphicFramePr>
        <p:xfrm>
          <a:off x="899410" y="1525249"/>
          <a:ext cx="10448144" cy="501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Тема1" id="{785FC331-9F61-4656-BF9F-38111ACF2186}" vid="{DA5EA629-7E31-4AFB-8718-AF2569D2708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4305</TotalTime>
  <Words>1560</Words>
  <Application>Microsoft Office PowerPoint</Application>
  <PresentationFormat>Произвольный</PresentationFormat>
  <Paragraphs>249</Paragraphs>
  <Slides>22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Тема1</vt:lpstr>
      <vt:lpstr>     БУЗ ВО «ВОЛОГОДСКАЯ ОБЛАСТНАЯ КЛИНИЧЕСКАЯ БОЛЬНИЦА    Стратегический план  развития по профилю «Неврология» в Вологодской области </vt:lpstr>
      <vt:lpstr>Слайд 2</vt:lpstr>
      <vt:lpstr>Нормативная база</vt:lpstr>
      <vt:lpstr>Слайд 4</vt:lpstr>
      <vt:lpstr>Оказание помощи пациентам с ОНМК на территории Вологодской области </vt:lpstr>
      <vt:lpstr>КОЛИЧЕСТВО ПАЦИЕНТОВ С ИНСУЛЬТОМ</vt:lpstr>
      <vt:lpstr>Количество пациентов с не сосудистой неврологической патологией</vt:lpstr>
      <vt:lpstr>Кадры</vt:lpstr>
      <vt:lpstr> Уровень квалификации неврологов области</vt:lpstr>
      <vt:lpstr>Медицинские организации I уровня для пациентов по профилю неврология</vt:lpstr>
      <vt:lpstr>Медицинские организации II уровня для пациентов по профилю неврология: </vt:lpstr>
      <vt:lpstr>Слайд 12</vt:lpstr>
      <vt:lpstr>Слайд 13</vt:lpstr>
      <vt:lpstr>Медицинские организации III уровня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Кириченко Екатерина Александровна</dc:creator>
  <cp:lastModifiedBy>chekinaov</cp:lastModifiedBy>
  <cp:revision>636</cp:revision>
  <cp:lastPrinted>2022-12-07T05:13:28Z</cp:lastPrinted>
  <dcterms:created xsi:type="dcterms:W3CDTF">2022-04-04T11:33:42Z</dcterms:created>
  <dcterms:modified xsi:type="dcterms:W3CDTF">2023-06-28T10:07:11Z</dcterms:modified>
</cp:coreProperties>
</file>