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02" r:id="rId2"/>
    <p:sldId id="936" r:id="rId3"/>
    <p:sldId id="937" r:id="rId4"/>
    <p:sldId id="931" r:id="rId5"/>
    <p:sldId id="938" r:id="rId6"/>
    <p:sldId id="923" r:id="rId7"/>
    <p:sldId id="939" r:id="rId8"/>
    <p:sldId id="895" r:id="rId9"/>
    <p:sldId id="940" r:id="rId10"/>
    <p:sldId id="941" r:id="rId11"/>
    <p:sldId id="930" r:id="rId12"/>
    <p:sldId id="793" r:id="rId13"/>
    <p:sldId id="925" r:id="rId14"/>
    <p:sldId id="942" r:id="rId15"/>
    <p:sldId id="926" r:id="rId16"/>
    <p:sldId id="838" r:id="rId17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твина Елена Анатольевна" initials="ЛЕА" lastIdx="5" clrIdx="0">
    <p:extLst>
      <p:ext uri="{19B8F6BF-5375-455C-9EA6-DF929625EA0E}">
        <p15:presenceInfo xmlns:p15="http://schemas.microsoft.com/office/powerpoint/2012/main" xmlns="" userId="S-1-5-21-3908838871-2743882400-2888496887-13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3815" autoAdjust="0"/>
  </p:normalViewPr>
  <p:slideViewPr>
    <p:cSldViewPr snapToGrid="0">
      <p:cViewPr varScale="1">
        <p:scale>
          <a:sx n="45" d="100"/>
          <a:sy n="45" d="100"/>
        </p:scale>
        <p:origin x="-931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29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36"/>
    </p:cViewPr>
  </p:sorterViewPr>
  <p:notesViewPr>
    <p:cSldViewPr snapToGrid="0">
      <p:cViewPr varScale="1">
        <p:scale>
          <a:sx n="55" d="100"/>
          <a:sy n="55" d="100"/>
        </p:scale>
        <p:origin x="-1512" y="-8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0F2E-85FA-4707-88A5-1F65BBCC4B94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302F-901B-4567-AF10-C16F0D07B7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9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F4672-EC8A-4DA8-B4FF-A0F91B7EE49B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4663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70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6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51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CEC34-A899-4B0A-8A3F-1B6690D88F9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35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63A65A-AF3F-4CD0-B58D-B13A24DE3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A92431F-A597-4243-99D5-0BDEBA414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EBD4D4-39E6-4BE2-A6BB-785674BB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7059EE-85CA-4061-BD13-EB587E88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F44251-3F5C-4ED8-AE9A-0F0D0B08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9F8608-3ACF-4412-B9C6-22CC7571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6CE497C-FAA2-432E-9E4C-6A090B875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6D2477-39C4-4632-852E-F5454537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71D828-901D-467B-99EB-0AB070E4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CD9C71-74B2-4619-8218-077AC3AB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48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7A8946F-D7A6-4146-A9ED-9412D2AF1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CD28910-B49B-4D5F-B159-FF0BC1C3C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5C040E-EEE1-4A0E-8C1A-45020229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08C49F8-A76F-46EC-A750-CCE7E2A7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F1F01C-0E7B-4CAA-B4CF-6AF9DDCAD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6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41778A-6856-48F3-92AA-9D12F4DB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2F30EC-0CC5-4AC7-BAAF-018701877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6CC841-4514-4A32-8E69-9A4813A9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64E3E5-21E9-46DB-9500-4CD3062B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B46639-E9C9-4F98-AC8E-E4439969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8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F217DB-CA08-4AF1-8886-AFECB35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4706670-1062-4693-A849-703B8434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4D3C69-7832-4CAD-8CE8-9423F667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828C80E-2C57-40B5-BCAF-984581DB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C00726-7E94-4868-8899-DC35D34B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49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545240-CC36-4AC4-B070-9D6C81F6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08BCDB-F28A-43D4-9032-2BEDBFF85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8F8CFA-6D65-4A2A-A5B3-121546750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1C7BB50-0286-4A7D-907E-94612F1A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64D1BC-CB22-4B7E-96ED-ABA44975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0F23C13-B51D-4B2F-9E7F-8E400EB2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6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4B8689-D71F-4FD0-9BE4-1F284B19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32B11A2-9C9C-400A-9807-B872C1811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627CEF2-EE5F-4B04-8E63-CD086E134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92CED0D-0150-4E70-8E05-48D2B0719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3E1F496-5AA9-4547-B9CD-C315B1F2E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3AB3B0D-38A3-40C3-8098-3D1AC592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BE42DAD-7AB9-433A-8CBC-E4E6BC7E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C736874-F77B-4B17-B2ED-A67E60C4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78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467ADB-C1A8-4CA4-92CC-1FB24851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D224523-1325-4D74-90C0-F578C9CE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9CF9545-9BEC-4162-9E48-E3C01297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9B6137B-E01A-42AE-A70A-C5285A3E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545B6D5-3165-4B05-9478-28FD62B84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4C01228-2012-4EA8-BC62-D5E40AB6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C327A03-148E-415E-9EC9-1D918329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47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4CC4F8-F4D2-4F04-8FAD-05BE1EB4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59DF70-E4AD-41AB-B7FE-3E996296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6342E88-D5EC-46C8-ADCA-64C202AC0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A49970C-1EB7-4C53-8CB3-FED9053B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1C59FB7-AA07-47CD-9261-1637FF1E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F2F1062-AB82-4E0B-B306-D04ACDA9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94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2657AD-7461-4C60-98B0-CA38CB2FE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AEEBAB5-0F90-4AA0-8CF6-0EF144A16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265F2F5-1E1E-457F-8C56-B78ABA08E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8305334-BC3A-4D20-A224-32637505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0C3477-2619-45E0-8C02-4164B188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C6EACD-2E3A-4C07-8033-B5EF7388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6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392FFB-90D0-4DCA-9D39-E0D4B94A2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117C4A3-6D5A-4F20-8456-E212F0DF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BE126F-D9BC-4A2F-870C-96EF3E123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FF-D179-4977-81C9-988E93E9468E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7492DE-03E8-4971-A535-394160EB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7B3B03-75A8-48AE-B57B-74332A186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9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un9-70.userapi.com/impg/0MNtm8GIPQqkt2wgsKJUrcyYGZG4eK-BJaYGZA/yeWRS5h1bzI.jpg?size=1024x597&amp;quality=95&amp;sign=68962302cdc9642c02f965af4460eb64&amp;type=album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5922" y="2308970"/>
            <a:ext cx="6782350" cy="3850105"/>
          </a:xfrm>
          <a:prstGeom prst="rect">
            <a:avLst/>
          </a:prstGeom>
          <a:noFill/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8476065" y="4619032"/>
            <a:ext cx="3290090" cy="2249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Заведующий оториноларингологическим отделением  </a:t>
            </a:r>
          </a:p>
          <a:p>
            <a:pPr algn="ctr"/>
            <a:r>
              <a:rPr lang="ru-RU" alt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БУЗ ВО «ВОКБ»,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 внештатный специалист оториноларинголог ДЗ ВО-                          </a:t>
            </a: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В.М.Беляев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/>
              <a:t> </a:t>
            </a:r>
          </a:p>
        </p:txBody>
      </p:sp>
      <p:pic>
        <p:nvPicPr>
          <p:cNvPr id="9" name="Рисунок 1" descr="Лого итог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755" y="348916"/>
            <a:ext cx="152524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855" y="558922"/>
            <a:ext cx="9800268" cy="77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направлений видов медицинской помощи по профилю «Оториноларингология» в Вологодской области и БУЗ ВО ВОКБ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SWOT </a:t>
            </a:r>
            <a:r>
              <a:rPr lang="ru-RU" sz="3600" b="1" dirty="0" smtClean="0"/>
              <a:t>–анализ оториноларингологической службы ВО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914408"/>
              </p:ext>
            </p:extLst>
          </p:nvPr>
        </p:nvGraphicFramePr>
        <p:xfrm>
          <a:off x="838200" y="1825625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41842">
                <a:tc>
                  <a:txBody>
                    <a:bodyPr/>
                    <a:lstStyle/>
                    <a:p>
                      <a:r>
                        <a:rPr lang="ru-RU" dirty="0" smtClean="0"/>
                        <a:t>Сильные стороны (</a:t>
                      </a:r>
                      <a:r>
                        <a:rPr lang="en-US" dirty="0" smtClean="0"/>
                        <a:t>Strengths)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Слабые стороны</a:t>
                      </a:r>
                      <a:r>
                        <a:rPr lang="en-US" dirty="0" smtClean="0"/>
                        <a:t>( Weaknesses)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1.Имеется оборудование, которое позволяет производить диагностику и оперативное лечение (ВМП ) некоторым категориям больных ВО</a:t>
                      </a:r>
                    </a:p>
                    <a:p>
                      <a:r>
                        <a:rPr lang="ru-RU" sz="2400" dirty="0" smtClean="0"/>
                        <a:t>2.Преемственность</a:t>
                      </a:r>
                    </a:p>
                    <a:p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1.Дефицит кадров</a:t>
                      </a:r>
                    </a:p>
                    <a:p>
                      <a:r>
                        <a:rPr lang="ru-RU" sz="2400" dirty="0" smtClean="0"/>
                        <a:t>2.Износ</a:t>
                      </a:r>
                      <a:r>
                        <a:rPr lang="ru-RU" sz="2400" baseline="0" dirty="0" smtClean="0"/>
                        <a:t> оборудования в ВОКБ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Возможности</a:t>
                      </a:r>
                      <a:r>
                        <a:rPr lang="ru-RU" sz="2400" baseline="0" dirty="0" smtClean="0"/>
                        <a:t> (</a:t>
                      </a:r>
                      <a:r>
                        <a:rPr lang="en-US" sz="2400" baseline="0" dirty="0" smtClean="0"/>
                        <a:t>Opportunities)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Угрозы(</a:t>
                      </a:r>
                      <a:r>
                        <a:rPr lang="en-US" sz="2400" dirty="0" smtClean="0"/>
                        <a:t>Threats)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r>
                        <a:rPr lang="ru-RU" sz="2400" dirty="0" smtClean="0"/>
                        <a:t>.Устранение</a:t>
                      </a:r>
                      <a:r>
                        <a:rPr lang="ru-RU" sz="2400" baseline="0" dirty="0" smtClean="0"/>
                        <a:t> дефицита кадров на </a:t>
                      </a:r>
                      <a:r>
                        <a:rPr lang="en-US" sz="2400" baseline="0" dirty="0" smtClean="0"/>
                        <a:t>I </a:t>
                      </a:r>
                      <a:r>
                        <a:rPr lang="ru-RU" sz="2400" baseline="0" dirty="0" smtClean="0"/>
                        <a:t>и </a:t>
                      </a:r>
                      <a:r>
                        <a:rPr lang="en-US" sz="2400" baseline="0" dirty="0" smtClean="0"/>
                        <a:t>II </a:t>
                      </a:r>
                      <a:r>
                        <a:rPr lang="ru-RU" sz="2400" baseline="0" dirty="0" smtClean="0"/>
                        <a:t>уровне</a:t>
                      </a:r>
                    </a:p>
                    <a:p>
                      <a:r>
                        <a:rPr lang="ru-RU" sz="2400" baseline="0" dirty="0" smtClean="0"/>
                        <a:t>2.Пройти учебу по освоению новых  технологий для  ВМП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smtClean="0"/>
                        <a:t>Отсутствие улучшения кадровой ситуации в оториноларингологии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err="1" smtClean="0"/>
                        <a:t>Импортозамещение</a:t>
                      </a:r>
                      <a:endParaRPr lang="ru-RU" sz="2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smtClean="0"/>
                        <a:t>Возраст врачей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97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E6DD82-D957-406F-A618-F51B3E4B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cap="small" dirty="0" smtClean="0"/>
              <a:t> </a:t>
            </a:r>
            <a:r>
              <a:rPr lang="ru-RU" b="1" cap="small" dirty="0" smtClean="0"/>
              <a:t>Стратегия развития ЛОР службы ВО 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7D5C34-C285-493F-8651-5E1BE7FB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ОБУЧЕНИЕ </a:t>
            </a:r>
            <a:r>
              <a:rPr lang="ru-RU" sz="2000" dirty="0"/>
              <a:t>НЕОБХОДИМОГО КОЛИЧЕСТВА СОТРУДНИКОВ ЛОР  ОТДЕЛЕНИЯ ВОКБ ДЛЯ ПОВЫШЕНИЯ КВАЛИФИКАЦИИ, И ДЛЯ ДАЛЬНЕЙШЕГО ИСПОЛЬЗОВАНИЯ НАВЫКОВ В ОКАЗАНИИ </a:t>
            </a:r>
            <a:r>
              <a:rPr lang="ru-RU" sz="2000" dirty="0" smtClean="0"/>
              <a:t>ВМП</a:t>
            </a:r>
          </a:p>
          <a:p>
            <a:r>
              <a:rPr lang="ru-RU" sz="2000" dirty="0" smtClean="0"/>
              <a:t>ОСНАСТИТЬ  ЛОР КАБИНЕТ ПОЛИКЛИНИКИ  </a:t>
            </a:r>
            <a:r>
              <a:rPr lang="ru-RU" sz="2000" dirty="0"/>
              <a:t>ВОКБ  </a:t>
            </a:r>
            <a:r>
              <a:rPr lang="ru-RU" sz="2000" dirty="0" smtClean="0"/>
              <a:t>ОБОРУДОВАНИЕМ В СООТВЕТСТВИИ С </a:t>
            </a:r>
            <a:r>
              <a:rPr lang="ru-RU" sz="2000" dirty="0"/>
              <a:t>ПРИКАЗОМ 905Н  ( </a:t>
            </a:r>
            <a:r>
              <a:rPr lang="ru-RU" sz="2000" dirty="0" smtClean="0"/>
              <a:t>для повышения </a:t>
            </a:r>
            <a:r>
              <a:rPr lang="ru-RU" sz="2000" dirty="0"/>
              <a:t>уровня диагностики пациентов с заболеваниями ЛОР органов</a:t>
            </a:r>
            <a:r>
              <a:rPr lang="ru-RU" sz="2000" dirty="0" smtClean="0"/>
              <a:t>)</a:t>
            </a:r>
            <a:endParaRPr lang="ru-RU" sz="2000" dirty="0"/>
          </a:p>
          <a:p>
            <a:r>
              <a:rPr lang="ru-RU" sz="2000" dirty="0"/>
              <a:t>ДОУКОМПЛЕКТОВАТЬ ЛОР ОТДЕЛЕНИЕ ВОКБ НЕОБХОДИМЫМ ОБОРУДОВАНИЕМ И ИНСТРУМЕНТАРИЕМ, В СООТВЕТСТВИИ С </a:t>
            </a:r>
            <a:r>
              <a:rPr lang="ru-RU" sz="2000" dirty="0" smtClean="0"/>
              <a:t>ПРИКАЗОМ МЗ № </a:t>
            </a:r>
            <a:r>
              <a:rPr lang="ru-RU" sz="2000" dirty="0"/>
              <a:t>905Н (для выполнения большего объема ВМП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УКОМПЛЕКТОВАТЬ ВРАЧАМИ ОТОРИНОЛАРИНГОЛОГАМИ ПОЛИКЛИНИКИ ЦРБ</a:t>
            </a:r>
          </a:p>
          <a:p>
            <a:r>
              <a:rPr lang="ru-RU" sz="2000" dirty="0"/>
              <a:t>ОСНАСТИТЬ  ЛОР </a:t>
            </a:r>
            <a:r>
              <a:rPr lang="ru-RU" sz="2000" dirty="0" smtClean="0"/>
              <a:t>КАБИНЕТЫ ПОЛИКЛИНИК  </a:t>
            </a:r>
            <a:r>
              <a:rPr lang="ru-RU" sz="2000" dirty="0" err="1" smtClean="0"/>
              <a:t>г.г.ВОЛОГДЫ,ЧЕРЕПОВЦА</a:t>
            </a:r>
            <a:r>
              <a:rPr lang="ru-RU" sz="2000" dirty="0" smtClean="0"/>
              <a:t> И ПОЛИКЛИНИК ЦРБ ОБОРУДОВАНИЕМ В СООТВЕТСВИИ  С  ПРИКАЗОМ МЗ  № </a:t>
            </a:r>
            <a:r>
              <a:rPr lang="ru-RU" sz="2000" dirty="0"/>
              <a:t>905Н </a:t>
            </a:r>
            <a:endParaRPr lang="ru-RU" sz="2000" dirty="0" smtClean="0"/>
          </a:p>
          <a:p>
            <a:endParaRPr lang="ru-RU" dirty="0">
              <a:solidFill>
                <a:schemeClr val="accent6"/>
              </a:solidFill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54FF3FF-C64C-47A5-AD52-FEB83D280E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4"/>
          <a:stretch>
            <a:fillRect/>
          </a:stretch>
        </p:blipFill>
        <p:spPr>
          <a:xfrm>
            <a:off x="10996134" y="418918"/>
            <a:ext cx="1002133" cy="102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8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223FB6F-BE3C-41FF-9EF5-3595126AD8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136" y="488920"/>
            <a:ext cx="950225" cy="92164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282B0C-C515-4EAB-923B-D3C6CE8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cap="small" dirty="0"/>
              <a:t>ПЕРЕЧЕНЬ ТЕХНОЛОГИЙ (ВМП, СМП)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A129A2-98A7-402B-8CAC-24EBA511F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ЛОР отделении выполняется хирургическое лечение доброкачественных новообразований среднего уха, полости носа и придаточных пазух, гортани и </a:t>
            </a:r>
            <a:r>
              <a:rPr lang="ru-RU" dirty="0" smtClean="0"/>
              <a:t>глотки(группа </a:t>
            </a:r>
            <a:r>
              <a:rPr lang="ru-RU" dirty="0"/>
              <a:t>ВМП №</a:t>
            </a:r>
            <a:r>
              <a:rPr lang="ru-RU" dirty="0" smtClean="0"/>
              <a:t>27) </a:t>
            </a:r>
            <a:r>
              <a:rPr lang="ru-RU" dirty="0"/>
              <a:t>– Удаление новообразований с применением микрохирургической техники и эндоскопической техники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Реконструктивные операции на звукопроводящем аппарате среднего уха (группа ВМП №25)</a:t>
            </a:r>
          </a:p>
          <a:p>
            <a:r>
              <a:rPr lang="ru-RU" dirty="0"/>
              <a:t>Эндоскопическая </a:t>
            </a:r>
            <a:r>
              <a:rPr lang="ru-RU" dirty="0" err="1"/>
              <a:t>эндоназальная</a:t>
            </a:r>
            <a:r>
              <a:rPr lang="ru-RU" dirty="0"/>
              <a:t>  </a:t>
            </a:r>
            <a:r>
              <a:rPr lang="ru-RU" dirty="0" err="1"/>
              <a:t>полисинусотомия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F1E4B9-6DC6-4301-92EE-A7D48CD55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ДОПОЛНИТЕЛЬНОГО ОБОРУДОВАНИЯ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E16EC2-2B1C-4BB1-8741-41A72D10D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Необходимое оборудование для ЛОР отделения ВОКБ( в соответствии  стандарту, определенным приказом МЗ РФ № 905н</a:t>
            </a:r>
            <a:r>
              <a:rPr lang="ru-RU" dirty="0" smtClean="0"/>
              <a:t>.) 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Аудиометр клинический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Аудиометр </a:t>
            </a:r>
            <a:r>
              <a:rPr lang="ru-RU" dirty="0" err="1"/>
              <a:t>импедансный</a:t>
            </a:r>
            <a:r>
              <a:rPr lang="ru-RU" dirty="0"/>
              <a:t>, </a:t>
            </a:r>
            <a:r>
              <a:rPr lang="ru-RU" dirty="0" err="1"/>
              <a:t>импендансметр</a:t>
            </a:r>
            <a:r>
              <a:rPr lang="ru-RU" dirty="0"/>
              <a:t> ушной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Аппарат электрохирургический радиочастотный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Операционный инструментарий </a:t>
            </a:r>
            <a:r>
              <a:rPr lang="ru-RU" dirty="0" smtClean="0"/>
              <a:t>для выполнения операций по  </a:t>
            </a:r>
            <a:r>
              <a:rPr lang="ru-RU" dirty="0"/>
              <a:t>ВМП</a:t>
            </a:r>
          </a:p>
          <a:p>
            <a:pPr marL="0" indent="0">
              <a:buNone/>
            </a:pPr>
            <a:r>
              <a:rPr lang="ru-RU" dirty="0"/>
              <a:t>Необходимое оборудование для поликлиники ВОКБ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Рабочее место ЛОР-врача с эндоскопией и микроскопией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Комплект инструментов для осмотра ЛОР органов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F8BA2B9-56F8-4CC4-9801-E55F7C1B45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136" y="488920"/>
            <a:ext cx="950225" cy="9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37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1.Создать условия для привлечения врачебных кадров на все уровни оказания </a:t>
            </a:r>
            <a:r>
              <a:rPr lang="ru-RU" sz="3600" dirty="0" err="1"/>
              <a:t>мед.помощи</a:t>
            </a:r>
            <a:r>
              <a:rPr lang="ru-RU" sz="3600" dirty="0"/>
              <a:t>.</a:t>
            </a:r>
          </a:p>
          <a:p>
            <a:r>
              <a:rPr lang="ru-RU" sz="3600" dirty="0"/>
              <a:t>2.Организация межрайонных центров</a:t>
            </a:r>
          </a:p>
          <a:p>
            <a:r>
              <a:rPr lang="ru-RU" sz="3600" dirty="0"/>
              <a:t>3.Своевременное оснащение современным диагностическим и операционным оборудованием. </a:t>
            </a:r>
          </a:p>
        </p:txBody>
      </p:sp>
    </p:spTree>
    <p:extLst>
      <p:ext uri="{BB962C8B-B14F-4D97-AF65-F5344CB8AC3E}">
        <p14:creationId xmlns:p14="http://schemas.microsoft.com/office/powerpoint/2010/main" val="1648088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37CF8E-FF9A-4EA6-A4A2-738718F9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7E9BD9-BB43-444E-BB85-562E6512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Укомплектовать врачами </a:t>
            </a:r>
            <a:r>
              <a:rPr lang="ru-RU" dirty="0" err="1" smtClean="0"/>
              <a:t>оториноларингологами</a:t>
            </a:r>
            <a:r>
              <a:rPr lang="ru-RU" dirty="0" smtClean="0"/>
              <a:t>  ЦРБ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 Оснастить ЛОР кабинеты современным оборудованием ( в соответствии  </a:t>
            </a:r>
            <a:r>
              <a:rPr lang="ru-RU" dirty="0"/>
              <a:t>стандарту, определенным приказом МЗ РФ № 905н</a:t>
            </a:r>
            <a:r>
              <a:rPr lang="ru-RU" dirty="0" smtClean="0"/>
              <a:t>.)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Дооснастить ЛОР отделение ВОКБ  оборудованием </a:t>
            </a:r>
            <a:r>
              <a:rPr lang="ru-RU" dirty="0"/>
              <a:t>( в соответствии  стандарту, определенным приказом МЗ РФ № 905н</a:t>
            </a:r>
            <a:r>
              <a:rPr lang="ru-RU" dirty="0" smtClean="0"/>
              <a:t>.) и операционным инструментарием  для  выполнения новых видов ВМП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Пройти обучение 2 врачам ЛОР отделения ВОКБ для освоения новых технологий ( эндоскопической </a:t>
            </a:r>
            <a:r>
              <a:rPr lang="ru-RU" dirty="0" err="1" smtClean="0"/>
              <a:t>эндоназальной</a:t>
            </a:r>
            <a:r>
              <a:rPr lang="ru-RU" dirty="0" smtClean="0"/>
              <a:t>  </a:t>
            </a:r>
            <a:r>
              <a:rPr lang="ru-RU" dirty="0" err="1" smtClean="0"/>
              <a:t>полисинусотомии</a:t>
            </a:r>
            <a:r>
              <a:rPr lang="ru-RU" dirty="0" smtClean="0"/>
              <a:t>,   реконструктивных операций на среднем ухе)</a:t>
            </a:r>
            <a:endParaRPr lang="ru-RU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 smtClean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8ECCCE4-4FEE-4B25-A359-6E5076A2D8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136" y="488920"/>
            <a:ext cx="950225" cy="9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2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owen.ru/uploads/52/volog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0995" y="1048935"/>
            <a:ext cx="8983055" cy="4340119"/>
          </a:xfrm>
          <a:prstGeom prst="rect">
            <a:avLst/>
          </a:prstGeom>
          <a:noFill/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537462" y="528557"/>
            <a:ext cx="9601067" cy="531410"/>
          </a:xfrm>
        </p:spPr>
        <p:txBody>
          <a:bodyPr>
            <a:noAutofit/>
          </a:bodyPr>
          <a:lstStyle/>
          <a:p>
            <a:pPr algn="ctr"/>
            <a:r>
              <a:rPr lang="ru-RU" sz="294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Порядок оказания медицинской помощи населению Вологодской области по профилю «оториноларингология»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оториноларингологической службы в Российской федерации регламентирована Приказом Министерства Здравоохранения РФ № 905н от 12 ноября 2012 года</a:t>
            </a:r>
          </a:p>
          <a:p>
            <a:r>
              <a:rPr lang="ru-RU" b="1" dirty="0" smtClean="0"/>
              <a:t>Укомплектованность кадрами</a:t>
            </a:r>
          </a:p>
          <a:p>
            <a:r>
              <a:rPr lang="ru-RU" dirty="0" smtClean="0"/>
              <a:t>Согласно приказа МЗ РФ № 905н  количество должностей  составляет 0,85 на 10000  взрослого и 1,25 на 10000 детского  прикрепленного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37986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Обеспеченность кадрами оториноларингологической службы 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населения Вологодской области составляет на 01.01.2023года -1176689 человек , из них 249742 дети.</a:t>
            </a:r>
          </a:p>
          <a:p>
            <a:r>
              <a:rPr lang="ru-RU" dirty="0" smtClean="0"/>
              <a:t>Согласно приказу МЗ №905н – по штату в Вологодской области  должно быть  109 врачей </a:t>
            </a:r>
            <a:r>
              <a:rPr lang="ru-RU" dirty="0" err="1" smtClean="0"/>
              <a:t>оториноларингологов</a:t>
            </a:r>
            <a:r>
              <a:rPr lang="ru-RU" dirty="0" smtClean="0"/>
              <a:t> (78  взрослых и 31 детских врачей </a:t>
            </a:r>
            <a:r>
              <a:rPr lang="ru-RU" dirty="0" err="1" smtClean="0"/>
              <a:t>оториноларингологов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В настоящее время работает всего 50 врачей</a:t>
            </a:r>
          </a:p>
          <a:p>
            <a:r>
              <a:rPr lang="ru-RU" dirty="0" smtClean="0"/>
              <a:t>Дефицит врачей составляет 54%</a:t>
            </a:r>
          </a:p>
          <a:p>
            <a:r>
              <a:rPr lang="ru-RU" dirty="0" smtClean="0"/>
              <a:t>Обеспеченность  врачами </a:t>
            </a:r>
            <a:r>
              <a:rPr lang="ru-RU" dirty="0" err="1" smtClean="0"/>
              <a:t>оториноларингологами</a:t>
            </a:r>
            <a:r>
              <a:rPr lang="ru-RU" dirty="0" smtClean="0"/>
              <a:t> составляет 0,4 на 10000 населения Вологодской области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50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CE4ECB-3A2C-4D82-B68E-64D0375B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 Вологодской области  разработана трехуровневая система оказания специализированной медицинской помощи  (приказ ДЗ № 270 от 03.04.2023г.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pic>
        <p:nvPicPr>
          <p:cNvPr id="4" name="Рисунок 1" descr="Лого итог.png">
            <a:extLst>
              <a:ext uri="{FF2B5EF4-FFF2-40B4-BE49-F238E27FC236}">
                <a16:creationId xmlns:a16="http://schemas.microsoft.com/office/drawing/2014/main" xmlns="" id="{0A061E9F-315A-4455-9E13-21232D44D6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6" r="12851"/>
          <a:stretch>
            <a:fillRect/>
          </a:stretch>
        </p:blipFill>
        <p:spPr bwMode="auto">
          <a:xfrm>
            <a:off x="10736825" y="182945"/>
            <a:ext cx="1179871" cy="14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1E469D2C-3E2D-4D2E-9689-2F47E8FB4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I</a:t>
            </a:r>
            <a:r>
              <a:rPr lang="ru-RU" sz="3600" dirty="0" smtClean="0"/>
              <a:t> уровень</a:t>
            </a:r>
            <a:endParaRPr lang="ru-RU" dirty="0"/>
          </a:p>
          <a:p>
            <a:r>
              <a:rPr lang="ru-RU" dirty="0" smtClean="0"/>
              <a:t>К </a:t>
            </a:r>
            <a:r>
              <a:rPr lang="en-US" dirty="0"/>
              <a:t>I </a:t>
            </a:r>
            <a:r>
              <a:rPr lang="ru-RU" dirty="0"/>
              <a:t>уровню относятся </a:t>
            </a:r>
            <a:r>
              <a:rPr lang="ru-RU" dirty="0" smtClean="0"/>
              <a:t>медицинские учреждения : </a:t>
            </a:r>
            <a:r>
              <a:rPr lang="ru-RU" dirty="0"/>
              <a:t>21 ЦРБ, а так же 10 городских поликлиник </a:t>
            </a:r>
            <a:r>
              <a:rPr lang="ru-RU" dirty="0" err="1"/>
              <a:t>г.Вологды</a:t>
            </a:r>
            <a:r>
              <a:rPr lang="ru-RU" dirty="0"/>
              <a:t> и </a:t>
            </a:r>
            <a:r>
              <a:rPr lang="ru-RU" dirty="0" err="1" smtClean="0"/>
              <a:t>г.Череповца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В поликлиниках </a:t>
            </a:r>
            <a:r>
              <a:rPr lang="ru-RU" dirty="0" err="1" smtClean="0"/>
              <a:t>г.г.Вологы</a:t>
            </a:r>
            <a:r>
              <a:rPr lang="ru-RU" dirty="0" smtClean="0"/>
              <a:t> и Череповца, а также в 8 ЦРБ ( </a:t>
            </a:r>
            <a:r>
              <a:rPr lang="ru-RU" dirty="0" err="1" smtClean="0"/>
              <a:t>Сокольская</a:t>
            </a:r>
            <a:r>
              <a:rPr lang="ru-RU" dirty="0" smtClean="0"/>
              <a:t> ,В-</a:t>
            </a:r>
            <a:r>
              <a:rPr lang="ru-RU" dirty="0" err="1" smtClean="0"/>
              <a:t>Устюгская,Грязовецкая,Устюженская</a:t>
            </a:r>
            <a:r>
              <a:rPr lang="ru-RU" dirty="0" smtClean="0"/>
              <a:t>, </a:t>
            </a:r>
            <a:r>
              <a:rPr lang="ru-RU" dirty="0" err="1" smtClean="0"/>
              <a:t>Белозерская,Нюксенская</a:t>
            </a:r>
            <a:r>
              <a:rPr lang="ru-RU" dirty="0" smtClean="0"/>
              <a:t>, Кирилловская, Шекснинская) прием пациентов осуществляют врачи </a:t>
            </a:r>
            <a:r>
              <a:rPr lang="ru-RU" dirty="0" err="1" smtClean="0"/>
              <a:t>оториноларингологи</a:t>
            </a:r>
            <a:r>
              <a:rPr lang="ru-RU" dirty="0" smtClean="0"/>
              <a:t>,  в  остальных ЛОР фельдшера и врачи общей практики. </a:t>
            </a:r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03450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</a:t>
            </a:r>
            <a:r>
              <a:rPr lang="en-US" dirty="0" smtClean="0"/>
              <a:t>I</a:t>
            </a:r>
            <a:r>
              <a:rPr lang="ru-RU" dirty="0" smtClean="0"/>
              <a:t> уровня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Дефицит кадров</a:t>
            </a:r>
          </a:p>
          <a:p>
            <a:r>
              <a:rPr lang="ru-RU" dirty="0" smtClean="0"/>
              <a:t>В ЛОР кабинетах нет необходимого оборудования для диагностики заболеваний ЛОР органов</a:t>
            </a:r>
          </a:p>
          <a:p>
            <a:r>
              <a:rPr lang="ru-RU" dirty="0" smtClean="0"/>
              <a:t>Недостаточная квалификация ЛОР фельдшеров и врачей общей практики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36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 descr="Лого итог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6" r="12851"/>
          <a:stretch>
            <a:fillRect/>
          </a:stretch>
        </p:blipFill>
        <p:spPr bwMode="auto">
          <a:xfrm>
            <a:off x="10736825" y="182945"/>
            <a:ext cx="1179871" cy="14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6CD8D3AB-8694-426C-94B7-B6B9DB813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II </a:t>
            </a:r>
            <a:r>
              <a:rPr lang="ru-RU" dirty="0"/>
              <a:t>УРОВЕНЬ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8D10870F-7FD9-489C-95AC-8D344EC42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12" y="1582979"/>
            <a:ext cx="11100634" cy="4591789"/>
          </a:xfrm>
        </p:spPr>
        <p:txBody>
          <a:bodyPr>
            <a:normAutofit/>
          </a:bodyPr>
          <a:lstStyle/>
          <a:p>
            <a:r>
              <a:rPr lang="ru-RU" dirty="0" smtClean="0"/>
              <a:t>К 2 уровню, где ведется прием ЛОР больных, относятся следующие </a:t>
            </a:r>
            <a:r>
              <a:rPr lang="ru-RU" dirty="0" err="1" smtClean="0"/>
              <a:t>мед.организации</a:t>
            </a:r>
            <a:r>
              <a:rPr lang="ru-RU" dirty="0" smtClean="0"/>
              <a:t> : БУЗ ВО «Великоустюгская ЦРБ</a:t>
            </a:r>
            <a:r>
              <a:rPr lang="ru-RU" dirty="0"/>
              <a:t>», БУЗ ВО </a:t>
            </a:r>
            <a:r>
              <a:rPr lang="ru-RU" dirty="0" smtClean="0"/>
              <a:t>«</a:t>
            </a:r>
            <a:r>
              <a:rPr lang="ru-RU" dirty="0" err="1" smtClean="0"/>
              <a:t>Сокольская</a:t>
            </a:r>
            <a:r>
              <a:rPr lang="ru-RU" dirty="0" smtClean="0"/>
              <a:t> </a:t>
            </a:r>
            <a:r>
              <a:rPr lang="ru-RU" dirty="0"/>
              <a:t>ЦРБ», БУЗ ВО </a:t>
            </a:r>
            <a:r>
              <a:rPr lang="ru-RU" dirty="0" smtClean="0"/>
              <a:t>«</a:t>
            </a:r>
            <a:r>
              <a:rPr lang="ru-RU" dirty="0" err="1" smtClean="0"/>
              <a:t>Тотемская</a:t>
            </a:r>
            <a:r>
              <a:rPr lang="ru-RU" dirty="0" smtClean="0"/>
              <a:t> </a:t>
            </a:r>
            <a:r>
              <a:rPr lang="ru-RU" dirty="0"/>
              <a:t>ЦРБ», БУЗ ВО </a:t>
            </a:r>
            <a:r>
              <a:rPr lang="ru-RU" dirty="0" smtClean="0"/>
              <a:t>«</a:t>
            </a:r>
            <a:r>
              <a:rPr lang="ru-RU" dirty="0" err="1" smtClean="0"/>
              <a:t>Устюженская</a:t>
            </a:r>
            <a:r>
              <a:rPr lang="ru-RU" dirty="0" smtClean="0"/>
              <a:t> </a:t>
            </a:r>
            <a:r>
              <a:rPr lang="ru-RU" dirty="0"/>
              <a:t>ЦРБ», </a:t>
            </a:r>
            <a:r>
              <a:rPr lang="ru-RU" dirty="0" smtClean="0"/>
              <a:t>БУЗ ВО « Вологодская городская больница №2». </a:t>
            </a:r>
          </a:p>
          <a:p>
            <a:r>
              <a:rPr lang="ru-RU" dirty="0" smtClean="0"/>
              <a:t>В 4 медицинских учреждениях прием ведут врачи </a:t>
            </a:r>
            <a:r>
              <a:rPr lang="ru-RU" dirty="0" err="1" smtClean="0"/>
              <a:t>оториноларингологи</a:t>
            </a:r>
            <a:r>
              <a:rPr lang="ru-RU" dirty="0" smtClean="0"/>
              <a:t>, в </a:t>
            </a:r>
            <a:r>
              <a:rPr lang="ru-RU" dirty="0"/>
              <a:t>БУЗ ВО «</a:t>
            </a:r>
            <a:r>
              <a:rPr lang="ru-RU" dirty="0" err="1"/>
              <a:t>Тотемская</a:t>
            </a:r>
            <a:r>
              <a:rPr lang="ru-RU" dirty="0"/>
              <a:t> ЦРБ</a:t>
            </a:r>
            <a:r>
              <a:rPr lang="ru-RU" dirty="0" smtClean="0"/>
              <a:t>» прием ЛОР пациентов осуществляет ЛОР фельдшер. </a:t>
            </a:r>
          </a:p>
          <a:p>
            <a:r>
              <a:rPr lang="ru-RU" dirty="0" smtClean="0"/>
              <a:t>В БУЗ </a:t>
            </a:r>
            <a:r>
              <a:rPr lang="ru-RU" dirty="0"/>
              <a:t>ВО « Вологодская городская больница №2</a:t>
            </a:r>
            <a:r>
              <a:rPr lang="ru-RU" dirty="0" smtClean="0"/>
              <a:t>» имеется 5 коек дневного стационара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 </a:t>
            </a:r>
            <a:r>
              <a:rPr lang="en-US" dirty="0" smtClean="0"/>
              <a:t>II </a:t>
            </a:r>
            <a:r>
              <a:rPr lang="ru-RU" dirty="0" smtClean="0"/>
              <a:t>уровня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Кадровый дефицит  ( нет врача </a:t>
            </a:r>
            <a:r>
              <a:rPr lang="ru-RU" dirty="0" err="1" smtClean="0"/>
              <a:t>оториноларинголога</a:t>
            </a:r>
            <a:r>
              <a:rPr lang="ru-RU" dirty="0" smtClean="0"/>
              <a:t> в </a:t>
            </a:r>
            <a:r>
              <a:rPr lang="ru-RU" dirty="0" err="1" smtClean="0"/>
              <a:t>Тотемской</a:t>
            </a:r>
            <a:r>
              <a:rPr lang="ru-RU" dirty="0" smtClean="0"/>
              <a:t> ЦРБ, прием ведет ЛОР фельдшер)</a:t>
            </a:r>
          </a:p>
          <a:p>
            <a:r>
              <a:rPr lang="ru-RU" dirty="0" smtClean="0"/>
              <a:t>Отсутствие необходимого оборудования для диагностики заболеваний ЛОР органов ( необходимо  рабочее место врача </a:t>
            </a:r>
            <a:r>
              <a:rPr lang="ru-RU" dirty="0" err="1" smtClean="0"/>
              <a:t>оториноларинголога</a:t>
            </a:r>
            <a:r>
              <a:rPr lang="ru-RU" dirty="0" smtClean="0"/>
              <a:t> с эндоскопом и микроскопом, аудиометр, </a:t>
            </a:r>
            <a:r>
              <a:rPr lang="ru-RU" dirty="0" err="1" smtClean="0"/>
              <a:t>тимпанометр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89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 итог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952" y="278185"/>
            <a:ext cx="1534209" cy="13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08495"/>
            <a:ext cx="169709" cy="339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4002" tIns="42001" rIns="84002" bIns="4200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54"/>
          </a:p>
        </p:txBody>
      </p:sp>
      <p:pic>
        <p:nvPicPr>
          <p:cNvPr id="8" name="Рисунок 7" descr="Лого итог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118" y="278185"/>
            <a:ext cx="1534209" cy="13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C2478BC-C8DF-4711-832B-168E6A0DA56B}"/>
              </a:ext>
            </a:extLst>
          </p:cNvPr>
          <p:cNvSpPr/>
          <p:nvPr/>
        </p:nvSpPr>
        <p:spPr>
          <a:xfrm>
            <a:off x="1543664" y="222528"/>
            <a:ext cx="42441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B46966-D667-4733-94CB-E333079C3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III</a:t>
            </a:r>
            <a:r>
              <a:rPr lang="ru-RU" dirty="0"/>
              <a:t>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EEA68400-B6A4-455C-AD7E-447DD8680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БУЗ ВО «ВОЛОГОДСКАЯ </a:t>
            </a:r>
            <a:r>
              <a:rPr lang="ru-RU" dirty="0"/>
              <a:t>ОБЛАСТНАЯ КЛИНИЧЕСКАЯ </a:t>
            </a:r>
            <a:r>
              <a:rPr lang="ru-RU" dirty="0" smtClean="0"/>
              <a:t>БОЛЬНИЦА»</a:t>
            </a:r>
            <a:endParaRPr lang="ru-RU" dirty="0"/>
          </a:p>
          <a:p>
            <a:r>
              <a:rPr lang="ru-RU" dirty="0"/>
              <a:t>БУЗ ВО </a:t>
            </a:r>
            <a:r>
              <a:rPr lang="ru-RU" dirty="0" smtClean="0"/>
              <a:t>«ЧЕРЕПОВЕЦКАЯ </a:t>
            </a:r>
            <a:r>
              <a:rPr lang="ru-RU" dirty="0"/>
              <a:t>ОБЛАСТНАЯ КЛИНИЧЕСКАЯ БОЛЬНИЦА №</a:t>
            </a:r>
            <a:r>
              <a:rPr lang="ru-RU" dirty="0" smtClean="0"/>
              <a:t>2»</a:t>
            </a:r>
            <a:endParaRPr lang="ru-RU" dirty="0"/>
          </a:p>
          <a:p>
            <a:r>
              <a:rPr lang="ru-RU" dirty="0"/>
              <a:t>БУЗ ВО </a:t>
            </a:r>
            <a:r>
              <a:rPr lang="ru-RU" dirty="0" smtClean="0"/>
              <a:t>«ВОЛОГОДСКАЯ </a:t>
            </a:r>
            <a:r>
              <a:rPr lang="ru-RU" dirty="0"/>
              <a:t>ОБЛАСТНАЯ ДЕТСКАЯ КЛИНИЧЕСКАЯ </a:t>
            </a:r>
            <a:r>
              <a:rPr lang="ru-RU" dirty="0" smtClean="0"/>
              <a:t>БОЛЬНИЦА»</a:t>
            </a:r>
          </a:p>
          <a:p>
            <a:r>
              <a:rPr lang="ru-RU" dirty="0" smtClean="0"/>
              <a:t>БУЗ ВО «ЧЕРЕПОВЕЦКАЯ ДЕТСКАЯ БОЛЬНИЦА №2»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</a:t>
            </a:r>
            <a:r>
              <a:rPr lang="en-US" dirty="0" smtClean="0"/>
              <a:t>III</a:t>
            </a:r>
            <a:r>
              <a:rPr lang="ru-RU" dirty="0" smtClean="0"/>
              <a:t> уровня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9133" y="1419225"/>
            <a:ext cx="10515600" cy="4351338"/>
          </a:xfrm>
        </p:spPr>
        <p:txBody>
          <a:bodyPr>
            <a:normAutofit fontScale="77500" lnSpcReduction="20000"/>
          </a:bodyPr>
          <a:lstStyle/>
          <a:p>
            <a:endParaRPr lang="ru-RU" sz="2400" dirty="0" smtClean="0"/>
          </a:p>
          <a:p>
            <a:r>
              <a:rPr lang="ru-RU" sz="3100" dirty="0" smtClean="0"/>
              <a:t>Необходимо приобрести оборудование и инструментарий для выполнения новых видов ВМП</a:t>
            </a:r>
            <a:endParaRPr lang="ru-RU" sz="3100" dirty="0"/>
          </a:p>
          <a:p>
            <a:r>
              <a:rPr lang="ru-RU" sz="3100" dirty="0" smtClean="0"/>
              <a:t>Износ части оборудования ( эксплуатация ЛОР комбайнов более 15 лет)</a:t>
            </a:r>
          </a:p>
          <a:p>
            <a:r>
              <a:rPr lang="ru-RU" sz="3100" dirty="0" smtClean="0"/>
              <a:t>Отсутствие оборудования для диагностики  патологии среднего и внутреннего уха ( аудиометр, </a:t>
            </a:r>
            <a:r>
              <a:rPr lang="ru-RU" sz="3100" dirty="0" err="1" smtClean="0"/>
              <a:t>тимпанометр</a:t>
            </a:r>
            <a:r>
              <a:rPr lang="ru-RU" sz="3100" dirty="0" smtClean="0"/>
              <a:t>)</a:t>
            </a:r>
          </a:p>
          <a:p>
            <a:r>
              <a:rPr lang="ru-RU" sz="3100" dirty="0" smtClean="0"/>
              <a:t>Необходимо приобрести инструментарий для осмотра ЛОР больных в приемном отделении</a:t>
            </a:r>
          </a:p>
          <a:p>
            <a:r>
              <a:rPr lang="ru-RU" sz="3100" dirty="0" smtClean="0"/>
              <a:t>Необходимо пополнить смотровой и операционный инструментарий для работы в ЛОР операционной и перевязочной.</a:t>
            </a:r>
          </a:p>
          <a:p>
            <a:r>
              <a:rPr lang="ru-RU" sz="3100" dirty="0" smtClean="0"/>
              <a:t>Необходимо оснастить ЛОР кабинет поликлиники ВОКБ современным оборудованием для диагностики заболеваний ЛОР органов( рабочее место врача </a:t>
            </a:r>
            <a:r>
              <a:rPr lang="ru-RU" sz="3100" dirty="0" err="1" smtClean="0"/>
              <a:t>оториноларинголога</a:t>
            </a:r>
            <a:r>
              <a:rPr lang="ru-RU" sz="3100" dirty="0" smtClean="0"/>
              <a:t> с микроскопом и эндоскопией).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925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9886</TotalTime>
  <Words>892</Words>
  <Application>Microsoft Office PowerPoint</Application>
  <PresentationFormat>Произвольный</PresentationFormat>
  <Paragraphs>95</Paragraphs>
  <Slides>16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Порядок оказания медицинской помощи населению Вологодской области по профилю «оториноларингология»</vt:lpstr>
      <vt:lpstr>Обеспеченность кадрами оториноларингологической службы ВО</vt:lpstr>
      <vt:lpstr>В Вологодской области  разработана трехуровневая система оказания специализированной медицинской помощи  (приказ ДЗ № 270 от 03.04.2023г.)</vt:lpstr>
      <vt:lpstr>Проблемы I уровня</vt:lpstr>
      <vt:lpstr>II УРОВЕНЬ</vt:lpstr>
      <vt:lpstr>Проблемы  II уровня</vt:lpstr>
      <vt:lpstr>III УРОВЕНЬ</vt:lpstr>
      <vt:lpstr>Проблемы III уровня</vt:lpstr>
      <vt:lpstr>SWOT –анализ оториноларингологической службы ВО</vt:lpstr>
      <vt:lpstr> Стратегия развития ЛОР службы ВО </vt:lpstr>
      <vt:lpstr>ПЕРЕЧЕНЬ ТЕХНОЛОГИЙ (ВМП, СМП)</vt:lpstr>
      <vt:lpstr>ПЕРЕЧЕНЬ ДОПОЛНИТЕЛЬНОГО ОБОРУДОВАНИЯ</vt:lpstr>
      <vt:lpstr>Выводы</vt:lpstr>
      <vt:lpstr>План мероприятий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Василий</cp:lastModifiedBy>
  <cp:revision>271</cp:revision>
  <cp:lastPrinted>2023-03-06T05:40:18Z</cp:lastPrinted>
  <dcterms:created xsi:type="dcterms:W3CDTF">2023-02-18T05:18:55Z</dcterms:created>
  <dcterms:modified xsi:type="dcterms:W3CDTF">2023-06-22T10:48:14Z</dcterms:modified>
</cp:coreProperties>
</file>