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502" r:id="rId2"/>
    <p:sldId id="839" r:id="rId3"/>
    <p:sldId id="842" r:id="rId4"/>
    <p:sldId id="843" r:id="rId5"/>
    <p:sldId id="844" r:id="rId6"/>
    <p:sldId id="845" r:id="rId7"/>
    <p:sldId id="846" r:id="rId8"/>
    <p:sldId id="855" r:id="rId9"/>
    <p:sldId id="847" r:id="rId10"/>
    <p:sldId id="848" r:id="rId11"/>
    <p:sldId id="852" r:id="rId12"/>
    <p:sldId id="850" r:id="rId13"/>
    <p:sldId id="853" r:id="rId14"/>
    <p:sldId id="854" r:id="rId15"/>
    <p:sldId id="838" r:id="rId16"/>
  </p:sldIdLst>
  <p:sldSz cx="12192000" cy="6858000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итвина Елена Анатольевна" initials="ЛЕА" lastIdx="5" clrIdx="0">
    <p:extLst>
      <p:ext uri="{19B8F6BF-5375-455C-9EA6-DF929625EA0E}">
        <p15:presenceInfo xmlns="" xmlns:p15="http://schemas.microsoft.com/office/powerpoint/2012/main" userId="S-1-5-21-3908838871-2743882400-2888496887-13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CCFF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21" autoAdjust="0"/>
    <p:restoredTop sz="83743" autoAdjust="0"/>
  </p:normalViewPr>
  <p:slideViewPr>
    <p:cSldViewPr snapToGrid="0">
      <p:cViewPr varScale="1">
        <p:scale>
          <a:sx n="93" d="100"/>
          <a:sy n="93" d="100"/>
        </p:scale>
        <p:origin x="-55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51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60F2E-85FA-4707-88A5-1F65BBCC4B94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D302F-901B-4567-AF10-C16F0D07B7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9594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3F4672-EC8A-4DA8-B4FF-A0F91B7EE49B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504663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D302F-901B-4567-AF10-C16F0D07B74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03DF4-4179-4A52-A928-010596724192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E63A65A-AF3F-4CD0-B58D-B13A24DE3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A92431F-A597-4243-99D5-0BDEBA414C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8EBD4D4-39E6-4BE2-A6BB-785674BB4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F7059EE-85CA-4061-BD13-EB587E88B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9F44251-3F5C-4ED8-AE9A-0F0D0B085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580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09F8608-3ACF-4412-B9C6-22CC7571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6CE497C-FAA2-432E-9E4C-6A090B8757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16D2477-39C4-4632-852E-F54545374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F71D828-901D-467B-99EB-0AB070E43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ECD9C71-74B2-4619-8218-077AC3AB4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548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F7A8946F-D7A6-4146-A9ED-9412D2AF15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2CD28910-B49B-4D5F-B159-FF0BC1C3C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B5C040E-EEE1-4A0E-8C1A-45020229F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08C49F8-A76F-46EC-A750-CCE7E2A78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9F1F01C-0E7B-4CAA-B4CF-6AF9DDCAD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368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841778A-6856-48F3-92AA-9D12F4DBF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12F30EC-0CC5-4AC7-BAAF-018701877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16CC841-4514-4A32-8E69-9A4813A9A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064E3E5-21E9-46DB-9500-4CD3062BB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1B46639-E9C9-4F98-AC8E-E4439969C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228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8F217DB-CA08-4AF1-8886-AFECB356A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4706670-1062-4693-A849-703B84349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D4D3C69-7832-4CAD-8CE8-9423F6677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828C80E-2C57-40B5-BCAF-984581DB8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4C00726-7E94-4868-8899-DC35D34B7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949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8545240-CC36-4AC4-B070-9D6C81F6A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F08BCDB-F28A-43D4-9032-2BEDBFF857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08F8CFA-6D65-4A2A-A5B3-121546750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1C7BB50-0286-4A7D-907E-94612F1AE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564D1BC-CB22-4B7E-96ED-ABA44975A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F0F23C13-B51D-4B2F-9E7F-8E400EB2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2632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74B8689-D71F-4FD0-9BE4-1F284B193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32B11A2-9C9C-400A-9807-B872C1811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627CEF2-EE5F-4B04-8E63-CD086E134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092CED0D-0150-4E70-8E05-48D2B0719C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3E1F496-5AA9-4547-B9CD-C315B1F2E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93AB3B0D-38A3-40C3-8098-3D1AC5926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FBE42DAD-7AB9-433A-8CBC-E4E6BC7E6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7C736874-F77B-4B17-B2ED-A67E60C4A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778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1467ADB-C1A8-4CA4-92CC-1FB24851D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4D224523-1325-4D74-90C0-F578C9CE6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D9CF9545-9BEC-4162-9E48-E3C01297C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A9B6137B-E01A-42AE-A70A-C5285A3E8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823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8545B6D5-3165-4B05-9478-28FD62B84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84C01228-2012-4EA8-BC62-D5E40AB66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C327A03-148E-415E-9EC9-1D9183290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8472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4CC4F8-F4D2-4F04-8FAD-05BE1EB47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959DF70-E4AD-41AB-B7FE-3E9962966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6342E88-D5EC-46C8-ADCA-64C202AC0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A49970C-1EB7-4C53-8CB3-FED9053BD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1C59FB7-AA07-47CD-9261-1637FF1E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F2F1062-AB82-4E0B-B306-D04ACDA98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0941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02657AD-7461-4C60-98B0-CA38CB2FE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AEEBAB5-0F90-4AA0-8CF6-0EF144A16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265F2F5-1E1E-457F-8C56-B78ABA08E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8305334-BC3A-4D20-A224-326375054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38FF-D179-4977-81C9-988E93E9468E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30C3477-2619-45E0-8C02-4164B188E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DC6EACD-2E3A-4C07-8033-B5EF73887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0667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0392FFB-90D0-4DCA-9D39-E0D4B94A2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117C4A3-6D5A-4F20-8456-E212F0DF2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ABE126F-D9BC-4A2F-870C-96EF3E1232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FF-D179-4977-81C9-988E93E9468E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47492DE-03E8-4971-A535-394160EBE1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97B3B03-75A8-48AE-B57B-74332A1867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D69D8-2E14-4890-BE6E-45477831A9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2195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sun9-70.userapi.com/impg/0MNtm8GIPQqkt2wgsKJUrcyYGZG4eK-BJaYGZA/yeWRS5h1bzI.jpg?size=1024x597&amp;quality=95&amp;sign=68962302cdc9642c02f965af4460eb64&amp;type=album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65922" y="2308970"/>
            <a:ext cx="6782350" cy="3850105"/>
          </a:xfrm>
          <a:prstGeom prst="rect">
            <a:avLst/>
          </a:prstGeom>
          <a:noFill/>
        </p:spPr>
      </p:pic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8476065" y="4619032"/>
            <a:ext cx="3290090" cy="1365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36842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654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Заведующий пульмонологическим отделение отделением  </a:t>
            </a:r>
            <a:endParaRPr lang="ru-RU" altLang="ru-RU" sz="1654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altLang="ru-RU" sz="1654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БУЗ ВО «ВОКБ</a:t>
            </a:r>
            <a:r>
              <a:rPr lang="ru-RU" altLang="ru-RU" sz="1654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», </a:t>
            </a:r>
          </a:p>
          <a:p>
            <a:pPr algn="ctr" eaLnBrk="1" hangingPunct="1"/>
            <a:r>
              <a:rPr lang="ru-RU" altLang="ru-RU" sz="1654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Смирнова О.Л.         18.05.2023</a:t>
            </a:r>
            <a:endParaRPr lang="ru-RU" altLang="ru-RU" sz="1654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1" descr="Лого итог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26755" y="348916"/>
            <a:ext cx="1525241" cy="1330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75855" y="558922"/>
            <a:ext cx="9800268" cy="770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5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Развитие направлений видов медицинской помощи по профилю «Пульмонология» в Вологодской области и БУЗ ВО ВОКБ</a:t>
            </a:r>
            <a:endParaRPr lang="ru-RU" sz="2205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Batang" pitchFamily="18" charset="-127"/>
                <a:ea typeface="Batang" pitchFamily="18" charset="-127"/>
              </a:rPr>
              <a:t>Коэффициенты КСГ в разрезе нозологий</a:t>
            </a:r>
            <a:endParaRPr lang="ru-RU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Batang" pitchFamily="18" charset="-127"/>
                <a:ea typeface="Batang" pitchFamily="18" charset="-127"/>
              </a:rPr>
              <a:t>Пневмония -1.28</a:t>
            </a:r>
          </a:p>
          <a:p>
            <a:r>
              <a:rPr lang="ru-RU" dirty="0" smtClean="0">
                <a:latin typeface="Batang" pitchFamily="18" charset="-127"/>
                <a:ea typeface="Batang" pitchFamily="18" charset="-127"/>
              </a:rPr>
              <a:t>ХОБЛ - 0.89</a:t>
            </a:r>
          </a:p>
          <a:p>
            <a:r>
              <a:rPr lang="ru-RU" dirty="0" smtClean="0">
                <a:latin typeface="Batang" pitchFamily="18" charset="-127"/>
                <a:ea typeface="Batang" pitchFamily="18" charset="-127"/>
              </a:rPr>
              <a:t> Бронхиальная астма- 1.11</a:t>
            </a:r>
          </a:p>
          <a:p>
            <a:r>
              <a:rPr lang="ru-RU" dirty="0" smtClean="0">
                <a:latin typeface="Batang" pitchFamily="18" charset="-127"/>
                <a:ea typeface="Batang" pitchFamily="18" charset="-127"/>
              </a:rPr>
              <a:t>Интерстициальные заболевания легких- 2.48</a:t>
            </a:r>
          </a:p>
          <a:p>
            <a:r>
              <a:rPr lang="ru-RU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ru-RU" dirty="0" err="1" smtClean="0">
                <a:latin typeface="Batang" pitchFamily="18" charset="-127"/>
                <a:ea typeface="Batang" pitchFamily="18" charset="-127"/>
              </a:rPr>
              <a:t>Саркоидоз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 - 0.91</a:t>
            </a:r>
          </a:p>
          <a:p>
            <a:r>
              <a:rPr lang="ru-RU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ru-RU" dirty="0" err="1" smtClean="0">
                <a:latin typeface="Batang" pitchFamily="18" charset="-127"/>
                <a:ea typeface="Batang" pitchFamily="18" charset="-127"/>
              </a:rPr>
              <a:t>Генно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- инженерная  терапия </a:t>
            </a:r>
            <a:r>
              <a:rPr lang="ru-RU" dirty="0" err="1" smtClean="0">
                <a:latin typeface="Batang" pitchFamily="18" charset="-127"/>
                <a:ea typeface="Batang" pitchFamily="18" charset="-127"/>
              </a:rPr>
              <a:t>антиинтерлейкинами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      (</a:t>
            </a:r>
            <a:r>
              <a:rPr lang="ru-RU" dirty="0" err="1" smtClean="0">
                <a:latin typeface="Batang" pitchFamily="18" charset="-127"/>
                <a:ea typeface="Batang" pitchFamily="18" charset="-127"/>
              </a:rPr>
              <a:t>бенрализумаб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)- 5.39</a:t>
            </a:r>
            <a:endParaRPr lang="ru-RU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atang" pitchFamily="18" charset="-127"/>
                <a:ea typeface="Batang" pitchFamily="18" charset="-127"/>
              </a:rPr>
              <a:t>Тарифы в разрезе нозологий</a:t>
            </a:r>
            <a:endParaRPr lang="ru-RU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Заболевания легких (</a:t>
            </a:r>
            <a:r>
              <a:rPr lang="en-US" dirty="0" err="1" smtClean="0">
                <a:latin typeface="Baskerville Old Face" pitchFamily="18" charset="0"/>
              </a:rPr>
              <a:t>st</a:t>
            </a:r>
            <a:r>
              <a:rPr lang="ru-RU" dirty="0" smtClean="0"/>
              <a:t>23.001)-22 849.40р.</a:t>
            </a:r>
          </a:p>
          <a:p>
            <a:r>
              <a:rPr lang="ru-RU" dirty="0" smtClean="0"/>
              <a:t>Интерстициальные заболевания легких ( </a:t>
            </a:r>
            <a:r>
              <a:rPr lang="en-US" dirty="0" err="1" smtClean="0">
                <a:latin typeface="Baskerville Old Face" pitchFamily="18" charset="0"/>
              </a:rPr>
              <a:t>st</a:t>
            </a:r>
            <a:r>
              <a:rPr lang="ru-RU" dirty="0" smtClean="0"/>
              <a:t> 23.002)- 83 333.10р</a:t>
            </a:r>
          </a:p>
          <a:p>
            <a:r>
              <a:rPr lang="ru-RU" dirty="0" smtClean="0"/>
              <a:t>Доброкачественные образования (</a:t>
            </a:r>
            <a:r>
              <a:rPr lang="en-US" dirty="0" err="1" smtClean="0">
                <a:latin typeface="Baskerville Old Face" pitchFamily="18" charset="0"/>
              </a:rPr>
              <a:t>st</a:t>
            </a:r>
            <a:r>
              <a:rPr lang="en-US" dirty="0" smtClean="0">
                <a:latin typeface="Baskerville Old Face" pitchFamily="18" charset="0"/>
              </a:rPr>
              <a:t> 23.003</a:t>
            </a:r>
            <a:r>
              <a:rPr lang="ru-RU" dirty="0" smtClean="0"/>
              <a:t>)- 24 462.30р</a:t>
            </a:r>
          </a:p>
          <a:p>
            <a:r>
              <a:rPr lang="ru-RU" dirty="0" smtClean="0"/>
              <a:t>Пневмонии ( </a:t>
            </a:r>
            <a:r>
              <a:rPr lang="en-US" dirty="0" err="1" smtClean="0">
                <a:latin typeface="Baskerville Old Face" pitchFamily="18" charset="0"/>
              </a:rPr>
              <a:t>st</a:t>
            </a:r>
            <a:r>
              <a:rPr lang="en-US" dirty="0" smtClean="0">
                <a:latin typeface="Baskerville Old Face" pitchFamily="18" charset="0"/>
              </a:rPr>
              <a:t> 23.004</a:t>
            </a:r>
            <a:r>
              <a:rPr lang="ru-RU" dirty="0" smtClean="0"/>
              <a:t>) – 34 408.51р</a:t>
            </a:r>
          </a:p>
          <a:p>
            <a:r>
              <a:rPr lang="ru-RU" dirty="0" smtClean="0"/>
              <a:t>Бронхиальная астма  ( </a:t>
            </a:r>
            <a:r>
              <a:rPr lang="en-US" dirty="0" err="1" smtClean="0">
                <a:latin typeface="Baskerville Old Face" pitchFamily="18" charset="0"/>
              </a:rPr>
              <a:t>st</a:t>
            </a:r>
            <a:r>
              <a:rPr lang="ru-RU" dirty="0" smtClean="0"/>
              <a:t> 23.005)- 29 838.63р</a:t>
            </a:r>
          </a:p>
          <a:p>
            <a:r>
              <a:rPr lang="ru-RU" dirty="0" smtClean="0"/>
              <a:t>ХОБЛ (</a:t>
            </a:r>
            <a:r>
              <a:rPr lang="en-US" dirty="0" err="1" smtClean="0">
                <a:latin typeface="Baskerville Old Face" pitchFamily="18" charset="0"/>
              </a:rPr>
              <a:t>st</a:t>
            </a:r>
            <a:r>
              <a:rPr lang="ru-RU" dirty="0" smtClean="0"/>
              <a:t> 27.011)-23 924.66р</a:t>
            </a:r>
          </a:p>
          <a:p>
            <a:r>
              <a:rPr lang="ru-RU" dirty="0" smtClean="0"/>
              <a:t>Другие не </a:t>
            </a:r>
            <a:r>
              <a:rPr lang="ru-RU" dirty="0" err="1" smtClean="0"/>
              <a:t>обструктивные</a:t>
            </a:r>
            <a:r>
              <a:rPr lang="ru-RU" dirty="0" smtClean="0"/>
              <a:t> бронхиты (</a:t>
            </a:r>
            <a:r>
              <a:rPr lang="en-US" dirty="0" err="1" smtClean="0">
                <a:latin typeface="Baskerville Old Face" pitchFamily="18" charset="0"/>
              </a:rPr>
              <a:t>st</a:t>
            </a:r>
            <a:r>
              <a:rPr lang="en-US" dirty="0" smtClean="0">
                <a:latin typeface="Baskerville Old Face" pitchFamily="18" charset="0"/>
              </a:rPr>
              <a:t> 27</a:t>
            </a:r>
            <a:r>
              <a:rPr lang="ru-RU" dirty="0" smtClean="0"/>
              <a:t>.</a:t>
            </a:r>
            <a:r>
              <a:rPr lang="en-US" dirty="0" smtClean="0">
                <a:latin typeface="Baskerville Old Face" pitchFamily="18" charset="0"/>
              </a:rPr>
              <a:t>010</a:t>
            </a:r>
            <a:r>
              <a:rPr lang="ru-RU" dirty="0" smtClean="0"/>
              <a:t>) – 17 217.11р</a:t>
            </a:r>
          </a:p>
          <a:p>
            <a:r>
              <a:rPr lang="ru-RU" dirty="0" smtClean="0"/>
              <a:t>Инициация </a:t>
            </a:r>
            <a:r>
              <a:rPr lang="ru-RU" dirty="0" err="1" smtClean="0"/>
              <a:t>генно</a:t>
            </a:r>
            <a:r>
              <a:rPr lang="ru-RU" dirty="0" smtClean="0"/>
              <a:t>- инженерной терапии ( </a:t>
            </a:r>
            <a:r>
              <a:rPr lang="en-US" dirty="0" err="1" smtClean="0">
                <a:latin typeface="Baskerville Old Face" pitchFamily="18" charset="0"/>
              </a:rPr>
              <a:t>st</a:t>
            </a:r>
            <a:r>
              <a:rPr lang="en-US" dirty="0" smtClean="0">
                <a:latin typeface="Baskerville Old Face" pitchFamily="18" charset="0"/>
              </a:rPr>
              <a:t> 36</a:t>
            </a:r>
            <a:r>
              <a:rPr lang="ru-RU" dirty="0" smtClean="0"/>
              <a:t>.</a:t>
            </a:r>
            <a:r>
              <a:rPr lang="en-US" dirty="0" smtClean="0">
                <a:latin typeface="Baskerville Old Face" pitchFamily="18" charset="0"/>
              </a:rPr>
              <a:t>027</a:t>
            </a:r>
            <a:r>
              <a:rPr lang="ru-RU" dirty="0" smtClean="0"/>
              <a:t>)- 85 302.16р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Направления пути развития отделения пульмонологии БУЗ ВО ВОКБ.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Развитие диагностики и ведения пациентов с интерстициальными заболеваниями легких. Включая </a:t>
            </a:r>
            <a:r>
              <a:rPr lang="ru-RU" dirty="0" err="1" smtClean="0"/>
              <a:t>постковидный</a:t>
            </a:r>
            <a:r>
              <a:rPr lang="ru-RU" dirty="0" smtClean="0"/>
              <a:t> фиброз легких.</a:t>
            </a:r>
          </a:p>
          <a:p>
            <a:r>
              <a:rPr lang="ru-RU" dirty="0" smtClean="0"/>
              <a:t>Проведение инициации БИТ для пациентов с тяжелой бронхиальной астмой.</a:t>
            </a:r>
          </a:p>
          <a:p>
            <a:r>
              <a:rPr lang="ru-RU" dirty="0" smtClean="0"/>
              <a:t>Внедрение новых КСГ: </a:t>
            </a:r>
            <a:r>
              <a:rPr lang="ru-RU" dirty="0" err="1" smtClean="0"/>
              <a:t>торакоцентез</a:t>
            </a:r>
            <a:r>
              <a:rPr lang="ru-RU" dirty="0" smtClean="0"/>
              <a:t> по контролем УЗИ; </a:t>
            </a:r>
            <a:r>
              <a:rPr lang="ru-RU" dirty="0" err="1" smtClean="0"/>
              <a:t>неинвазивная</a:t>
            </a:r>
            <a:r>
              <a:rPr lang="ru-RU" dirty="0" smtClean="0"/>
              <a:t> вентиляция легких при помощи портативного аппарата.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Что для этого необходимо?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Доступность проведения ГТВРК пациентам с ИЗЛ</a:t>
            </a:r>
          </a:p>
          <a:p>
            <a:r>
              <a:rPr lang="ru-RU" dirty="0" smtClean="0"/>
              <a:t>Доступность проведения  </a:t>
            </a:r>
            <a:r>
              <a:rPr lang="ru-RU" dirty="0" err="1" smtClean="0"/>
              <a:t>телемедицинских</a:t>
            </a:r>
            <a:r>
              <a:rPr lang="ru-RU" dirty="0" smtClean="0"/>
              <a:t> консультаций с федеральными центрами и институтами для получения заключений, исключая направление больных в очном формате .</a:t>
            </a:r>
          </a:p>
          <a:p>
            <a:r>
              <a:rPr lang="ru-RU" dirty="0" smtClean="0"/>
              <a:t>Работа с Территориальным фондом медицинского страхования по пересмотру тарифов для КСГ данной группы заболеваний .</a:t>
            </a:r>
          </a:p>
          <a:p>
            <a:r>
              <a:rPr lang="ru-RU" dirty="0" err="1" smtClean="0"/>
              <a:t>Приемственность</a:t>
            </a:r>
            <a:r>
              <a:rPr lang="ru-RU" dirty="0" smtClean="0"/>
              <a:t> с ДЗО ВО  по обеспечению препаратами БИТ пациентов после начала терапии.  </a:t>
            </a:r>
          </a:p>
          <a:p>
            <a:r>
              <a:rPr lang="ru-RU" dirty="0" smtClean="0"/>
              <a:t>Приобретение аппаратов для проведения </a:t>
            </a:r>
            <a:r>
              <a:rPr lang="ru-RU" dirty="0" err="1" smtClean="0"/>
              <a:t>портатаивной</a:t>
            </a:r>
            <a:r>
              <a:rPr lang="ru-RU" dirty="0" smtClean="0"/>
              <a:t>  НИВЛ.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/>
              <a:t>Проведение НИВЛ в условиях отделения , преимущества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Сокращение сроков  пребывания в стационаре</a:t>
            </a:r>
          </a:p>
          <a:p>
            <a:r>
              <a:rPr lang="ru-RU" dirty="0" smtClean="0"/>
              <a:t>Сокращение </a:t>
            </a:r>
            <a:r>
              <a:rPr lang="ru-RU" dirty="0" smtClean="0"/>
              <a:t>использования лекарственной </a:t>
            </a:r>
            <a:r>
              <a:rPr lang="ru-RU" dirty="0" smtClean="0"/>
              <a:t>терапии</a:t>
            </a:r>
          </a:p>
          <a:p>
            <a:r>
              <a:rPr lang="ru-RU" dirty="0" smtClean="0"/>
              <a:t> Сокращение госпитализаций на койки ОРИТ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owen.ru/uploads/52/volog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0995" y="1048935"/>
            <a:ext cx="8983055" cy="4340119"/>
          </a:xfrm>
          <a:prstGeom prst="rect">
            <a:avLst/>
          </a:prstGeom>
          <a:noFill/>
        </p:spPr>
      </p:pic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537462" y="528557"/>
            <a:ext cx="9601067" cy="531410"/>
          </a:xfrm>
        </p:spPr>
        <p:txBody>
          <a:bodyPr>
            <a:noAutofit/>
          </a:bodyPr>
          <a:lstStyle/>
          <a:p>
            <a:pPr algn="ctr"/>
            <a:r>
              <a:rPr lang="ru-RU" sz="294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Batang" pitchFamily="18" charset="-127"/>
                <a:ea typeface="Batang" pitchFamily="18" charset="-127"/>
              </a:rPr>
              <a:t>Документы регламентирующие  оказание медицинской помощи  по специальности «пульмонология»</a:t>
            </a:r>
            <a:endParaRPr lang="ru-RU" sz="28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Batang" pitchFamily="18" charset="-127"/>
                <a:ea typeface="Batang" pitchFamily="18" charset="-127"/>
              </a:rPr>
              <a:t>Приказ МЗО РФ  № 916н  от 15.11.2012 года « О б утверждении Порядка оказания медицинской помощи населению по профилю Пульмонология»</a:t>
            </a:r>
          </a:p>
          <a:p>
            <a:r>
              <a:rPr lang="ru-RU" sz="2400" dirty="0" smtClean="0">
                <a:latin typeface="Batang" pitchFamily="18" charset="-127"/>
                <a:ea typeface="Batang" pitchFamily="18" charset="-127"/>
              </a:rPr>
              <a:t>Стандарты оказания медицинской помощи по нозологиям:</a:t>
            </a:r>
          </a:p>
          <a:p>
            <a:pPr>
              <a:buNone/>
            </a:pPr>
            <a:r>
              <a:rPr lang="ru-RU" sz="2400" dirty="0" smtClean="0">
                <a:latin typeface="Batang" pitchFamily="18" charset="-127"/>
                <a:ea typeface="Batang" pitchFamily="18" charset="-127"/>
              </a:rPr>
              <a:t>        </a:t>
            </a: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- приказ МЗО РФ  № 358Н от 27.05.2022г «Об утверждении стандарта медицинской помощи взрослым при бронхиальной астме» </a:t>
            </a:r>
          </a:p>
          <a:p>
            <a:pPr>
              <a:buNone/>
            </a:pP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         -приказ МЗО РФ № 151н от 10.03.2022 «Об утверждении стандарта медицинской помощи при хронической </a:t>
            </a:r>
            <a:r>
              <a:rPr lang="ru-RU" sz="2000" dirty="0" err="1" smtClean="0">
                <a:latin typeface="Batang" pitchFamily="18" charset="-127"/>
                <a:ea typeface="Batang" pitchFamily="18" charset="-127"/>
              </a:rPr>
              <a:t>обструктивной</a:t>
            </a: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болезни легких»</a:t>
            </a:r>
          </a:p>
          <a:p>
            <a:pPr>
              <a:buNone/>
            </a:pP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         - приказ МЗО РФ № 741от 09.11.2012 «Об утверждении стандарта медицинской помощи при пневмонии»</a:t>
            </a:r>
          </a:p>
          <a:p>
            <a:pPr>
              <a:buNone/>
            </a:pP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         - приказ МЗО РФ № 1596н от28.12.2012 «Об утверждении стандарта медицинской помощи при бронхоэктатической болезни»</a:t>
            </a:r>
            <a:endParaRPr lang="ru-RU" sz="2000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Batang" pitchFamily="18" charset="-127"/>
                <a:ea typeface="Batang" pitchFamily="18" charset="-127"/>
              </a:rPr>
              <a:t>Документы регламентирующие  оказание медицинской помощи  по специальности «пульмонология»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2207" y="1633591"/>
            <a:ext cx="10521593" cy="4543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Batang" pitchFamily="18" charset="-127"/>
                <a:ea typeface="Batang" pitchFamily="18" charset="-127"/>
              </a:rPr>
              <a:t>Федеральные клинические рекомендации.</a:t>
            </a:r>
          </a:p>
          <a:p>
            <a:pPr>
              <a:buNone/>
            </a:pP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   - Гиперчувствительный </a:t>
            </a:r>
            <a:r>
              <a:rPr lang="ru-RU" sz="2000" dirty="0" err="1" smtClean="0">
                <a:latin typeface="Batang" pitchFamily="18" charset="-127"/>
                <a:ea typeface="Batang" pitchFamily="18" charset="-127"/>
              </a:rPr>
              <a:t>пневмонит</a:t>
            </a: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( 2022) </a:t>
            </a:r>
          </a:p>
          <a:p>
            <a:pPr>
              <a:buNone/>
            </a:pP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   - Хроническая </a:t>
            </a:r>
            <a:r>
              <a:rPr lang="ru-RU" sz="2000" dirty="0" err="1" smtClean="0">
                <a:latin typeface="Batang" pitchFamily="18" charset="-127"/>
                <a:ea typeface="Batang" pitchFamily="18" charset="-127"/>
              </a:rPr>
              <a:t>обструктивная</a:t>
            </a: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болезнь легких ( 2022)</a:t>
            </a:r>
          </a:p>
          <a:p>
            <a:pPr>
              <a:buNone/>
            </a:pP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   - </a:t>
            </a:r>
            <a:r>
              <a:rPr lang="ru-RU" sz="2000" dirty="0" err="1" smtClean="0">
                <a:latin typeface="Batang" pitchFamily="18" charset="-127"/>
                <a:ea typeface="Batang" pitchFamily="18" charset="-127"/>
              </a:rPr>
              <a:t>Саркоидоз</a:t>
            </a: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 ( 2022)</a:t>
            </a:r>
          </a:p>
          <a:p>
            <a:pPr>
              <a:buNone/>
            </a:pP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   - Бронхиальная астма ( 2021)</a:t>
            </a:r>
          </a:p>
          <a:p>
            <a:pPr>
              <a:buNone/>
            </a:pP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   - Внебольничная пневмония у взрослых ( 2021)</a:t>
            </a:r>
          </a:p>
          <a:p>
            <a:pPr>
              <a:buNone/>
            </a:pP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   - </a:t>
            </a:r>
            <a:r>
              <a:rPr lang="ru-RU" sz="2000" dirty="0" err="1" smtClean="0">
                <a:latin typeface="Batang" pitchFamily="18" charset="-127"/>
                <a:ea typeface="Batang" pitchFamily="18" charset="-127"/>
              </a:rPr>
              <a:t>Идиопатический</a:t>
            </a: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легочный фиброз ( 2021)</a:t>
            </a:r>
          </a:p>
          <a:p>
            <a:pPr>
              <a:buNone/>
            </a:pP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   - Хронический бронхит( 2021)</a:t>
            </a:r>
          </a:p>
          <a:p>
            <a:pPr>
              <a:buNone/>
            </a:pP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   - Эмфизема легких ( 2021)</a:t>
            </a:r>
          </a:p>
          <a:p>
            <a:pPr>
              <a:buNone/>
            </a:pP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ru-RU" sz="2400" b="1" dirty="0" smtClean="0">
                <a:latin typeface="Batang" pitchFamily="18" charset="-127"/>
                <a:ea typeface="Batang" pitchFamily="18" charset="-127"/>
              </a:rPr>
              <a:t>Международные стратегии по ведению пациентов с ХОБЛ и бронхиальной астмой : </a:t>
            </a:r>
            <a:r>
              <a:rPr lang="en-US" sz="2400" b="1" dirty="0" smtClean="0">
                <a:latin typeface="Batang" pitchFamily="18" charset="-127"/>
                <a:ea typeface="Batang" pitchFamily="18" charset="-127"/>
              </a:rPr>
              <a:t>GOLD </a:t>
            </a:r>
            <a:r>
              <a:rPr lang="ru-RU" sz="2400" b="1" dirty="0" smtClean="0">
                <a:latin typeface="Batang" pitchFamily="18" charset="-127"/>
                <a:ea typeface="Batang" pitchFamily="18" charset="-127"/>
              </a:rPr>
              <a:t>и</a:t>
            </a:r>
            <a:r>
              <a:rPr lang="en-US" sz="2400" b="1" dirty="0" smtClean="0">
                <a:latin typeface="Batang" pitchFamily="18" charset="-127"/>
                <a:ea typeface="Batang" pitchFamily="18" charset="-127"/>
              </a:rPr>
              <a:t> GINA</a:t>
            </a:r>
            <a:endParaRPr lang="ru-RU" sz="2400" b="1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endParaRPr lang="ru-RU" sz="2000" dirty="0" smtClean="0"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endParaRPr lang="ru-RU" sz="2000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Batang" pitchFamily="18" charset="-127"/>
                <a:ea typeface="Batang" pitchFamily="18" charset="-127"/>
              </a:rPr>
              <a:t>Уровни оказания  </a:t>
            </a:r>
            <a:r>
              <a:rPr lang="ru-RU" sz="2400" b="1" dirty="0" err="1" smtClean="0">
                <a:latin typeface="Batang" pitchFamily="18" charset="-127"/>
                <a:ea typeface="Batang" pitchFamily="18" charset="-127"/>
              </a:rPr>
              <a:t>специализированой</a:t>
            </a:r>
            <a:r>
              <a:rPr lang="ru-RU" sz="2400" b="1" dirty="0" smtClean="0">
                <a:latin typeface="Batang" pitchFamily="18" charset="-127"/>
                <a:ea typeface="Batang" pitchFamily="18" charset="-127"/>
              </a:rPr>
              <a:t> медицинской помощи  по профилю «пульмонология»в Вологодской области</a:t>
            </a:r>
            <a:r>
              <a:rPr lang="ru-RU" sz="2400" dirty="0" smtClean="0">
                <a:latin typeface="Batang" pitchFamily="18" charset="-127"/>
                <a:ea typeface="Batang" pitchFamily="18" charset="-127"/>
              </a:rPr>
              <a:t>.</a:t>
            </a:r>
            <a:endParaRPr lang="ru-RU" sz="24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Специализированная  помощь оказывается на втором и третьем уровне.</a:t>
            </a:r>
          </a:p>
          <a:p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Сосредоточена в области в двух городах : Вологда и  Череповец.</a:t>
            </a:r>
          </a:p>
          <a:p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В ЛПУ первого уровня  специализированной помощи нет.  При этом практически все ЦРБ  оснащены  спирографами ( согласно данным статистики), </a:t>
            </a:r>
            <a:r>
              <a:rPr lang="ru-RU" sz="2000" dirty="0" err="1" smtClean="0">
                <a:latin typeface="Batang" pitchFamily="18" charset="-127"/>
                <a:ea typeface="Batang" pitchFamily="18" charset="-127"/>
              </a:rPr>
              <a:t>рентгенологическми</a:t>
            </a: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аппаратами, лабораториями.</a:t>
            </a:r>
          </a:p>
          <a:p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В ЛПУ второго уровня осуществляется амбулаторный прием специалистов ( в г. Вологда – поликлиника №4, поликлиника №1) оснащены  спирографами ( согласно данным статистики), </a:t>
            </a:r>
            <a:r>
              <a:rPr lang="ru-RU" sz="2000" dirty="0" err="1" smtClean="0">
                <a:latin typeface="Batang" pitchFamily="18" charset="-127"/>
                <a:ea typeface="Batang" pitchFamily="18" charset="-127"/>
              </a:rPr>
              <a:t>рентгенологическми</a:t>
            </a: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аппаратами, лабораториями. В поликлинике №4 – компьютерная </a:t>
            </a:r>
            <a:r>
              <a:rPr lang="ru-RU" sz="2000" dirty="0" err="1" smtClean="0">
                <a:latin typeface="Batang" pitchFamily="18" charset="-127"/>
                <a:ea typeface="Batang" pitchFamily="18" charset="-127"/>
              </a:rPr>
              <a:t>томограмма</a:t>
            </a: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. </a:t>
            </a:r>
          </a:p>
          <a:p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В ЛПУ третьего уровня  осуществляется  оказание </a:t>
            </a:r>
            <a:r>
              <a:rPr lang="ru-RU" sz="2000" dirty="0" err="1" smtClean="0">
                <a:latin typeface="Batang" pitchFamily="18" charset="-127"/>
                <a:ea typeface="Batang" pitchFamily="18" charset="-127"/>
              </a:rPr>
              <a:t>специализированой</a:t>
            </a: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помощи  в стационарных условиях и </a:t>
            </a:r>
            <a:r>
              <a:rPr lang="ru-RU" sz="2000" dirty="0" err="1" smtClean="0">
                <a:latin typeface="Batang" pitchFamily="18" charset="-127"/>
                <a:ea typeface="Batang" pitchFamily="18" charset="-127"/>
              </a:rPr>
              <a:t>амбулаторно</a:t>
            </a: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. Из обеспеченности спирографы , рентгенологические аппараты, лаборатории, компьютерная </a:t>
            </a:r>
            <a:r>
              <a:rPr lang="ru-RU" sz="2000" dirty="0" err="1" smtClean="0">
                <a:latin typeface="Batang" pitchFamily="18" charset="-127"/>
                <a:ea typeface="Batang" pitchFamily="18" charset="-127"/>
              </a:rPr>
              <a:t>томограмма</a:t>
            </a:r>
            <a:r>
              <a:rPr lang="ru-RU" sz="2000" dirty="0" smtClean="0">
                <a:latin typeface="Batang" pitchFamily="18" charset="-127"/>
                <a:ea typeface="Batang" pitchFamily="18" charset="-127"/>
              </a:rPr>
              <a:t> эндоскопическое обследование ( ФБС), гистологическая лаборатория </a:t>
            </a:r>
            <a:endParaRPr lang="ru-RU" sz="2000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latin typeface="Batang" pitchFamily="18" charset="-127"/>
                <a:ea typeface="Batang" pitchFamily="18" charset="-127"/>
              </a:rPr>
              <a:t>Особенности маршрутизации пациентов  по профилю «пульмонология» в ВОКБ.</a:t>
            </a:r>
            <a:endParaRPr lang="ru-RU" sz="28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latin typeface="Batang" pitchFamily="18" charset="-127"/>
                <a:ea typeface="Batang" pitchFamily="18" charset="-127"/>
              </a:rPr>
              <a:t>Обращение пациента с жалобами  в первичное звено по месту жительства ( 1 уровень)</a:t>
            </a:r>
          </a:p>
          <a:p>
            <a:r>
              <a:rPr lang="ru-RU" sz="2400" dirty="0" smtClean="0">
                <a:latin typeface="Batang" pitchFamily="18" charset="-127"/>
                <a:ea typeface="Batang" pitchFamily="18" charset="-127"/>
              </a:rPr>
              <a:t>Направление на консультативный прием к специалисту  в поликлиник городов   ( 2  уровень)</a:t>
            </a:r>
          </a:p>
          <a:p>
            <a:r>
              <a:rPr lang="ru-RU" sz="2400" dirty="0" smtClean="0">
                <a:latin typeface="Batang" pitchFamily="18" charset="-127"/>
                <a:ea typeface="Batang" pitchFamily="18" charset="-127"/>
              </a:rPr>
              <a:t> Направление на консультативный прием к специалисту в </a:t>
            </a:r>
            <a:r>
              <a:rPr lang="ru-RU" sz="2400" dirty="0" err="1" smtClean="0">
                <a:latin typeface="Batang" pitchFamily="18" charset="-127"/>
                <a:ea typeface="Batang" pitchFamily="18" charset="-127"/>
              </a:rPr>
              <a:t>пол-ку</a:t>
            </a:r>
            <a:r>
              <a:rPr lang="ru-RU" sz="2400" dirty="0" smtClean="0">
                <a:latin typeface="Batang" pitchFamily="18" charset="-127"/>
                <a:ea typeface="Batang" pitchFamily="18" charset="-127"/>
              </a:rPr>
              <a:t> БУЗ ВО ВОКБ  ( 3уровень)</a:t>
            </a:r>
          </a:p>
          <a:p>
            <a:r>
              <a:rPr lang="ru-RU" sz="2400" dirty="0" smtClean="0">
                <a:latin typeface="Batang" pitchFamily="18" charset="-127"/>
                <a:ea typeface="Batang" pitchFamily="18" charset="-127"/>
              </a:rPr>
              <a:t> При необходимости  госпитализация в специализированные отделения стационаров ( 3 уровень)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Batang" pitchFamily="18" charset="-127"/>
                <a:ea typeface="Batang" pitchFamily="18" charset="-127"/>
              </a:rPr>
              <a:t>Особенности маршрутизации пациентов  по профилю «пульмонология» в ВОКБ.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2400" dirty="0" smtClean="0">
                <a:latin typeface="Batang" pitchFamily="18" charset="-127"/>
                <a:ea typeface="Batang" pitchFamily="18" charset="-127"/>
              </a:rPr>
              <a:t>При экстренном обращении  - самообращение в приемный покой стационаров,  имеющих профильные отделения.</a:t>
            </a:r>
          </a:p>
          <a:p>
            <a:r>
              <a:rPr lang="ru-RU" sz="2400" dirty="0" smtClean="0">
                <a:latin typeface="Batang" pitchFamily="18" charset="-127"/>
                <a:ea typeface="Batang" pitchFamily="18" charset="-127"/>
              </a:rPr>
              <a:t>Вызов бригад «скорой помощи» с дальнейшей доставкой в приемный покой  стационаров.</a:t>
            </a:r>
            <a:endParaRPr lang="ru-RU" sz="2400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Batang" pitchFamily="18" charset="-127"/>
                <a:ea typeface="Batang" pitchFamily="18" charset="-127"/>
              </a:rPr>
              <a:t>Обеспечение специалистами</a:t>
            </a:r>
            <a:endParaRPr lang="ru-RU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Всего в области 19 пульмонологов.</a:t>
            </a:r>
          </a:p>
          <a:p>
            <a:r>
              <a:rPr lang="ru-RU" dirty="0" smtClean="0">
                <a:latin typeface="Batang" pitchFamily="18" charset="-127"/>
                <a:ea typeface="Batang" pitchFamily="18" charset="-127"/>
              </a:rPr>
              <a:t>Обеспеченность на 10 тыс. населения- 0.2</a:t>
            </a:r>
          </a:p>
          <a:p>
            <a:r>
              <a:rPr lang="ru-RU" dirty="0" smtClean="0">
                <a:latin typeface="Batang" pitchFamily="18" charset="-127"/>
                <a:ea typeface="Batang" pitchFamily="18" charset="-127"/>
              </a:rPr>
              <a:t> В Вологде- 13</a:t>
            </a:r>
          </a:p>
          <a:p>
            <a:r>
              <a:rPr lang="ru-RU" dirty="0" smtClean="0">
                <a:latin typeface="Batang" pitchFamily="18" charset="-127"/>
                <a:ea typeface="Batang" pitchFamily="18" charset="-127"/>
              </a:rPr>
              <a:t>В городе Череповце-6</a:t>
            </a:r>
          </a:p>
          <a:p>
            <a:pPr>
              <a:buNone/>
            </a:pPr>
            <a:r>
              <a:rPr lang="ru-RU" dirty="0" smtClean="0">
                <a:latin typeface="Batang" pitchFamily="18" charset="-127"/>
                <a:ea typeface="Batang" pitchFamily="18" charset="-127"/>
              </a:rPr>
              <a:t> </a:t>
            </a:r>
            <a:r>
              <a:rPr lang="ru-RU" sz="2400" dirty="0" smtClean="0">
                <a:latin typeface="Batang" pitchFamily="18" charset="-127"/>
                <a:ea typeface="Batang" pitchFamily="18" charset="-127"/>
              </a:rPr>
              <a:t>В ВОКБ , отделение пульмонологии на 34 койки, врачей стационара – физических лиц -3, штатных единиц 2.25.</a:t>
            </a:r>
          </a:p>
          <a:p>
            <a:pPr>
              <a:buNone/>
            </a:pPr>
            <a:r>
              <a:rPr lang="ru-RU" sz="2400" dirty="0" smtClean="0">
                <a:latin typeface="Batang" pitchFamily="18" charset="-127"/>
                <a:ea typeface="Batang" pitchFamily="18" charset="-127"/>
              </a:rPr>
              <a:t> Врач поликлиники -1.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Квалификация врачей-пульмонологов в БУЗ ВОКБ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Высшая квалификационная категория -2 человека: стационар -1 человек; поликлиника -1 человек.  </a:t>
            </a:r>
          </a:p>
          <a:p>
            <a:r>
              <a:rPr lang="ru-RU" dirty="0" smtClean="0"/>
              <a:t>В настоящее время </a:t>
            </a:r>
            <a:r>
              <a:rPr lang="ru-RU" dirty="0" err="1" smtClean="0"/>
              <a:t>аккредетацию</a:t>
            </a:r>
            <a:r>
              <a:rPr lang="ru-RU" dirty="0" smtClean="0"/>
              <a:t> пройдена у двух человек.</a:t>
            </a:r>
          </a:p>
          <a:p>
            <a:r>
              <a:rPr lang="ru-RU" dirty="0" smtClean="0"/>
              <a:t>Остальные врачи квалификационной категории по специальности «пульмонология» не имеют.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Batang" pitchFamily="18" charset="-127"/>
                <a:ea typeface="Batang" pitchFamily="18" charset="-127"/>
              </a:rPr>
              <a:t>Структура нозологии за 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2022г, стационар  пульмонологического отделения.</a:t>
            </a:r>
            <a:endParaRPr lang="ru-RU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Batang" pitchFamily="18" charset="-127"/>
                <a:ea typeface="Batang" pitchFamily="18" charset="-127"/>
              </a:rPr>
              <a:t>Пневмония-126</a:t>
            </a:r>
          </a:p>
          <a:p>
            <a:r>
              <a:rPr lang="ru-RU" dirty="0" smtClean="0">
                <a:latin typeface="Batang" pitchFamily="18" charset="-127"/>
                <a:ea typeface="Batang" pitchFamily="18" charset="-127"/>
              </a:rPr>
              <a:t>ХОБЛ -168</a:t>
            </a:r>
          </a:p>
          <a:p>
            <a:r>
              <a:rPr lang="ru-RU" dirty="0" smtClean="0">
                <a:latin typeface="Batang" pitchFamily="18" charset="-127"/>
                <a:ea typeface="Batang" pitchFamily="18" charset="-127"/>
              </a:rPr>
              <a:t>Бронхиальная астма – 229</a:t>
            </a:r>
          </a:p>
          <a:p>
            <a:r>
              <a:rPr lang="ru-RU" dirty="0" smtClean="0">
                <a:latin typeface="Batang" pitchFamily="18" charset="-127"/>
                <a:ea typeface="Batang" pitchFamily="18" charset="-127"/>
              </a:rPr>
              <a:t>Интерстициальные заболевания – 32</a:t>
            </a:r>
          </a:p>
          <a:p>
            <a:r>
              <a:rPr lang="ru-RU" dirty="0" err="1" smtClean="0">
                <a:latin typeface="Batang" pitchFamily="18" charset="-127"/>
                <a:ea typeface="Batang" pitchFamily="18" charset="-127"/>
              </a:rPr>
              <a:t>Саркоидоз</a:t>
            </a:r>
            <a:r>
              <a:rPr lang="ru-RU" dirty="0" smtClean="0">
                <a:latin typeface="Batang" pitchFamily="18" charset="-127"/>
                <a:ea typeface="Batang" pitchFamily="18" charset="-127"/>
              </a:rPr>
              <a:t> -42</a:t>
            </a:r>
            <a:endParaRPr lang="ru-RU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4338</TotalTime>
  <Words>852</Words>
  <Application>Microsoft Office PowerPoint</Application>
  <PresentationFormat>Произвольный</PresentationFormat>
  <Paragraphs>89</Paragraphs>
  <Slides>15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Документы регламентирующие  оказание медицинской помощи  по специальности «пульмонология»</vt:lpstr>
      <vt:lpstr>Документы регламентирующие  оказание медицинской помощи  по специальности «пульмонология»</vt:lpstr>
      <vt:lpstr>Уровни оказания  специализированой медицинской помощи  по профилю «пульмонология»в Вологодской области.</vt:lpstr>
      <vt:lpstr>Особенности маршрутизации пациентов  по профилю «пульмонология» в ВОКБ.</vt:lpstr>
      <vt:lpstr>Особенности маршрутизации пациентов  по профилю «пульмонология» в ВОКБ.</vt:lpstr>
      <vt:lpstr>Обеспечение специалистами</vt:lpstr>
      <vt:lpstr>Квалификация врачей-пульмонологов в БУЗ ВОКБ</vt:lpstr>
      <vt:lpstr>Структура нозологии за 2022г, стационар  пульмонологического отделения.</vt:lpstr>
      <vt:lpstr>Коэффициенты КСГ в разрезе нозологий</vt:lpstr>
      <vt:lpstr>Тарифы в разрезе нозологий</vt:lpstr>
      <vt:lpstr>Направления пути развития отделения пульмонологии БУЗ ВО ВОКБ.</vt:lpstr>
      <vt:lpstr>Что для этого необходимо?</vt:lpstr>
      <vt:lpstr> Проведение НИВЛ в условиях отделения , преимущества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SmirnovaOL</cp:lastModifiedBy>
  <cp:revision>229</cp:revision>
  <cp:lastPrinted>2023-03-06T05:40:18Z</cp:lastPrinted>
  <dcterms:created xsi:type="dcterms:W3CDTF">2023-02-18T05:18:55Z</dcterms:created>
  <dcterms:modified xsi:type="dcterms:W3CDTF">2023-05-18T11:37:24Z</dcterms:modified>
</cp:coreProperties>
</file>