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02" r:id="rId2"/>
    <p:sldId id="924" r:id="rId3"/>
    <p:sldId id="941" r:id="rId4"/>
    <p:sldId id="936" r:id="rId5"/>
    <p:sldId id="938" r:id="rId6"/>
    <p:sldId id="925" r:id="rId7"/>
    <p:sldId id="926" r:id="rId8"/>
    <p:sldId id="927" r:id="rId9"/>
    <p:sldId id="928" r:id="rId10"/>
    <p:sldId id="940" r:id="rId11"/>
    <p:sldId id="935" r:id="rId12"/>
    <p:sldId id="930" r:id="rId13"/>
    <p:sldId id="931" r:id="rId14"/>
    <p:sldId id="939" r:id="rId15"/>
    <p:sldId id="932" r:id="rId16"/>
    <p:sldId id="933" r:id="rId17"/>
    <p:sldId id="944" r:id="rId18"/>
    <p:sldId id="945" r:id="rId19"/>
    <p:sldId id="946" r:id="rId20"/>
    <p:sldId id="943" r:id="rId21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твина Елена Анатольевна" initials="ЛЕА" lastIdx="5" clrIdx="0">
    <p:extLst>
      <p:ext uri="{19B8F6BF-5375-455C-9EA6-DF929625EA0E}">
        <p15:presenceInfo xmlns:p15="http://schemas.microsoft.com/office/powerpoint/2012/main" xmlns="" userId="S-1-5-21-3908838871-2743882400-2888496887-13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FF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1" autoAdjust="0"/>
    <p:restoredTop sz="83743" autoAdjust="0"/>
  </p:normalViewPr>
  <p:slideViewPr>
    <p:cSldViewPr snapToGrid="0">
      <p:cViewPr varScale="1">
        <p:scale>
          <a:sx n="97" d="100"/>
          <a:sy n="97" d="100"/>
        </p:scale>
        <p:origin x="-9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5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0F2E-85FA-4707-88A5-1F65BBCC4B94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302F-901B-4567-AF10-C16F0D07B7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959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F4672-EC8A-4DA8-B4FF-A0F91B7EE49B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04663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Амбулаторные</a:t>
            </a:r>
            <a:r>
              <a:rPr lang="ru-RU" baseline="0" dirty="0" smtClean="0"/>
              <a:t> приемы в поликлиниках практически отсутствуют, в динамике за 3 года сократились, только совместители, доступность </a:t>
            </a:r>
            <a:r>
              <a:rPr lang="ru-RU" baseline="0" dirty="0" err="1" smtClean="0"/>
              <a:t>специализ</a:t>
            </a:r>
            <a:r>
              <a:rPr lang="ru-RU" baseline="0" dirty="0" smtClean="0"/>
              <a:t> помощи низкая.</a:t>
            </a:r>
          </a:p>
          <a:p>
            <a:r>
              <a:rPr lang="ru-RU" baseline="0" dirty="0" smtClean="0"/>
              <a:t>В области 1 постоянный полноценный прием ревматолога в консультативной поликлинике БУЗ ВО ВОКБ.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63A65A-AF3F-4CD0-B58D-B13A24DE3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A92431F-A597-4243-99D5-0BDEBA414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EBD4D4-39E6-4BE2-A6BB-785674BB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7059EE-85CA-4061-BD13-EB587E88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F44251-3F5C-4ED8-AE9A-0F0D0B08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8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9F8608-3ACF-4412-B9C6-22CC7571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6CE497C-FAA2-432E-9E4C-6A090B875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6D2477-39C4-4632-852E-F5454537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71D828-901D-467B-99EB-0AB070E4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CD9C71-74B2-4619-8218-077AC3AB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548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7A8946F-D7A6-4146-A9ED-9412D2AF1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CD28910-B49B-4D5F-B159-FF0BC1C3C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5C040E-EEE1-4A0E-8C1A-45020229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08C49F8-A76F-46EC-A750-CCE7E2A7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F1F01C-0E7B-4CAA-B4CF-6AF9DDCAD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36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41778A-6856-48F3-92AA-9D12F4DB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2F30EC-0CC5-4AC7-BAAF-018701877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6CC841-4514-4A32-8E69-9A4813A9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64E3E5-21E9-46DB-9500-4CD3062B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B46639-E9C9-4F98-AC8E-E4439969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228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F217DB-CA08-4AF1-8886-AFECB35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4706670-1062-4693-A849-703B8434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4D3C69-7832-4CAD-8CE8-9423F667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828C80E-2C57-40B5-BCAF-984581DB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C00726-7E94-4868-8899-DC35D34B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949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545240-CC36-4AC4-B070-9D6C81F6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08BCDB-F28A-43D4-9032-2BEDBFF85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8F8CFA-6D65-4A2A-A5B3-121546750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1C7BB50-0286-4A7D-907E-94612F1A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64D1BC-CB22-4B7E-96ED-ABA44975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0F23C13-B51D-4B2F-9E7F-8E400EB2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26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4B8689-D71F-4FD0-9BE4-1F284B19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32B11A2-9C9C-400A-9807-B872C1811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627CEF2-EE5F-4B04-8E63-CD086E134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92CED0D-0150-4E70-8E05-48D2B0719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3E1F496-5AA9-4547-B9CD-C315B1F2E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3AB3B0D-38A3-40C3-8098-3D1AC592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BE42DAD-7AB9-433A-8CBC-E4E6BC7E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C736874-F77B-4B17-B2ED-A67E60C4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778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467ADB-C1A8-4CA4-92CC-1FB24851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D224523-1325-4D74-90C0-F578C9CE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9CF9545-9BEC-4162-9E48-E3C01297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9B6137B-E01A-42AE-A70A-C5285A3E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2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545B6D5-3165-4B05-9478-28FD62B84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4C01228-2012-4EA8-BC62-D5E40AB6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C327A03-148E-415E-9EC9-1D918329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847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4CC4F8-F4D2-4F04-8FAD-05BE1EB4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59DF70-E4AD-41AB-B7FE-3E996296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6342E88-D5EC-46C8-ADCA-64C202AC0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A49970C-1EB7-4C53-8CB3-FED9053B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1C59FB7-AA07-47CD-9261-1637FF1E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F2F1062-AB82-4E0B-B306-D04ACDA9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094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2657AD-7461-4C60-98B0-CA38CB2FE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AEEBAB5-0F90-4AA0-8CF6-0EF144A16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265F2F5-1E1E-457F-8C56-B78ABA08E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8305334-BC3A-4D20-A224-32637505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0C3477-2619-45E0-8C02-4164B188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C6EACD-2E3A-4C07-8033-B5EF7388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066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392FFB-90D0-4DCA-9D39-E0D4B94A2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117C4A3-6D5A-4F20-8456-E212F0DF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BE126F-D9BC-4A2F-870C-96EF3E123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FF-D179-4977-81C9-988E93E9468E}" type="datetimeFigureOut">
              <a:rPr lang="ru-RU" smtClean="0"/>
              <a:pPr/>
              <a:t>05.07.2023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7492DE-03E8-4971-A535-394160EB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7B3B03-75A8-48AE-B57B-74332A186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19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un9-70.userapi.com/impg/0MNtm8GIPQqkt2wgsKJUrcyYGZG4eK-BJaYGZA/yeWRS5h1bzI.jpg?size=1024x597&amp;quality=95&amp;sign=68962302cdc9642c02f965af4460eb64&amp;type=album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5922" y="2308970"/>
            <a:ext cx="6782350" cy="3850105"/>
          </a:xfrm>
          <a:prstGeom prst="rect">
            <a:avLst/>
          </a:prstGeom>
          <a:noFill/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8476065" y="4619032"/>
            <a:ext cx="3290090" cy="136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Заведующий ревматологическим отделением  </a:t>
            </a:r>
            <a:endParaRPr lang="ru-RU" altLang="ru-RU" sz="1654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654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БУЗ ВО «ВОКБ</a:t>
            </a:r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», главный внештатный ревматолог ДЗ ВО </a:t>
            </a:r>
            <a:endParaRPr lang="ru-RU" altLang="ru-RU" sz="1654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654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Крюкова </a:t>
            </a:r>
            <a:r>
              <a:rPr lang="ru-RU" altLang="ru-RU" sz="1654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.В.</a:t>
            </a:r>
            <a:endParaRPr lang="ru-RU" altLang="ru-RU" sz="1654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1" descr="Лого итог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755" y="348916"/>
            <a:ext cx="152524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855" y="558922"/>
            <a:ext cx="9800268" cy="77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направлений видов медицинской помощи по профилю «Ревматология» в Вологодской области и БУЗ ВО ВОКБ</a:t>
            </a:r>
            <a:endParaRPr lang="ru-RU" sz="220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390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Кабинет  терапии  ГИБП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89703"/>
            <a:ext cx="10515600" cy="498726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Функционирует на базе БУЗ ВО ВОКБ с 2009 г. Единственный в области.</a:t>
            </a:r>
          </a:p>
          <a:p>
            <a:r>
              <a:rPr lang="ru-RU" sz="8000" dirty="0" smtClean="0"/>
              <a:t>Каналы финансирования для обеспечения пациентов ГИБП: федеральная льгота, региональная льгота, ВМП, КСГ</a:t>
            </a:r>
          </a:p>
          <a:p>
            <a:pPr algn="just"/>
            <a:r>
              <a:rPr lang="ru-RU" sz="8000" dirty="0" smtClean="0"/>
              <a:t>С каждым годом количество пациентов возрастает, это неминуемая тенденция. Терапия ГИБП входит в клинические рекомендации для пациентов с умеренной и высокой активностью </a:t>
            </a:r>
            <a:r>
              <a:rPr lang="ru-RU" sz="8000" dirty="0" err="1" smtClean="0"/>
              <a:t>иммуновоспалительных</a:t>
            </a:r>
            <a:r>
              <a:rPr lang="ru-RU" sz="8000" dirty="0" smtClean="0"/>
              <a:t> ревматологических заболеваний. Важно понимать, что, чем раньше будет назначен данный вид терапии, тем быстрее достигается цель терапии – ремиссия заболевания, в идеале </a:t>
            </a:r>
            <a:r>
              <a:rPr lang="ru-RU" sz="8000" dirty="0" err="1" smtClean="0"/>
              <a:t>безлекарственная</a:t>
            </a:r>
            <a:r>
              <a:rPr lang="ru-RU" sz="8000" dirty="0" smtClean="0"/>
              <a:t> ремиссия. Необходимо раннее активное лечение воспалительного заболевания с применением ГИБП для возможности в последующем отмены этого вида терапии и лечения других пациентов с впервые установленным диагнозом. Позднее же назначение терапии ГИБП, уже в развернутой стадии болезни, приводит к необходимости пожизненного лечения данными препаратами.</a:t>
            </a:r>
          </a:p>
          <a:p>
            <a:pPr algn="just"/>
            <a:r>
              <a:rPr lang="ru-RU" sz="8000" dirty="0" smtClean="0"/>
              <a:t>Внедрение системы КСГ с 2019 значительно способствовало возможности обеспечения пациентов ГИБТ. Но с 2022 г тарифы по оплате законченного случая с применением ГИБП в круглосуточном и дневном стационаре в Вологодской области за счет применения понижающих коэффициентов не покрывают фактические затраты на оказание медицинской помощи, в состав которых включаются расходы на закупку ГИБП. Это является большой проблемой ревматологической службы, которая может повлечь за собой снижение качества и доступности медицинской помощи по профилю «ревматология» </a:t>
            </a:r>
            <a:r>
              <a:rPr lang="ru-RU" sz="8000" dirty="0" err="1" smtClean="0"/>
              <a:t>населеню</a:t>
            </a:r>
            <a:r>
              <a:rPr lang="ru-RU" sz="8000" dirty="0" smtClean="0"/>
              <a:t> Вологодской области.</a:t>
            </a:r>
          </a:p>
          <a:p>
            <a:pPr algn="just">
              <a:buNone/>
            </a:pPr>
            <a:r>
              <a:rPr lang="ru-RU" sz="8000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442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SWOT </a:t>
            </a:r>
            <a:r>
              <a:rPr lang="ru-RU" sz="2800" b="1" dirty="0" smtClean="0"/>
              <a:t>– анализ  3 уровня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229032"/>
            <a:ext cx="5157787" cy="1612491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6400" u="sng" dirty="0" smtClean="0"/>
              <a:t>Сильные стороны:</a:t>
            </a:r>
          </a:p>
          <a:p>
            <a:r>
              <a:rPr lang="ru-RU" sz="6400" dirty="0" smtClean="0"/>
              <a:t>Высококвалифицированные специалисты</a:t>
            </a:r>
          </a:p>
          <a:p>
            <a:r>
              <a:rPr lang="ru-RU" sz="6400" dirty="0" smtClean="0"/>
              <a:t>Выделяемые объемы МП</a:t>
            </a:r>
          </a:p>
          <a:p>
            <a:r>
              <a:rPr lang="ru-RU" sz="6400" dirty="0" smtClean="0"/>
              <a:t>Большая потребность в наших услугах</a:t>
            </a:r>
          </a:p>
          <a:p>
            <a:r>
              <a:rPr lang="ru-RU" sz="6400" dirty="0" smtClean="0"/>
              <a:t>Монополизм</a:t>
            </a:r>
          </a:p>
          <a:p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9788" y="3067665"/>
            <a:ext cx="5157787" cy="3121998"/>
          </a:xfrm>
        </p:spPr>
        <p:txBody>
          <a:bodyPr/>
          <a:lstStyle/>
          <a:p>
            <a:pPr>
              <a:buNone/>
            </a:pPr>
            <a:r>
              <a:rPr lang="ru-RU" sz="1800" b="1" u="sng" dirty="0" smtClean="0"/>
              <a:t>Возможности</a:t>
            </a:r>
          </a:p>
          <a:p>
            <a:pPr>
              <a:buNone/>
            </a:pPr>
            <a:r>
              <a:rPr lang="ru-RU" sz="1800" b="1" dirty="0" smtClean="0"/>
              <a:t>Наращивать объемы при условии адекватных тарифов</a:t>
            </a:r>
          </a:p>
          <a:p>
            <a:pPr>
              <a:buNone/>
            </a:pPr>
            <a:r>
              <a:rPr lang="ru-RU" sz="1800" b="1" dirty="0" smtClean="0"/>
              <a:t>Улучшить доступность </a:t>
            </a:r>
            <a:r>
              <a:rPr lang="ru-RU" sz="1800" b="1" dirty="0" smtClean="0"/>
              <a:t>помощи</a:t>
            </a:r>
          </a:p>
          <a:p>
            <a:pPr>
              <a:buNone/>
            </a:pPr>
            <a:r>
              <a:rPr lang="ru-RU" sz="1800" b="1" dirty="0" smtClean="0"/>
              <a:t>Раннее выявление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Открыть второй прием в консультативной поликлинике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179871"/>
            <a:ext cx="5183188" cy="1592826"/>
          </a:xfrm>
        </p:spPr>
        <p:txBody>
          <a:bodyPr>
            <a:normAutofit/>
          </a:bodyPr>
          <a:lstStyle/>
          <a:p>
            <a:r>
              <a:rPr lang="ru-RU" sz="1800" u="sng" dirty="0" smtClean="0"/>
              <a:t>Слабые стороны</a:t>
            </a:r>
            <a:r>
              <a:rPr lang="ru-RU" sz="1800" u="sng" dirty="0" smtClean="0"/>
              <a:t>:</a:t>
            </a:r>
          </a:p>
          <a:p>
            <a:r>
              <a:rPr lang="ru-RU" sz="1800" dirty="0" smtClean="0"/>
              <a:t>Нет 1 уровня специализированной помощи</a:t>
            </a:r>
            <a:endParaRPr lang="ru-RU" sz="1800" dirty="0" smtClean="0"/>
          </a:p>
          <a:p>
            <a:r>
              <a:rPr lang="ru-RU" sz="1800" dirty="0" smtClean="0"/>
              <a:t>Кадровый дефицит </a:t>
            </a:r>
            <a:endParaRPr lang="ru-RU" sz="1800" dirty="0" smtClean="0"/>
          </a:p>
          <a:p>
            <a:r>
              <a:rPr lang="ru-RU" sz="1800" dirty="0" smtClean="0"/>
              <a:t>Тарифы не покрывают стоимость медикаментов</a:t>
            </a:r>
          </a:p>
          <a:p>
            <a:endParaRPr lang="ru-RU" sz="18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72200" y="3038167"/>
            <a:ext cx="5183188" cy="3151495"/>
          </a:xfrm>
        </p:spPr>
        <p:txBody>
          <a:bodyPr/>
          <a:lstStyle/>
          <a:p>
            <a:pPr>
              <a:buNone/>
            </a:pPr>
            <a:r>
              <a:rPr lang="ru-RU" sz="1800" b="1" u="sng" dirty="0" smtClean="0"/>
              <a:t>Угрозы</a:t>
            </a:r>
          </a:p>
          <a:p>
            <a:pPr>
              <a:buNone/>
            </a:pPr>
            <a:r>
              <a:rPr lang="ru-RU" sz="1800" b="1" dirty="0" smtClean="0"/>
              <a:t>Низкие </a:t>
            </a:r>
            <a:r>
              <a:rPr lang="ru-RU" sz="1800" b="1" dirty="0" smtClean="0"/>
              <a:t>тарифы</a:t>
            </a:r>
          </a:p>
          <a:p>
            <a:pPr>
              <a:buNone/>
            </a:pPr>
            <a:r>
              <a:rPr lang="ru-RU" sz="1800" b="1" dirty="0" smtClean="0"/>
              <a:t>Низкая доступность мед помощи по профилю ревматология</a:t>
            </a:r>
          </a:p>
          <a:p>
            <a:pPr>
              <a:buNone/>
            </a:pPr>
            <a:r>
              <a:rPr lang="ru-RU" sz="1800" b="1" dirty="0" smtClean="0"/>
              <a:t>Поздняя диагностика</a:t>
            </a:r>
            <a:endParaRPr lang="ru-RU" sz="1800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Выбор стратегии и ожидаемый результат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  <a:cs typeface="Times New Roman" pitchFamily="18" charset="0"/>
              </a:rPr>
              <a:t>В БУЗ ВО ВОКБ принята за основную гибридная стратегия снижения издержек в сочетании со стратегией фокусировки и оказания высокоспециализированных медицинских услуг.</a:t>
            </a:r>
          </a:p>
          <a:p>
            <a:r>
              <a:rPr lang="ru-RU" dirty="0" smtClean="0">
                <a:latin typeface="+mj-lt"/>
              </a:rPr>
              <a:t>Относительно ревматологической службы – снижение издержек в части медикаментов (по возможности предпочтение более экономически выгодным препаратам одного класса ГИБТ), сведение к минимуму КСГ с низкой стоимостью (дегенеративные заболевания, ХРБС), работа с ТФОМС и ДЗО по улучшению тарифов КСГ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Возможности и условия развития ревматологической службы в БУЗ ВО ВОКБ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Кадры – увеличение штатного расписания и физических лиц</a:t>
            </a:r>
          </a:p>
          <a:p>
            <a:r>
              <a:rPr lang="ru-RU" dirty="0" smtClean="0"/>
              <a:t>Площади – выделение и оснащение отдельного помещения под дневной стационар</a:t>
            </a:r>
          </a:p>
          <a:p>
            <a:r>
              <a:rPr lang="ru-RU" dirty="0" smtClean="0"/>
              <a:t>Объемы по ВМП</a:t>
            </a:r>
          </a:p>
          <a:p>
            <a:r>
              <a:rPr lang="ru-RU" dirty="0" smtClean="0"/>
              <a:t>Тарифы по КСГ </a:t>
            </a:r>
          </a:p>
          <a:p>
            <a:r>
              <a:rPr lang="ru-RU" dirty="0" smtClean="0"/>
              <a:t>Локальная нормативная база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52CFA7-9470-4B4C-940A-EFECE02D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Что необходимо для погружения ГИБП в КСГ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E0601EA-7279-4A1D-8752-EF2FC863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Выделение ТФОМС более 6000 случаев для терапии </a:t>
            </a:r>
            <a:r>
              <a:rPr lang="ru-RU" dirty="0" smtClean="0"/>
              <a:t>ГИБП</a:t>
            </a:r>
            <a:endParaRPr lang="ru-RU" dirty="0"/>
          </a:p>
          <a:p>
            <a:r>
              <a:rPr lang="ru-RU" dirty="0"/>
              <a:t>Выделение бюджета на закупку ГИБП </a:t>
            </a:r>
            <a:r>
              <a:rPr lang="ru-RU" dirty="0" smtClean="0"/>
              <a:t>ВОКБ </a:t>
            </a:r>
            <a:r>
              <a:rPr lang="ru-RU" dirty="0"/>
              <a:t>(в 2022 на закупку </a:t>
            </a:r>
            <a:r>
              <a:rPr lang="ru-RU" dirty="0" smtClean="0"/>
              <a:t>ГИБП в ВО суммарно потрачено </a:t>
            </a:r>
            <a:r>
              <a:rPr lang="ru-RU" dirty="0"/>
              <a:t>более 102 млн. руб</a:t>
            </a:r>
            <a:r>
              <a:rPr lang="ru-RU" dirty="0" smtClean="0"/>
              <a:t>.)</a:t>
            </a:r>
            <a:endParaRPr lang="ru-RU" dirty="0"/>
          </a:p>
          <a:p>
            <a:r>
              <a:rPr lang="ru-RU" dirty="0" smtClean="0"/>
              <a:t>Возможно </a:t>
            </a:r>
            <a:r>
              <a:rPr lang="ru-RU" dirty="0"/>
              <a:t>частичное погружение ГИБП в КСГ (например, </a:t>
            </a:r>
            <a:r>
              <a:rPr lang="ru-RU" dirty="0" err="1"/>
              <a:t>профицитные</a:t>
            </a:r>
            <a:r>
              <a:rPr lang="ru-RU" dirty="0"/>
              <a:t> </a:t>
            </a:r>
            <a:r>
              <a:rPr lang="ru-RU" dirty="0" smtClean="0"/>
              <a:t>тарифы)</a:t>
            </a:r>
          </a:p>
          <a:p>
            <a:r>
              <a:rPr lang="ru-RU" dirty="0" err="1" smtClean="0"/>
              <a:t>В\в</a:t>
            </a:r>
            <a:r>
              <a:rPr lang="ru-RU" dirty="0" smtClean="0"/>
              <a:t> формы – </a:t>
            </a:r>
            <a:r>
              <a:rPr lang="ru-RU" dirty="0" err="1" smtClean="0"/>
              <a:t>инфликсимаб</a:t>
            </a:r>
            <a:r>
              <a:rPr lang="ru-RU" dirty="0" smtClean="0"/>
              <a:t>  50 пациентов – 350 случаев</a:t>
            </a:r>
          </a:p>
          <a:p>
            <a:pPr>
              <a:buNone/>
            </a:pPr>
            <a:r>
              <a:rPr lang="ru-RU" dirty="0" err="1" smtClean="0"/>
              <a:t>Ритуксимаб</a:t>
            </a:r>
            <a:r>
              <a:rPr lang="ru-RU" dirty="0" smtClean="0"/>
              <a:t> – 150 пациентов – 600 случаев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37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План-график внедрения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Краткосрочное планирование (до года)- внесение изменений в Тарифное соглашение, увеличение количества случаев ВМП в ревматологии </a:t>
            </a:r>
          </a:p>
          <a:p>
            <a:pPr algn="just"/>
            <a:r>
              <a:rPr lang="ru-RU" dirty="0" smtClean="0"/>
              <a:t>Среднесрочное планирование (1-3 года) создание областного ревматологического центра на базе БУЗ ВО ВОКБ ( структура – отделение ревматологии, 2 консультативных приема ревматолога, кабинет терапии ГИБП), открытие на базе БУЗ ВО ВОКБ №2 и гор </a:t>
            </a:r>
            <a:r>
              <a:rPr lang="ru-RU" dirty="0" err="1" smtClean="0"/>
              <a:t>б-цы</a:t>
            </a:r>
            <a:r>
              <a:rPr lang="ru-RU" dirty="0" smtClean="0"/>
              <a:t> №2 Вологды кабинетов терапии ГИБП, увеличение количества амбулаторных приемов ревматолога в г Вологда и Череповец (хотя бы 0.5 ставки, совместители из числа терапевтов), создание межрайонных ревматологических центров (прием ревматолога + кабинет ГИБТ) на базе межрайонных ЦРБ – (В Устюг, Тотьма, Устюжна, Сокол)</a:t>
            </a:r>
          </a:p>
          <a:p>
            <a:pPr algn="just"/>
            <a:r>
              <a:rPr lang="ru-RU" dirty="0" smtClean="0"/>
              <a:t>Долгосрочное планирование (5 и более лет)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038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Организация маршрутизации пациентов ревматологического профиля в ВО. Первый уровень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396181"/>
            <a:ext cx="10515600" cy="4780782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1400" b="1" dirty="0" smtClean="0"/>
              <a:t> Первичная доврачебная медико-санитарная помощь  </a:t>
            </a:r>
            <a:r>
              <a:rPr lang="ru-RU" sz="1400" dirty="0" smtClean="0"/>
              <a:t>Медицинский работник ФАП или амбулатории должен:   1) при подозрении на ревматическое заболевание направить пациента к терапевту или врачу общей практики; 2) при обострении у пациента ревматического заболевания с ранее установленным диагнозом направить к терапевту или врачу общей практики.</a:t>
            </a:r>
          </a:p>
          <a:p>
            <a:pPr fontAlgn="base">
              <a:buNone/>
            </a:pPr>
            <a:r>
              <a:rPr lang="ru-RU" sz="1400" b="1" dirty="0" smtClean="0"/>
              <a:t>Первичная врачебная медико-санитарная помощь </a:t>
            </a:r>
            <a:r>
              <a:rPr lang="ru-RU" sz="1400" dirty="0" smtClean="0"/>
              <a:t>Терапевт или врач общей практики на амбулаторно-поликлиническом приеме оказывает медицинскую помощь в соответствии с двумя алгоритмами, в зависимости от групп заболеваний:</a:t>
            </a:r>
          </a:p>
          <a:p>
            <a:pPr fontAlgn="base"/>
            <a:r>
              <a:rPr lang="ru-RU" sz="1400" b="1" dirty="0" smtClean="0"/>
              <a:t>А. </a:t>
            </a:r>
            <a:r>
              <a:rPr lang="ru-RU" sz="1400" u="sng" dirty="0" smtClean="0"/>
              <a:t>Алгоритм оказания медицинской помощи больным с воспалительными заболеваниями суставов и позвоночника, системными заболеваниями соединительной ткани, системными </a:t>
            </a:r>
            <a:r>
              <a:rPr lang="ru-RU" sz="1400" u="sng" dirty="0" err="1" smtClean="0"/>
              <a:t>васкулитами</a:t>
            </a:r>
            <a:endParaRPr lang="ru-RU" sz="1400" u="sng" dirty="0" smtClean="0"/>
          </a:p>
          <a:p>
            <a:pPr fontAlgn="base">
              <a:buNone/>
            </a:pPr>
            <a:r>
              <a:rPr lang="ru-RU" sz="1400" dirty="0" smtClean="0"/>
              <a:t>Терапевт или врач общей практики на амбулаторно-поликлиническом приеме проводит: 1) отбор пациентов с подозрением на ревматическое заболевание (воспалительное заболевание суставов и позвоночника, системные заболевания соединительной ткани, системные </a:t>
            </a:r>
            <a:r>
              <a:rPr lang="ru-RU" sz="1400" dirty="0" err="1" smtClean="0"/>
              <a:t>васкулиты</a:t>
            </a:r>
            <a:r>
              <a:rPr lang="ru-RU" sz="1400" dirty="0" smtClean="0"/>
              <a:t>) и направление к ревматологу. 2) формирование группы диспансерного наблюдения; 3) осуществление диспансерного наблюдения; 4) контроль за соблюдением рекомендаций ревматолога; 5) проведение лабораторных и инструментальных методов исследования с целью контроля безопасности проводимой терапии: ОАК (лейкоциты, тромбоциты, гемоглобин), АСТ, АЛТ, </a:t>
            </a:r>
            <a:r>
              <a:rPr lang="ru-RU" sz="1400" dirty="0" err="1" smtClean="0"/>
              <a:t>креатинин</a:t>
            </a:r>
            <a:r>
              <a:rPr lang="ru-RU" sz="1400" dirty="0" smtClean="0"/>
              <a:t>, сахар крови; при необходимости: ФГДС, рентгенография органов грудной клетки, УЗИ органов брюшной полости; 6) проведение мероприятий по оценке активности заболевания: оценка жалоб, припухших суставов, СОЭ, СРБ; 7) обеспечение оценки совместимости лекарственных средств и назначаемой терапии с учетом сопутствующей патологии; 8) контроль и мотивация к постоянному приему базисных препаратов; 9) рекомендации по отказу от курения и приема алкоголя; 10) своевременное формирование потока больных для направления к ревматологу: при подозрении на ревматологическое заболевание; при запланированных консультациях у пациентов с установленным диагнозом (диспансерный учет осуществляется терапевтом); для коррекции терапии и определения тактики при неэффективности проводимой терапии; при появлении новых симптомов и при нестандартном течении болезни для уточнения диагноза; 11) проведение школ здоровья для больных, контроль за выполнением ЛФК.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Организация маршрутизации пациентов ревматологического профиля в ВО. Первый уровень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ru-RU" dirty="0" smtClean="0"/>
              <a:t>. </a:t>
            </a:r>
            <a:r>
              <a:rPr lang="ru-RU" sz="7200" b="1" dirty="0" smtClean="0"/>
              <a:t>Б </a:t>
            </a:r>
            <a:r>
              <a:rPr lang="ru-RU" sz="7200" dirty="0" smtClean="0"/>
              <a:t> </a:t>
            </a:r>
            <a:r>
              <a:rPr lang="ru-RU" sz="7200" u="sng" dirty="0" smtClean="0"/>
              <a:t>Алгоритм оказания медицинской помощи больным </a:t>
            </a:r>
            <a:r>
              <a:rPr lang="ru-RU" sz="7200" dirty="0" smtClean="0"/>
              <a:t>с </a:t>
            </a:r>
            <a:r>
              <a:rPr lang="ru-RU" sz="7200" dirty="0" err="1" smtClean="0"/>
              <a:t>остеопорозом</a:t>
            </a:r>
            <a:r>
              <a:rPr lang="ru-RU" sz="7200" dirty="0" smtClean="0"/>
              <a:t> и </a:t>
            </a:r>
            <a:r>
              <a:rPr lang="ru-RU" sz="7200" dirty="0" err="1" smtClean="0"/>
              <a:t>остеоартрозом</a:t>
            </a:r>
            <a:endParaRPr lang="ru-RU" sz="7200" dirty="0" smtClean="0"/>
          </a:p>
          <a:p>
            <a:pPr fontAlgn="base"/>
            <a:r>
              <a:rPr lang="ru-RU" sz="7200" dirty="0" smtClean="0"/>
              <a:t>Врачом терапевтом или врачом общей практики проводится: 1) диагностика </a:t>
            </a:r>
            <a:r>
              <a:rPr lang="ru-RU" sz="7200" dirty="0" err="1" smtClean="0"/>
              <a:t>остеоартроза</a:t>
            </a:r>
            <a:r>
              <a:rPr lang="ru-RU" sz="7200" dirty="0" smtClean="0"/>
              <a:t> 2) диагностика </a:t>
            </a:r>
            <a:r>
              <a:rPr lang="ru-RU" sz="7200" dirty="0" err="1" smtClean="0"/>
              <a:t>остеопороза</a:t>
            </a:r>
            <a:r>
              <a:rPr lang="ru-RU" sz="7200" dirty="0" smtClean="0"/>
              <a:t> 3) формирование групп диспансерного наблюдения; 4) лечение пациентов с </a:t>
            </a:r>
            <a:r>
              <a:rPr lang="ru-RU" sz="7200" dirty="0" err="1" smtClean="0"/>
              <a:t>остеоартрозом</a:t>
            </a:r>
            <a:r>
              <a:rPr lang="ru-RU" sz="7200" dirty="0" smtClean="0"/>
              <a:t> и </a:t>
            </a:r>
            <a:r>
              <a:rPr lang="ru-RU" sz="7200" dirty="0" err="1" smtClean="0"/>
              <a:t>остеопорозом</a:t>
            </a:r>
            <a:r>
              <a:rPr lang="ru-RU" sz="7200" dirty="0" smtClean="0"/>
              <a:t> в соответствии </a:t>
            </a:r>
            <a:r>
              <a:rPr lang="ru-RU" sz="7200" dirty="0" err="1" smtClean="0"/>
              <a:t>склиническими</a:t>
            </a:r>
            <a:r>
              <a:rPr lang="ru-RU" sz="7200" dirty="0" smtClean="0"/>
              <a:t> рекомендациями 4) проведение школ здоровья для больных, контроль за выполнением ЛФК; 5) формирование потока больных для направления к ревматологу по определенным показаниям:</a:t>
            </a:r>
          </a:p>
          <a:p>
            <a:pPr fontAlgn="base">
              <a:buNone/>
            </a:pPr>
            <a:r>
              <a:rPr lang="ru-RU" sz="7200" dirty="0" smtClean="0"/>
              <a:t>-  Показания для направления пациентов с </a:t>
            </a:r>
            <a:r>
              <a:rPr lang="ru-RU" sz="7200" dirty="0" err="1" smtClean="0"/>
              <a:t>остеоартрозом</a:t>
            </a:r>
            <a:r>
              <a:rPr lang="ru-RU" sz="7200" dirty="0" smtClean="0"/>
              <a:t> к ревматологу:  1. Клинико-лабораторные данные в полной мере не соответствуют диагнозу </a:t>
            </a:r>
            <a:r>
              <a:rPr lang="ru-RU" sz="7200" dirty="0" err="1" smtClean="0"/>
              <a:t>остеоартроза</a:t>
            </a:r>
            <a:r>
              <a:rPr lang="ru-RU" sz="7200" dirty="0" smtClean="0"/>
              <a:t>. 2. Отсутствие эффекта от проведенной адекватной терапии или выраженное ухудшение функционального состояния в связи с </a:t>
            </a:r>
            <a:r>
              <a:rPr lang="ru-RU" sz="7200" dirty="0" err="1" smtClean="0"/>
              <a:t>остеоартрозом</a:t>
            </a:r>
            <a:r>
              <a:rPr lang="ru-RU" sz="7200" dirty="0" smtClean="0"/>
              <a:t>. 3. </a:t>
            </a:r>
            <a:r>
              <a:rPr lang="ru-RU" sz="7200" dirty="0" err="1" smtClean="0"/>
              <a:t>Остеоартроз</a:t>
            </a:r>
            <a:r>
              <a:rPr lang="ru-RU" sz="7200" dirty="0" smtClean="0"/>
              <a:t> с поражением коленных и тазобедренных суставов у лиц трудоспособного возраста. 4. III и IV стадии </a:t>
            </a:r>
            <a:r>
              <a:rPr lang="ru-RU" sz="7200" dirty="0" err="1" smtClean="0"/>
              <a:t>остеоартроза</a:t>
            </a:r>
            <a:r>
              <a:rPr lang="ru-RU" sz="7200" dirty="0" smtClean="0"/>
              <a:t> с выраженными функциональными нарушениями для решения вопроса об </a:t>
            </a:r>
            <a:r>
              <a:rPr lang="ru-RU" sz="7200" dirty="0" err="1" smtClean="0"/>
              <a:t>эндопротезировании</a:t>
            </a:r>
            <a:r>
              <a:rPr lang="ru-RU" sz="7200" dirty="0" smtClean="0"/>
              <a:t>.</a:t>
            </a:r>
          </a:p>
          <a:p>
            <a:pPr fontAlgn="base">
              <a:buNone/>
            </a:pPr>
            <a:r>
              <a:rPr lang="ru-RU" sz="7200" dirty="0" smtClean="0"/>
              <a:t>- Показания для направления пациентов с </a:t>
            </a:r>
            <a:r>
              <a:rPr lang="ru-RU" sz="7200" dirty="0" err="1" smtClean="0"/>
              <a:t>остеопорозом</a:t>
            </a:r>
            <a:r>
              <a:rPr lang="ru-RU" sz="7200" dirty="0" smtClean="0"/>
              <a:t> к ревматологу: 1. Определение минеральной плотности костной ткани.  2. Затруднения при постановке диагноза. 3. Затруднения в подборе патогенетической терапии. 4. Отсутствие эффекта (отсутствие положительной динамики денситометрии или при развитии новых переломов). 5. Тяжелый </a:t>
            </a:r>
            <a:r>
              <a:rPr lang="ru-RU" sz="7200" dirty="0" err="1" smtClean="0"/>
              <a:t>остеопороз</a:t>
            </a:r>
            <a:r>
              <a:rPr lang="ru-RU" sz="7200" dirty="0" smtClean="0"/>
              <a:t> у лиц трудоспособного возраста и лиц с ревматическими болезнями. </a:t>
            </a:r>
          </a:p>
          <a:p>
            <a:endParaRPr lang="ru-RU" sz="5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Организация маршрутизации пациентов ревматологического профиля в ВО. Второй уровень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94503"/>
            <a:ext cx="10515600" cy="4682460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ru-RU" sz="5600" b="1" dirty="0" smtClean="0"/>
              <a:t>Специализированная,  медицинская помощь больным ревматологического профиля</a:t>
            </a:r>
            <a:endParaRPr lang="ru-RU" sz="5600" dirty="0" smtClean="0"/>
          </a:p>
          <a:p>
            <a:pPr fontAlgn="base"/>
            <a:r>
              <a:rPr lang="ru-RU" sz="5600" dirty="0" smtClean="0"/>
              <a:t>Осуществляется на приемах ревматологов в ревматологических кабинетах, межрайонных ревматологических центрах. Ревматолог ревматологического кабинета осуществляет амбулаторное ведение и мониторинг (согласно принятым инструментам и индексам активности) больных ревматологического профиля, ревматолог ревматологического кабинета при необходимости направляет пациентов на госпитализацию, ревматолог ревматологического кабинета при наличии показаний направляет пациентов на консультативный прием в ревматологический центр  БУЗ ВО ВОКБ в том числе при наличии показаний для стационарного лечения в ревматологическом </a:t>
            </a:r>
            <a:r>
              <a:rPr lang="ru-RU" sz="5600" dirty="0" err="1" smtClean="0"/>
              <a:t>отделени</a:t>
            </a:r>
            <a:r>
              <a:rPr lang="ru-RU" sz="5600" dirty="0" smtClean="0"/>
              <a:t> БУЗ ВО ВОКБ.</a:t>
            </a:r>
          </a:p>
          <a:p>
            <a:pPr fontAlgn="base"/>
            <a:r>
              <a:rPr lang="ru-RU" sz="5600" dirty="0" smtClean="0"/>
              <a:t>Медицинские показания для направления пациентов с воспалительными заболеваниями суставов и позвоночника, системными заболеваниями соединительной ткани и системными </a:t>
            </a:r>
            <a:r>
              <a:rPr lang="ru-RU" sz="5600" dirty="0" err="1" smtClean="0"/>
              <a:t>васкулитами</a:t>
            </a:r>
            <a:r>
              <a:rPr lang="ru-RU" sz="5600" dirty="0" smtClean="0"/>
              <a:t> в областной ревматологический центр:</a:t>
            </a:r>
          </a:p>
          <a:p>
            <a:pPr fontAlgn="base">
              <a:buNone/>
            </a:pPr>
            <a:r>
              <a:rPr lang="ru-RU" sz="5600" dirty="0" smtClean="0"/>
              <a:t>1) впервые выявленные заболевания;</a:t>
            </a:r>
          </a:p>
          <a:p>
            <a:pPr fontAlgn="base">
              <a:buNone/>
            </a:pPr>
            <a:r>
              <a:rPr lang="ru-RU" sz="5600" dirty="0" smtClean="0"/>
              <a:t>2) уточнение диагноза или проведение дифференциального диагноза с использованием комплекса лабораторных, в том числе иммунологических и инструментальных методов исследования;</a:t>
            </a:r>
          </a:p>
          <a:p>
            <a:pPr fontAlgn="base">
              <a:buNone/>
            </a:pPr>
            <a:r>
              <a:rPr lang="ru-RU" sz="5600" dirty="0" smtClean="0"/>
              <a:t>3) отсутствие эффекта от лечения, проводимого в медицинских учреждениях по месту жительства ;</a:t>
            </a:r>
          </a:p>
          <a:p>
            <a:pPr fontAlgn="base">
              <a:buNone/>
            </a:pPr>
            <a:r>
              <a:rPr lang="ru-RU" sz="5600" dirty="0" smtClean="0"/>
              <a:t>4) проведение интенсивных методов лечения (в том числе высокие дозы ГКС и </a:t>
            </a:r>
            <a:r>
              <a:rPr lang="ru-RU" sz="5600" dirty="0" err="1" smtClean="0"/>
              <a:t>цитостатиков</a:t>
            </a:r>
            <a:r>
              <a:rPr lang="ru-RU" sz="5600" dirty="0" smtClean="0"/>
              <a:t>, экстракорпоральных методов лечения);</a:t>
            </a:r>
          </a:p>
          <a:p>
            <a:pPr fontAlgn="base">
              <a:buNone/>
            </a:pPr>
            <a:r>
              <a:rPr lang="ru-RU" sz="5600" dirty="0" smtClean="0"/>
              <a:t>5) возникновение тяжелых системных проявлений, тяжелых осложнений болезни или лекарственной терапии;</a:t>
            </a:r>
          </a:p>
          <a:p>
            <a:pPr fontAlgn="base">
              <a:buNone/>
            </a:pPr>
            <a:r>
              <a:rPr lang="ru-RU" sz="5600" dirty="0" smtClean="0"/>
              <a:t>6) определение показаний к генно-инженерным биологическим препаратам, для лечения и </a:t>
            </a:r>
            <a:r>
              <a:rPr lang="ru-RU" sz="5600" dirty="0" err="1" smtClean="0"/>
              <a:t>мониторирования</a:t>
            </a:r>
            <a:r>
              <a:rPr lang="ru-RU" sz="5600" dirty="0" smtClean="0"/>
              <a:t> течения заболевания у пациентов, получающих генно-инженерные биологические препараты;</a:t>
            </a:r>
          </a:p>
          <a:p>
            <a:pPr fontAlgn="base">
              <a:buNone/>
            </a:pPr>
            <a:r>
              <a:rPr lang="ru-RU" sz="5600" dirty="0" smtClean="0"/>
              <a:t>7) в период подбора базисной терапии и для ее коррекции у пациентов с системными заболеваниями соединительной ткани и системными </a:t>
            </a:r>
            <a:r>
              <a:rPr lang="ru-RU" sz="5600" dirty="0" err="1" smtClean="0"/>
              <a:t>васкулитами</a:t>
            </a:r>
            <a:r>
              <a:rPr lang="ru-RU" sz="5600" dirty="0" smtClean="0"/>
              <a:t> с высокой и умеренной степенью активности.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039" y="276635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Организация маршрутизации пациентов ревматологического профиля в ВО. Третий уровень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14168"/>
            <a:ext cx="10515600" cy="4662795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ru-RU" b="1" dirty="0" smtClean="0"/>
              <a:t>Специализированная, в том числе высокотехнологичная, медицинская помощь больным ревматологического профиля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Основные направления работы ревматологов  областного ревматологического центра  БУЗ ВО ВОКБ:</a:t>
            </a:r>
          </a:p>
          <a:p>
            <a:pPr fontAlgn="base"/>
            <a:r>
              <a:rPr lang="ru-RU" dirty="0" smtClean="0"/>
              <a:t>1) 1 прием – консультативный прием пациентов, направленных из  учреждений здравоохранения ВО, для тех территорий, где нет ревматолога;</a:t>
            </a:r>
          </a:p>
          <a:p>
            <a:pPr fontAlgn="base"/>
            <a:r>
              <a:rPr lang="ru-RU" dirty="0" smtClean="0"/>
              <a:t>2) 2 прием – консультативный прием по направлению ревматологов 2 го уровня специализированной помощи, формирование потока для стационарного лечения в ревматологическое отделение ревматологического центра для высокотехнологичной медицинской помощи, специализированной ревматологической помощи</a:t>
            </a:r>
          </a:p>
          <a:p>
            <a:pPr fontAlgn="base"/>
            <a:r>
              <a:rPr lang="ru-RU" dirty="0" smtClean="0"/>
              <a:t>3) лечение пациентов генно-инженерными биологическими препаратами.</a:t>
            </a:r>
          </a:p>
          <a:p>
            <a:pPr fontAlgn="base"/>
            <a:r>
              <a:rPr lang="ru-RU" dirty="0" smtClean="0"/>
              <a:t>4) ревматологическое отделение</a:t>
            </a:r>
          </a:p>
          <a:p>
            <a:pPr fontAlgn="base"/>
            <a:r>
              <a:rPr lang="ru-RU" dirty="0" smtClean="0"/>
              <a:t>5) дневной стационар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ДОКУМЕНТЫ, РЕГЛАМЕНТИРУЮЩИЕ  ОРГАНИЗАЦИЮ ДЕЯТЕЛЬНОСТИ РЕВМАТОЛОГИЧЕСКОЙ  СЛУЖБЫ</a:t>
            </a:r>
            <a:b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(Нормативно - правовая база).</a:t>
            </a:r>
            <a:b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Федеральный закон Российской Федерации от 21 ноября 2011 г. N 323-ФЗ "Об основах охраны здоровья граждан в Российской Федерации" </a:t>
            </a:r>
          </a:p>
          <a:p>
            <a:pPr lvl="0"/>
            <a:r>
              <a:rPr lang="ru-RU" dirty="0" smtClean="0"/>
              <a:t>Приказ Минздрава России от 12.11.2012 N 900н</a:t>
            </a:r>
            <a:br>
              <a:rPr lang="ru-RU" dirty="0" smtClean="0"/>
            </a:br>
            <a:r>
              <a:rPr lang="ru-RU" dirty="0" smtClean="0"/>
              <a:t>"Об утверждении Порядка оказания медицинской помощи взрослому населению по профилю "ревматология" (Зарегистрировано в Минюсте России 25.12.2012 N 26373)</a:t>
            </a:r>
          </a:p>
          <a:p>
            <a:pPr lvl="0"/>
            <a:r>
              <a:rPr lang="ru-RU" dirty="0" smtClean="0"/>
              <a:t>Приказ Минтруда России от 29.01.2019 N 50н</a:t>
            </a:r>
            <a:br>
              <a:rPr lang="ru-RU" dirty="0" smtClean="0"/>
            </a:br>
            <a:r>
              <a:rPr lang="ru-RU" dirty="0" smtClean="0"/>
              <a:t>"Об утверждении профессионального стандарта "Врач-ревматолог»</a:t>
            </a:r>
          </a:p>
          <a:p>
            <a:pPr lvl="0"/>
            <a:r>
              <a:rPr lang="ru-RU" dirty="0" smtClean="0"/>
              <a:t>Стандарты и клинические рекомендации по ряду нозологий.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Благодарю за внимание!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В соответствии с приказом 900н медицинская помощь по профилю «ревматология» должна оказываться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Врачами - терапевтами участковыми либо врачами общей практики по рекомендации врача - ревматолога.</a:t>
            </a:r>
          </a:p>
          <a:p>
            <a:pPr lvl="0"/>
            <a:r>
              <a:rPr lang="ru-RU" dirty="0" smtClean="0"/>
              <a:t>Врачами - ревматологами ревматологических кабинетов поликлиник.</a:t>
            </a:r>
          </a:p>
          <a:p>
            <a:pPr lvl="0"/>
            <a:r>
              <a:rPr lang="ru-RU" dirty="0" smtClean="0"/>
              <a:t>В ревматологических отделениях стационаров больниц.</a:t>
            </a:r>
          </a:p>
          <a:p>
            <a:pPr lvl="0"/>
            <a:r>
              <a:rPr lang="en-US" dirty="0" smtClean="0"/>
              <a:t>В </a:t>
            </a:r>
            <a:r>
              <a:rPr lang="en-US" dirty="0" err="1" smtClean="0"/>
              <a:t>Центрах</a:t>
            </a:r>
            <a:r>
              <a:rPr lang="en-US" dirty="0" smtClean="0"/>
              <a:t> </a:t>
            </a:r>
            <a:r>
              <a:rPr lang="en-US" dirty="0" err="1" smtClean="0"/>
              <a:t>медицинских</a:t>
            </a:r>
            <a:r>
              <a:rPr lang="en-US" dirty="0" smtClean="0"/>
              <a:t> </a:t>
            </a:r>
            <a:r>
              <a:rPr lang="en-US" dirty="0" err="1" smtClean="0"/>
              <a:t>ревматологических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r>
              <a:rPr lang="ru-RU" dirty="0" smtClean="0"/>
              <a:t>В специализированных медицинских и санаторно-курортных организациях, осуществляющих медицинскую реабилитацию.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032" y="-157315"/>
            <a:ext cx="10515600" cy="147437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Кадры и штаты ревматологов  ВО 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18535" y="1001437"/>
          <a:ext cx="10515600" cy="582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1954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</a:t>
                      </a:r>
                      <a:endParaRPr lang="ru-RU" sz="1600" dirty="0"/>
                    </a:p>
                  </a:txBody>
                  <a:tcPr/>
                </a:tc>
              </a:tr>
              <a:tr h="37195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врачей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</a:tr>
              <a:tr h="6420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Обеспеченность</a:t>
                      </a:r>
                    </a:p>
                    <a:p>
                      <a:r>
                        <a:rPr lang="ru-RU" sz="1600" dirty="0" smtClean="0"/>
                        <a:t> на 10 000 человек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0,1</a:t>
                      </a:r>
                      <a:endParaRPr lang="ru-RU" sz="1600" dirty="0"/>
                    </a:p>
                  </a:txBody>
                  <a:tcPr/>
                </a:tc>
              </a:tr>
              <a:tr h="37195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с категорией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</a:tr>
              <a:tr h="6420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Штатные должности (стационар)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6,75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5,0</a:t>
                      </a:r>
                      <a:endParaRPr lang="ru-RU" sz="1600" dirty="0"/>
                    </a:p>
                  </a:txBody>
                  <a:tcPr/>
                </a:tc>
              </a:tr>
              <a:tr h="6420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Занятые должности (стационар)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6,75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5,0</a:t>
                      </a:r>
                      <a:endParaRPr lang="ru-RU" sz="1600" dirty="0"/>
                    </a:p>
                  </a:txBody>
                  <a:tcPr/>
                </a:tc>
              </a:tr>
              <a:tr h="6420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Укомплектованность </a:t>
                      </a:r>
                      <a:r>
                        <a:rPr lang="ru-RU" sz="1600" dirty="0" err="1" smtClean="0"/>
                        <a:t>шт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долж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физ</a:t>
                      </a:r>
                      <a:r>
                        <a:rPr lang="ru-RU" sz="1600" dirty="0" smtClean="0"/>
                        <a:t> лицами (</a:t>
                      </a:r>
                      <a:r>
                        <a:rPr lang="ru-RU" sz="1600" dirty="0" err="1" smtClean="0"/>
                        <a:t>стац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92,3%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88,9%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55,6%</a:t>
                      </a:r>
                      <a:endParaRPr lang="ru-RU" sz="1600" dirty="0"/>
                    </a:p>
                  </a:txBody>
                  <a:tcPr/>
                </a:tc>
              </a:tr>
              <a:tr h="9171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Штатные должности в поликлинике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6,25</a:t>
                      </a:r>
                      <a:endParaRPr lang="ru-RU" sz="1600" dirty="0"/>
                    </a:p>
                  </a:txBody>
                  <a:tcPr/>
                </a:tc>
              </a:tr>
              <a:tr h="6420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Занятые должности в поликлинике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5,75</a:t>
                      </a:r>
                      <a:endParaRPr lang="ru-RU" sz="1600" dirty="0"/>
                    </a:p>
                  </a:txBody>
                  <a:tcPr/>
                </a:tc>
              </a:tr>
              <a:tr h="5481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Укомплектованность </a:t>
                      </a:r>
                      <a:r>
                        <a:rPr lang="ru-RU" sz="1600" dirty="0" err="1" smtClean="0"/>
                        <a:t>шт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долж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физ</a:t>
                      </a:r>
                      <a:r>
                        <a:rPr lang="ru-RU" sz="1600" dirty="0" smtClean="0"/>
                        <a:t> лицами в полке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44,4%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35,3%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64%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71600" y="441436"/>
          <a:ext cx="9601201" cy="5817475"/>
        </p:xfrm>
        <a:graphic>
          <a:graphicData uri="http://schemas.openxmlformats.org/drawingml/2006/table">
            <a:tbl>
              <a:tblPr/>
              <a:tblGrid>
                <a:gridCol w="1764830"/>
                <a:gridCol w="1702740"/>
                <a:gridCol w="1466615"/>
                <a:gridCol w="1999075"/>
                <a:gridCol w="2667941"/>
              </a:tblGrid>
              <a:tr h="56449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ЗАБОЛЕВАЕМОСТЬ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НАСЕЛЕНИЯ БОЛЕЗНЯМИ КОСТНО-МЫШЕЧНОЙ СИСТЕМЫ И </a:t>
                      </a:r>
                      <a:endParaRPr lang="ru-RU" sz="105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СОЕДИНИТЕЛЬНОЙ ТКАНИ (Взрослые 18 лет и старше ) 2022 г</a:t>
                      </a:r>
                      <a:endParaRPr lang="ru-RU" sz="105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0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классов и отдельных болезней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Зарегистрировано пациентов с данным заболеванием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с диагнозом, установленным впервые в жизни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Зарегистрировано пациентов с данным заболеванием на 10000 взрослого населения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3939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с диагнозом, установленным впервые в жизни с данным заболеванием на 10000 взрослого населения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54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Зарегистрировано заболеваний – всего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костно-мышечной системы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140 305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37 082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15 468,4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4 088,2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7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- реактивные артропатии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38,7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16,5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6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ревматоидный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артрит (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серопозитивный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серонегативный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433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234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258,3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25,8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артрозы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26 076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6 343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2 874,8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699,5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6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системные поражения соединительной ткани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432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45,9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8,0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спондилопатии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1372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262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106,9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28,9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остеопороз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1 924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249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212,1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27,5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25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1 уровень системы оказания специализированной МП (из 21 ЦРБ, 5ти поликлиник г Вологды, 3х поликлиник г Череповца)</a:t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3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92474"/>
                <a:gridCol w="1411984"/>
                <a:gridCol w="1577023"/>
                <a:gridCol w="1730477"/>
                <a:gridCol w="1199187"/>
                <a:gridCol w="150222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Кадры, квалификация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Оснащение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Оказываемая</a:t>
                      </a:r>
                      <a:r>
                        <a:rPr lang="ru-RU" baseline="0" dirty="0" smtClean="0"/>
                        <a:t> МП по профилю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Объемы оказываемой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r>
                        <a:rPr lang="ru-RU" baseline="0" dirty="0" smtClean="0"/>
                        <a:t> межрайонных функций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ГП №2</a:t>
                      </a:r>
                      <a:r>
                        <a:rPr lang="ru-RU" baseline="0" dirty="0" smtClean="0"/>
                        <a:t> Череповец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 ставки, совместитель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амбулаторная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недостаточные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 доступность МП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ГП №7 Череповец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0,25 ставки, совместитель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амбулаторная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недостачные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Низкая доступность МП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БУЗ ВО ВОКБ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 25 ставки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амбулаторная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Перевыполнение плана ежегодное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Очередь на прием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2 уровень системы оказания специализированной МП (из 4х ЦРБ межрайонных центров, 2 городские больницы)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Кадры, квалификация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Оснащение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Оказываемая</a:t>
                      </a:r>
                      <a:r>
                        <a:rPr lang="ru-RU" baseline="0" dirty="0" smtClean="0"/>
                        <a:t> МП по профилю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Объемы оказываемой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r>
                        <a:rPr lang="ru-RU" baseline="0" dirty="0" smtClean="0"/>
                        <a:t> межрайонных функций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Вологодская городская больница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штатные должности, 2,5 заняты,</a:t>
                      </a:r>
                    </a:p>
                    <a:p>
                      <a:r>
                        <a:rPr lang="ru-RU" dirty="0" smtClean="0"/>
                        <a:t>2 физических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Дневной стационар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коек</a:t>
                      </a:r>
                    </a:p>
                    <a:p>
                      <a:r>
                        <a:rPr lang="ru-RU" dirty="0" smtClean="0"/>
                        <a:t>В 2022 г выписано 616 пациентов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Преимущественно пациенты</a:t>
                      </a:r>
                      <a:r>
                        <a:rPr lang="ru-RU" baseline="0" dirty="0" smtClean="0"/>
                        <a:t> с ДДЗС и артриты низкой активности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901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3 уровень системы оказания специализированной МП (из 5ти БУЗ ВО)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48032" y="1225857"/>
          <a:ext cx="10515603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Кадры, квалификация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Оснащение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Оказываемая</a:t>
                      </a:r>
                      <a:r>
                        <a:rPr lang="ru-RU" baseline="0" dirty="0" smtClean="0"/>
                        <a:t> МП по профилю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Объемы оказываемой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r>
                        <a:rPr lang="ru-RU" baseline="0" dirty="0" smtClean="0"/>
                        <a:t> межрайонных функций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БУЗ ВО ВОКБ № 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Совместитель на 0,25 ставки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Дневной стационар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койка, в 2022 г выписано 127 чел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выполняет функции 3го уровня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БУЗ ВО ВОКБ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Штатные должности 4,25, занятые 4,25, 4 физических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r>
                        <a:rPr lang="ru-RU" baseline="0" dirty="0" smtClean="0"/>
                        <a:t> отдельного помещения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Дневной стационар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коек, в 2022 г выписано 398 чел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Осуществляется терапия ГИБП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БУЗ ВО ВОКБ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Штатные должности 4,25, занятые 4,25, 4 физических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Достаточное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Стационар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38 коек, в 2022 г выписано 1128 чел, КС по ОМС 1050 чел. (ГИБП 181),    ВМП 69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Единственное ревматологическое отделение в ВО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Особенности маршрутизации пациентов в БУЗ ВО ВОКБ с 1 на 3 уровень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уровень первичной медико-санитарной помощи (</a:t>
            </a:r>
            <a:r>
              <a:rPr lang="ru-RU" dirty="0" err="1" smtClean="0"/>
              <a:t>ФАПы</a:t>
            </a:r>
            <a:r>
              <a:rPr lang="ru-RU" dirty="0" smtClean="0"/>
              <a:t>, амбулатории, участковые больницы, ЦРБ, городские больницы и поликлиники); Обращение пациента к участковому врачу. Если больной имеет более 3-х воспаленных суставов, утреннюю скованность более 30 мин. и положительный тест «сжатия», то он направляется к ревматологу</a:t>
            </a:r>
          </a:p>
          <a:p>
            <a:pPr>
              <a:buNone/>
            </a:pPr>
            <a:r>
              <a:rPr lang="ru-RU" dirty="0" smtClean="0"/>
              <a:t>уровень специализированной медицинской помощи (городские больницы и поликлиники; Устанавливается диагноз врачом-ревматологом, с рекомендациями по лечению которого пациент направляется на первый этап, либо (при необходимости) на третий. Ревматолог осуществляет и дальнейшее наблюдение за пациентом.</a:t>
            </a:r>
          </a:p>
          <a:p>
            <a:pPr>
              <a:buNone/>
            </a:pPr>
            <a:r>
              <a:rPr lang="ru-RU" dirty="0" smtClean="0"/>
              <a:t>уровень высокотехнологичной медицинской помощи. БУЗ ВО ВОКБ, терапия ГИБП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4560</TotalTime>
  <Words>2229</Words>
  <Application>Microsoft Office PowerPoint</Application>
  <PresentationFormat>Произвольный</PresentationFormat>
  <Paragraphs>262</Paragraphs>
  <Slides>20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ДОКУМЕНТЫ, РЕГЛАМЕНТИРУЮЩИЕ  ОРГАНИЗАЦИЮ ДЕЯТЕЛЬНОСТИ РЕВМАТОЛОГИЧЕСКОЙ  СЛУЖБЫ  (Нормативно - правовая база). </vt:lpstr>
      <vt:lpstr> В соответствии с приказом 900н медицинская помощь по профилю «ревматология» должна оказываться: </vt:lpstr>
      <vt:lpstr>Кадры и штаты ревматологов  ВО </vt:lpstr>
      <vt:lpstr>Слайд 5</vt:lpstr>
      <vt:lpstr>1 уровень системы оказания специализированной МП (из 21 ЦРБ, 5ти поликлиник г Вологды, 3х поликлиник г Череповца) </vt:lpstr>
      <vt:lpstr>2 уровень системы оказания специализированной МП (из 4х ЦРБ межрайонных центров, 2 городские больницы)</vt:lpstr>
      <vt:lpstr>3 уровень системы оказания специализированной МП (из 5ти БУЗ ВО)</vt:lpstr>
      <vt:lpstr>  Особенности маршрутизации пациентов в БУЗ ВО ВОКБ с 1 на 3 уровень   </vt:lpstr>
      <vt:lpstr>Кабинет  терапии  ГИБП</vt:lpstr>
      <vt:lpstr>SWOT – анализ  3 уровня</vt:lpstr>
      <vt:lpstr>Выбор стратегии и ожидаемый результат</vt:lpstr>
      <vt:lpstr>Возможности и условия развития ревматологической службы в БУЗ ВО ВОКБ</vt:lpstr>
      <vt:lpstr>Что необходимо для погружения ГИБП в КСГ </vt:lpstr>
      <vt:lpstr>План-график внедрения</vt:lpstr>
      <vt:lpstr>Организация маршрутизации пациентов ревматологического профиля в ВО. Первый уровень</vt:lpstr>
      <vt:lpstr>Организация маршрутизации пациентов ревматологического профиля в ВО. Первый уровень</vt:lpstr>
      <vt:lpstr>Организация маршрутизации пациентов ревматологического профиля в ВО. Второй уровень</vt:lpstr>
      <vt:lpstr>Организация маршрутизации пациентов ревматологического профиля в ВО. Третий уровень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krykovaev</cp:lastModifiedBy>
  <cp:revision>273</cp:revision>
  <cp:lastPrinted>2023-03-06T05:40:18Z</cp:lastPrinted>
  <dcterms:created xsi:type="dcterms:W3CDTF">2023-02-18T05:18:55Z</dcterms:created>
  <dcterms:modified xsi:type="dcterms:W3CDTF">2023-07-05T09:49:39Z</dcterms:modified>
</cp:coreProperties>
</file>