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239B1C7B-C7A8-4934-8FAC-6E14099A5FE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10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93A481C-F2FE-4B66-99E3-7B43DB888E97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AF9BD1-0CF8-4794-A632-77CF5B34F45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latin typeface="Arial"/>
              </a:rPr>
              <a:t>80 % направлений с венозной патологией не оправданы, УЗИ амбулаторно –решит этот вопрос). Обследование  пациентов АМБУЛАТОРНО ! ! ! !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1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9CDEF0-67C7-42AC-85E2-05300178D57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После выбора стратегии и  медицинских технологий осуществляется планирование с этапами внедрения данных технологий.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1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93ADCB9-FB3F-4E52-A0EB-67E8BA5E671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1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94C27E-E7AC-4A14-A788-846F631591D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84D398-41BA-4A72-93FB-F61CBFD406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BC271C-F481-4CFA-99D2-CEB203FC1C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77C236-9651-4CD4-BC9D-B591DCB5DA6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76279C-6C03-4268-ABB4-678AB1DCB3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F7714E-7646-4651-B29D-2BB8C205D6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AD10EC-9E76-473F-AE98-BA8487FF4F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2E443C-B9FE-41ED-A819-49F41BC716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AE0078-DCBE-4CEA-8D7A-E8A95D2641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B385FA-A1F2-4262-AF04-3A37D13541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29F675-1854-4BA3-9985-4FAA2484D5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990D53-640B-4683-AF02-BABED428D4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B21DAC-6A20-4843-BC1C-E4AB75EA60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940318-5673-49FE-886C-74E3668FCE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127E9A-5C8E-4008-9BCE-18A46BF303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789F8D-F1F7-422D-9C11-B467502674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82DF99-3B85-47D2-B8F4-5D33B92486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AA193A-ED2A-46EA-834E-E70420C6081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EE6552-51DC-45B6-863F-F3D8DD14FA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272212-F871-41E6-991B-848CDF41CC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EA03A3-5A07-491E-8446-3D9374C0FE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CB0C52-A0DF-4066-9412-CAE79FB266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3806CA-D2E9-4429-A2AB-7B3BD1AB69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4D7FBF-DA5F-49A6-B9AD-248DC5AB45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F0B63D-C45A-4A02-99B8-28E200D2F7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Образец заголовка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Образец текста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lvl="1" marL="792000" indent="-38808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b="0" lang="ru-RU" sz="2570" spc="-1" strike="noStrike">
                <a:solidFill>
                  <a:srgbClr val="595959"/>
                </a:solidFill>
                <a:latin typeface="News Gothic MT"/>
              </a:rPr>
              <a:t>Второй уровень</a:t>
            </a:r>
            <a:endParaRPr b="0" lang="ru-RU" sz="2570" spc="-1" strike="noStrike">
              <a:solidFill>
                <a:srgbClr val="595959"/>
              </a:solidFill>
              <a:latin typeface="News Gothic MT"/>
            </a:endParaRPr>
          </a:p>
          <a:p>
            <a:pPr lvl="2" marL="1118520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300" spc="-1" strike="noStrike">
                <a:solidFill>
                  <a:srgbClr val="595959"/>
                </a:solidFill>
                <a:latin typeface="News Gothic MT"/>
              </a:rPr>
              <a:t>Третий уровень</a:t>
            </a:r>
            <a:endParaRPr b="0" lang="ru-RU" sz="2300" spc="-1" strike="noStrike">
              <a:solidFill>
                <a:srgbClr val="595959"/>
              </a:solidFill>
              <a:latin typeface="News Gothic MT"/>
            </a:endParaRPr>
          </a:p>
          <a:p>
            <a:pPr lvl="3" marL="1459800" indent="-33984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Четвертый уровень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4" marL="1786680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Пятый уровень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38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en-US" sz="1380" spc="-1" strike="noStrike">
                <a:solidFill>
                  <a:srgbClr val="ffffff"/>
                </a:solidFill>
                <a:latin typeface="News Gothic MT"/>
              </a:rPr>
              <a:t> </a:t>
            </a:r>
            <a:endParaRPr b="0" lang="ru-RU" sz="138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414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E3A7A8-C30A-4307-A773-78EA0F8A96F4}" type="slidenum">
              <a:rPr b="0" lang="en-US" sz="4140" spc="-1" strike="noStrike">
                <a:solidFill>
                  <a:srgbClr val="ffffff"/>
                </a:solidFill>
                <a:latin typeface="News Gothic MT"/>
              </a:rPr>
              <a:t>5</a:t>
            </a:fld>
            <a:endParaRPr b="0" lang="ru-RU" sz="414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38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en-US" sz="1380" spc="-1" strike="noStrike">
                <a:solidFill>
                  <a:srgbClr val="ffffff"/>
                </a:solidFill>
                <a:latin typeface="News Gothic MT"/>
              </a:rPr>
              <a:t>&lt;дата/время&gt;</a:t>
            </a:r>
            <a:endParaRPr b="0" lang="ru-RU" sz="138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414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4576C92-DF36-474B-939A-1B481CD4F8D5}" type="slidenum">
              <a:rPr b="0" lang="en-US" sz="4140" spc="-1" strike="noStrike">
                <a:solidFill>
                  <a:srgbClr val="ffffff"/>
                </a:solidFill>
                <a:latin typeface="News Gothic MT"/>
              </a:rPr>
              <a:t>&lt;номер&gt;</a:t>
            </a:fld>
            <a:endParaRPr b="0" lang="ru-RU" sz="414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Для правки структуры щёлкните мышью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595959"/>
                </a:solidFill>
                <a:latin typeface="News Gothic MT"/>
              </a:rPr>
              <a:t>Второй уровень структуры</a:t>
            </a:r>
            <a:endParaRPr b="0" lang="ru-RU" sz="2300" spc="-1" strike="noStrike">
              <a:solidFill>
                <a:srgbClr val="595959"/>
              </a:solidFill>
              <a:latin typeface="News Gothic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Третий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Четвёртый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Пятый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Шестой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Седьмой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7"/>
          <p:cNvSpPr/>
          <p:nvPr/>
        </p:nvSpPr>
        <p:spPr>
          <a:xfrm>
            <a:off x="8142120" y="6001560"/>
            <a:ext cx="344340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66"/>
                </a:solidFill>
                <a:latin typeface="Times New Roman"/>
              </a:rPr>
              <a:t>Заведующий Отделения сосудистой хирургии №1 РСЦ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66"/>
                </a:solidFill>
                <a:latin typeface="Times New Roman"/>
              </a:rPr>
              <a:t>Ревелев И.М.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9" name="TextBox 1"/>
          <p:cNvSpPr/>
          <p:nvPr/>
        </p:nvSpPr>
        <p:spPr>
          <a:xfrm>
            <a:off x="1314000" y="204120"/>
            <a:ext cx="876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БУЗ ВО «ВОЛОГОДСКАЯ ОБЛАСТНАЯ КЛИНИЧЕСКАЯ БОЛЬНИЦА»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План развития оказания помощи по сосудистой хирургии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0" name="Рисунок 1" descr="Лого итог.png"/>
          <p:cNvPicPr/>
          <p:nvPr/>
        </p:nvPicPr>
        <p:blipFill>
          <a:blip r:embed="rId2"/>
          <a:stretch/>
        </p:blipFill>
        <p:spPr>
          <a:xfrm>
            <a:off x="10512000" y="145800"/>
            <a:ext cx="1533960" cy="13734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2" descr="https://sun9-70.userapi.com/impg/0MNtm8GIPQqkt2wgsKJUrcyYGZG4eK-BJaYGZA/yeWRS5h1bzI.jpg?size=1024x597&amp;quality=95&amp;sign=68962302cdc9642c02f965af4460eb64&amp;type=album"/>
          <p:cNvPicPr/>
          <p:nvPr/>
        </p:nvPicPr>
        <p:blipFill>
          <a:blip r:embed="rId3"/>
          <a:stretch/>
        </p:blipFill>
        <p:spPr>
          <a:xfrm>
            <a:off x="2013480" y="1330920"/>
            <a:ext cx="8095320" cy="471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2c7c9f"/>
                </a:solidFill>
                <a:latin typeface="News Gothic MT"/>
              </a:rPr>
              <a:t>Маршрутизация пациентов с патологией по профилю «Сосудистая хирургия»</a:t>
            </a:r>
            <a:endParaRPr b="0" lang="ru-RU" sz="40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907280" cy="4919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>
              <a:lnSpc>
                <a:spcPct val="100000"/>
              </a:lnSpc>
              <a:spcBef>
                <a:spcPts val="2310"/>
              </a:spcBef>
              <a:buNone/>
            </a:pP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9600" spc="-1" strike="noStrike">
                <a:solidFill>
                  <a:srgbClr val="595959"/>
                </a:solidFill>
                <a:latin typeface="News Gothic MT"/>
              </a:rPr>
              <a:t>Отсутствует ! ! !</a:t>
            </a:r>
            <a:endParaRPr b="0" lang="ru-RU" sz="960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62440" y="333720"/>
            <a:ext cx="9228960" cy="116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Методология разработки плана развития вида помощи</a:t>
            </a:r>
            <a:br/>
            <a:endParaRPr b="0" lang="ru-RU" sz="24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08960" y="1599840"/>
            <a:ext cx="1149948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Организация амбулаторно-поликлинической помощи (1-2 уровни):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1.  Медицинские учреждения, в которых  функционируют специализированные приемы в поликлинике по службе, динамика за последние 3 года. Укомплектованность кадрами на уровне поликлиники.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2. Порядок организации специализированного приема, доступность специализированной помощи.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3. Оценка объема выполненной работы- количества посещений, почасовой нагрузки.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4. Возможность полноценного обследования и лечения (лабораторного, рентгенологического, физиотерапевтического, эндоскопического, функционального и УЗИ, др.). Сроки обследования.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5. Выполнение межрайонных функций.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6. Развитие стационарозамещающих технологий.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</p:txBody>
      </p:sp>
      <p:pic>
        <p:nvPicPr>
          <p:cNvPr id="113" name="Рисунок 1" descr="Лого итог.png"/>
          <p:cNvPicPr/>
          <p:nvPr/>
        </p:nvPicPr>
        <p:blipFill>
          <a:blip r:embed="rId1"/>
          <a:stretch/>
        </p:blipFill>
        <p:spPr>
          <a:xfrm>
            <a:off x="10485000" y="161280"/>
            <a:ext cx="1556280" cy="1516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4"/>
          <p:cNvSpPr/>
          <p:nvPr/>
        </p:nvSpPr>
        <p:spPr>
          <a:xfrm>
            <a:off x="967320" y="207360"/>
            <a:ext cx="8640720" cy="577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          </a:t>
            </a:r>
            <a:r>
              <a:rPr b="1" lang="en-US" sz="3200" spc="-1" strike="noStrike">
                <a:solidFill>
                  <a:srgbClr val="ff0000"/>
                </a:solidFill>
                <a:latin typeface="Times New Roman"/>
              </a:rPr>
              <a:t>SWOT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АНАЛИЗ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5" name="TextBox 6"/>
          <p:cNvSpPr/>
          <p:nvPr/>
        </p:nvSpPr>
        <p:spPr>
          <a:xfrm>
            <a:off x="532080" y="978480"/>
            <a:ext cx="9969120" cy="33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Сильные стороны (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Strengths)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                    Слабые стороны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(Weaknesses)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6" name="TextBox 10"/>
          <p:cNvSpPr/>
          <p:nvPr/>
        </p:nvSpPr>
        <p:spPr>
          <a:xfrm>
            <a:off x="181080" y="1388520"/>
            <a:ext cx="5905080" cy="1795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Стабильное финансирование за счет средств ОМС и ВМП 1,2 уровней.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Высокий уровень подготовки кадров, сертифицированных специалистов.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Наличие высококлассного диагностического и лечебного оборудования.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Лидирующие позиции по оказанию медицинских услуг населению области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Удовлетворение потребителей медицинских услуг.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ВБ источники финансирования.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7" name="TextBox 11"/>
          <p:cNvSpPr/>
          <p:nvPr/>
        </p:nvSpPr>
        <p:spPr>
          <a:xfrm>
            <a:off x="6151320" y="1354320"/>
            <a:ext cx="5680080" cy="2221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Крайне мал коечный фонд отделления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  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1 операционный стол ! ! !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Отсутствие единого информационного пространства.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Отсутствие маршрутизации и заинтересованности в ее выстраивании. В том числе внутри учереждения.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Дефицит кадров по ряду направлений ( анестезиологическая служба, реанимация, опер блок)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Высокий коэффициент совместительства.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Практически полное отсутствие оказания помощи по профилю на 1, частично 2 уровнях  и экстренной помощи в других учереждениях.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8" name="TextBox 3"/>
          <p:cNvSpPr/>
          <p:nvPr/>
        </p:nvSpPr>
        <p:spPr>
          <a:xfrm>
            <a:off x="643320" y="3340440"/>
            <a:ext cx="1031652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Внешняя среда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TextBox 4"/>
          <p:cNvSpPr/>
          <p:nvPr/>
        </p:nvSpPr>
        <p:spPr>
          <a:xfrm>
            <a:off x="351000" y="3728160"/>
            <a:ext cx="11508120" cy="33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Возможности (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Opportunities)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     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                  Угрозы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(Threats)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0" name="TextBox 7"/>
          <p:cNvSpPr/>
          <p:nvPr/>
        </p:nvSpPr>
        <p:spPr>
          <a:xfrm>
            <a:off x="319680" y="4141080"/>
            <a:ext cx="5129280" cy="115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Развитие ВТМП.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Оптимизация деятельности приносящей доход.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Правильно выстроенная маршрутизация пациентов.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Выстраивание взаимодействия как внутри учереждения так и с другими учреждениями.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1" name="TextBox 8"/>
          <p:cNvSpPr/>
          <p:nvPr/>
        </p:nvSpPr>
        <p:spPr>
          <a:xfrm>
            <a:off x="6142320" y="4085640"/>
            <a:ext cx="5772240" cy="1582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Материальные риски.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Юридические риски.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Сокращение объемов финансирования  по ОМС.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Сокращение объемов медицинской помощи.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Нестабильная экономическая обстановка..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Значительная территориальная удаленность населенных пунктов в Вологодской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</a:rPr>
              <a:t>области.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22" name="Рисунок 13" descr=""/>
          <p:cNvPicPr/>
          <p:nvPr/>
        </p:nvPicPr>
        <p:blipFill>
          <a:blip r:embed="rId1"/>
          <a:stretch/>
        </p:blipFill>
        <p:spPr>
          <a:xfrm>
            <a:off x="10472760" y="0"/>
            <a:ext cx="1530000" cy="137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" descr="Лого итог.png"/>
          <p:cNvPicPr/>
          <p:nvPr/>
        </p:nvPicPr>
        <p:blipFill>
          <a:blip r:embed="rId1"/>
          <a:stretch/>
        </p:blipFill>
        <p:spPr>
          <a:xfrm>
            <a:off x="10520280" y="0"/>
            <a:ext cx="1455480" cy="1418760"/>
          </a:xfrm>
          <a:prstGeom prst="rect">
            <a:avLst/>
          </a:prstGeom>
          <a:ln w="0">
            <a:noFill/>
          </a:ln>
        </p:spPr>
      </p:pic>
      <p:sp>
        <p:nvSpPr>
          <p:cNvPr id="124" name="Content Placeholder 2"/>
          <p:cNvSpPr/>
          <p:nvPr/>
        </p:nvSpPr>
        <p:spPr>
          <a:xfrm>
            <a:off x="470880" y="1387080"/>
            <a:ext cx="11194200" cy="44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itle 1"/>
          <p:cNvSpPr/>
          <p:nvPr/>
        </p:nvSpPr>
        <p:spPr>
          <a:xfrm>
            <a:off x="-93600" y="298800"/>
            <a:ext cx="10837440" cy="8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Выбор стратегии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развития вида помощи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6" name="TextBox 2"/>
          <p:cNvSpPr/>
          <p:nvPr/>
        </p:nvSpPr>
        <p:spPr>
          <a:xfrm>
            <a:off x="789840" y="1175040"/>
            <a:ext cx="1020348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Разработка и утверждение маршрутизации пациентов в том числе из районов области, в том числе по линии  Санитарной авиации.</a:t>
            </a:r>
            <a:endParaRPr b="0" lang="ru-RU" sz="20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Дальнейшее уменьшение среднего койко-дня ( 8,3) в первую очередь за счет развития  высокотехнологичной медицинской помощи.</a:t>
            </a:r>
            <a:endParaRPr b="0" lang="ru-RU" sz="20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Ввести форму обратной ответственности первичного медицинского звена (поликлиники).</a:t>
            </a:r>
            <a:endParaRPr b="0" lang="ru-RU" sz="20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Фокусировка отделения на ВМП и артериальных руконструкциях с «дорогим»  КСГ.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Оценка стратегии</a:t>
            </a:r>
            <a:endParaRPr b="0" lang="ru-RU" sz="2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908640" y="2410200"/>
            <a:ext cx="10722960" cy="2732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 algn="just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66"/>
                </a:solidFill>
                <a:latin typeface="Times New Roman"/>
              </a:rPr>
              <a:t>Предложенные мероприятия помогут снизить издержки, а при стабильном финансировании (2022 год 120 ВМП 1 уровня,   2023 -120 ВМП 1 и 60 ВМП 2  уровня) позволят увеличить  экономическую эффективность, что в свою очередь повлечет увеличения качества оказываемых медицинских услуг и повышения заработной платы сотрудников.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None/>
            </a:pP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</p:txBody>
      </p:sp>
      <p:pic>
        <p:nvPicPr>
          <p:cNvPr id="129" name="Рисунок 3" descr=""/>
          <p:cNvPicPr/>
          <p:nvPr/>
        </p:nvPicPr>
        <p:blipFill>
          <a:blip r:embed="rId1"/>
          <a:stretch/>
        </p:blipFill>
        <p:spPr>
          <a:xfrm>
            <a:off x="10521360" y="65880"/>
            <a:ext cx="1456560" cy="14202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/>
          <p:nvPr/>
        </p:nvSpPr>
        <p:spPr>
          <a:xfrm>
            <a:off x="1059840" y="385920"/>
            <a:ext cx="87073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ПЛАНИРОВАНИЕ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1" name="Рисунок 2" descr="Лого итог.png"/>
          <p:cNvPicPr/>
          <p:nvPr/>
        </p:nvPicPr>
        <p:blipFill>
          <a:blip r:embed="rId1"/>
          <a:stretch/>
        </p:blipFill>
        <p:spPr>
          <a:xfrm>
            <a:off x="10405080" y="175320"/>
            <a:ext cx="1533960" cy="1495080"/>
          </a:xfrm>
          <a:prstGeom prst="rect">
            <a:avLst/>
          </a:prstGeom>
          <a:ln w="0">
            <a:noFill/>
          </a:ln>
        </p:spPr>
      </p:pic>
      <p:sp>
        <p:nvSpPr>
          <p:cNvPr id="132" name="TextBox 3"/>
          <p:cNvSpPr/>
          <p:nvPr/>
        </p:nvSpPr>
        <p:spPr>
          <a:xfrm>
            <a:off x="842760" y="1346040"/>
            <a:ext cx="10048680" cy="51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200000"/>
              </a:lnSpc>
              <a:buClr>
                <a:srgbClr val="000066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66"/>
                </a:solidFill>
                <a:latin typeface="Times New Roman"/>
              </a:rPr>
              <a:t>краткосрочные (разработка и утверждение маршрутизации, приобретение необходимых расходных материальв для ВМП !!!)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200000"/>
              </a:lnSpc>
              <a:buClr>
                <a:srgbClr val="000066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66"/>
                </a:solidFill>
                <a:latin typeface="Times New Roman"/>
              </a:rPr>
              <a:t>среднесрочные (Увеличение коечного фонда, единое информационное поле)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200000"/>
              </a:lnSpc>
              <a:buClr>
                <a:srgbClr val="000066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66"/>
                </a:solidFill>
                <a:latin typeface="Times New Roman"/>
              </a:rPr>
              <a:t>долгосрочные (Формирование мощной сосудистой службы с мультидисциплинарным подходом)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3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ВОКБ №1 Отделение сосудистой хирургии №1 РСЦ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21 койка !!!!!!  5 ССХ  средний койко-день8,3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865 оперативных вмешательств.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685 артериальных реконструкция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174 операции на венозном русле.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120 ВМП 1 Уровня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Выводы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Необходимо развитие более высокотехнологичных видов  специализированной медицинской помощи.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Целесообразно открытие гнойного специализированного хирургического отделения на базе Городской больницы №1 ( существовало ранее).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Крайне важно выстраивание взаимодействия с другими учреждениями здравоохранения, ДЗ, ТФОМС.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None/>
            </a:pP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pic>
        <p:nvPicPr>
          <p:cNvPr id="138" name="Picture 2" descr="http://www.owen.ru/uploads/52/vologda.jpg"/>
          <p:cNvPicPr/>
          <p:nvPr/>
        </p:nvPicPr>
        <p:blipFill>
          <a:blip r:embed="rId1"/>
          <a:stretch/>
        </p:blipFill>
        <p:spPr>
          <a:xfrm>
            <a:off x="431280" y="803520"/>
            <a:ext cx="11424960" cy="573912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1537560" y="272520"/>
            <a:ext cx="9600840" cy="577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rmAutofit fontScale="76000"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ff0000"/>
                </a:solidFill>
                <a:latin typeface="Times New Roman"/>
              </a:rPr>
              <a:t>БЛАГОДАРЮ ЗА ВНИМАНИЕ!</a:t>
            </a:r>
            <a:endParaRPr b="0" lang="ru-RU" sz="4000" spc="-1" strike="noStrike">
              <a:solidFill>
                <a:srgbClr val="000000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</a:rPr>
              <a:t>Нормативная база по Сердечно-сосудистой хирургии</a:t>
            </a:r>
            <a:endParaRPr b="0" lang="ru-RU" sz="40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800" spc="-1" strike="noStrike">
                <a:solidFill>
                  <a:srgbClr val="000066"/>
                </a:solidFill>
                <a:latin typeface="Times New Roman"/>
              </a:rPr>
              <a:t>1. Приказ ДЗ ВО № 351 от 23.04.2023  « О порядке оказания медицинской помощи пациентам с сердечно-сосудистыми заболеваниями на территории ВО».</a:t>
            </a:r>
            <a:endParaRPr b="0" lang="ru-RU" sz="280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800" spc="-1" strike="noStrike">
                <a:solidFill>
                  <a:srgbClr val="000066"/>
                </a:solidFill>
                <a:latin typeface="Times New Roman"/>
              </a:rPr>
              <a:t>2.</a:t>
            </a: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 </a:t>
            </a:r>
            <a:r>
              <a:rPr b="0" lang="ru-RU" sz="2800" spc="-1" strike="noStrike">
                <a:solidFill>
                  <a:srgbClr val="595959"/>
                </a:solidFill>
                <a:latin typeface="News Gothic MT"/>
              </a:rPr>
              <a:t>Приказом Министерства здравоохранения РФ  от 15.11.2012 N 918н "Об утверждении Порядка оказания медицинской помощи больным с сердечно-сосудистыми заболеваниями"</a:t>
            </a:r>
            <a:endParaRPr b="0" lang="ru-RU" sz="2800" spc="-1" strike="noStrike">
              <a:solidFill>
                <a:srgbClr val="595959"/>
              </a:solidFill>
              <a:latin typeface="News Gothic MT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None/>
            </a:pPr>
            <a:endParaRPr b="0" lang="ru-RU" sz="280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2c7c9f"/>
                </a:solidFill>
                <a:latin typeface="News Gothic MT"/>
              </a:rPr>
              <a:t>Схема оказания медицинской помощи по сосудистой хирургии</a:t>
            </a:r>
            <a:endParaRPr b="0" lang="ru-RU" sz="40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80200" y="1630440"/>
            <a:ext cx="10080720" cy="444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>
            <a:alphaModFix amt="0"/>
          </a:blip>
          <a:srcRect l="-12" t="-14" r="-12" b="-14"/>
          <a:stretch/>
        </p:blipFill>
        <p:spPr>
          <a:xfrm>
            <a:off x="1646640" y="1630440"/>
            <a:ext cx="8547480" cy="44560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1 Уровень.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Поликлиники и ФАПы  города Вологда и Районов области.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Бригады СМП.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2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Ежедневный прием Врача Сердечно-сосудистого хирурга  В поликлинике ВОКБ№1 по адресу ул. Лечебная 17( 3990 при плане 3350),   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в Поликлинике  при Городской больнице  №2 по адресу ул. Северная 15, (2825, при плане 2800)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Поликлинике №3, по Адресу Московская 2А,  Поликлиника №1, Мальцева 45( не ежедневно).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Поликлиника при МСЧ «Северсталь» (4000) 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None/>
            </a:pP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2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Дневной стационар  при Поликлинике №2  «Водники»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50 коек дневного стационара, 2  доктора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Консервативная тераия пациентам  Облитерирующий атеросклерозом, Хронической венозной недостаточностью, Диабетической ангиопатией. 1200  случаев за год.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402 Флебэктомии  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3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ВОКБ №2   8 коек в составе хирургического отделения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1 ССХ, 2  Эндоваскулярных хирурга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381 операция,  246 на артериальном русле, 135 на венозном. 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3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Сосудистое отделение на бае МСЧ « Северсталь»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30 коек, 5 ССХ,  2 эндоваскулярных хирурга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1056  операций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598 артериальных реконструкций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458 операций на венозном русле.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3 уровень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ВОКБ №1 Отделение сосудистой хирургии №1 РСЦ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21 койка !!!!!!  5 ССХ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865 оперативных вмешательтв.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685 артериальных реконструкция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174 операции на венозном русле.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Application>LibreOffice/7.3.1.3$Windows_X86_64 LibreOffice_project/a69ca51ded25f3eefd52d7bf9a5fad8c90b87951</Application>
  <AppVersion>15.0000</AppVersion>
  <Words>896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2022-04-04T11:33:42Z</dcterms:created>
  <dc:creator>Кириченко Екатерина Александровна</dc:creator>
  <dc:description/>
  <dc:language>ru-RU</dc:language>
  <cp:lastModifiedBy/>
  <cp:lastPrinted>2022-12-07T05:13:28Z</cp:lastPrinted>
  <dcterms:modified xsi:type="dcterms:W3CDTF">2023-06-28T12:21:58Z</dcterms:modified>
  <cp:revision>366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18</vt:i4>
  </property>
</Properties>
</file>