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72" r:id="rId3"/>
    <p:sldId id="257" r:id="rId4"/>
    <p:sldId id="264" r:id="rId5"/>
    <p:sldId id="260" r:id="rId6"/>
    <p:sldId id="259" r:id="rId7"/>
    <p:sldId id="261" r:id="rId8"/>
    <p:sldId id="271" r:id="rId9"/>
    <p:sldId id="270" r:id="rId10"/>
    <p:sldId id="266" r:id="rId11"/>
    <p:sldId id="262" r:id="rId12"/>
    <p:sldId id="267" r:id="rId13"/>
    <p:sldId id="258" r:id="rId14"/>
    <p:sldId id="268" r:id="rId15"/>
    <p:sldId id="269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8E9"/>
    <a:srgbClr val="AE78D6"/>
    <a:srgbClr val="16B9DA"/>
    <a:srgbClr val="E5E4A6"/>
    <a:srgbClr val="EDDDEC"/>
    <a:srgbClr val="EFF3D6"/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460CB-21D8-46AC-98B6-80608DF723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D8E38-EDE9-4559-8C81-4124A23BF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8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C88D-159F-4DE7-BFAF-EDC3CB187F32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7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B623-58B3-4A7D-89E8-0DFF24B83044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4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1F42-946B-49F0-A9C2-3C6323B0D81C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62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E245-F4B8-4626-A953-9ED344CF8834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5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CB2-5C90-437A-AFEE-E9EF53C7EF94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38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77A5-764B-4952-A5D7-7C161B59ED6A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1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B695-5BB8-4A46-80B1-D904DD90CC9A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4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D13-9076-4BC5-A15D-75BC8D70EB9B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1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903-29E6-4C47-BF52-4AFF8ECD7C6C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7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39F-A475-49F5-AE4F-4D0E02C8415D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9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BEC8-7FB6-4831-932B-15EA9068BDC4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A7-58ED-409E-AEF8-40CC7976082C}" type="datetime1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8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6B7-4156-43B7-BF78-FE2453FE3AC3}" type="datetime1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267C-DA1F-4C4E-B2DC-75AA2FE6FA28}" type="datetime1">
              <a:rPr lang="ru-RU" smtClean="0"/>
              <a:t>05.07.2023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7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9398-3CAF-45CD-B33D-55E25792F10A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6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C0BA-049E-40C0-96C8-273820CB104D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6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59E7-741C-4B46-A641-CEBA5F9BCABC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F6C062-A121-44F9-ADAC-ECD1AB1E7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5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4" y="914400"/>
            <a:ext cx="4567216" cy="32447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660" y="269154"/>
            <a:ext cx="7558314" cy="3825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БУЗ ВО «Вологодская областная клиническая больница»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9083" y="4072089"/>
            <a:ext cx="6873782" cy="16234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Стратегический план развития сурдологопедической службы Вологодской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4763" y="6314536"/>
            <a:ext cx="129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Май 2023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213" y1="47083" x2="50213" y2="47083"/>
                        <a14:foregroundMark x1="42553" y1="55417" x2="42553" y2="55417"/>
                        <a14:foregroundMark x1="46383" y1="63750" x2="46383" y2="63750"/>
                        <a14:foregroundMark x1="68936" y1="37500" x2="68936" y2="37500"/>
                        <a14:foregroundMark x1="23830" y1="60833" x2="23830" y2="60833"/>
                        <a14:foregroundMark x1="19574" y1="62917" x2="19574" y2="62917"/>
                        <a14:foregroundMark x1="16596" y1="64583" x2="16596" y2="64583"/>
                        <a14:foregroundMark x1="12766" y1="80417" x2="12766" y2="80417"/>
                        <a14:foregroundMark x1="7234" y1="85000" x2="91489" y2="86250"/>
                        <a14:foregroundMark x1="88936" y1="95417" x2="11915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69" y="162880"/>
            <a:ext cx="1181956" cy="12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3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976" y="624110"/>
            <a:ext cx="7026270" cy="669852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rgbClr val="A53010"/>
                </a:solidFill>
              </a:rPr>
              <a:t>Проблемы</a:t>
            </a:r>
            <a:r>
              <a:rPr lang="ru-RU" sz="3400" b="1" dirty="0">
                <a:solidFill>
                  <a:srgbClr val="A53010"/>
                </a:solidFill>
              </a:rPr>
              <a:t> службы в МО </a:t>
            </a:r>
            <a:r>
              <a:rPr lang="en-US" sz="3400" b="1" dirty="0">
                <a:solidFill>
                  <a:srgbClr val="A53010"/>
                </a:solidFill>
              </a:rPr>
              <a:t>II </a:t>
            </a:r>
            <a:r>
              <a:rPr lang="ru-RU" sz="3400" b="1" dirty="0">
                <a:solidFill>
                  <a:srgbClr val="A53010"/>
                </a:solidFill>
              </a:rPr>
              <a:t>уровня: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976" y="1293962"/>
            <a:ext cx="7026270" cy="5365630"/>
          </a:xfrm>
        </p:spPr>
        <p:txBody>
          <a:bodyPr>
            <a:noAutofit/>
          </a:bodyPr>
          <a:lstStyle/>
          <a:p>
            <a:pPr algn="just"/>
            <a:r>
              <a:rPr lang="ru-RU" sz="2000" u="sng" dirty="0">
                <a:solidFill>
                  <a:schemeClr val="tx1"/>
                </a:solidFill>
              </a:rPr>
              <a:t>Закрытие общегородских приемов с 2020г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1700" dirty="0">
                <a:solidFill>
                  <a:schemeClr val="tx1"/>
                </a:solidFill>
              </a:rPr>
              <a:t>В БУЗ ВО «Череповецкая городская поликлиника №2» врач-сурдолог ведет прием только для городского населения </a:t>
            </a:r>
            <a:r>
              <a:rPr lang="ru-RU" sz="1700" dirty="0" err="1">
                <a:solidFill>
                  <a:schemeClr val="tx1"/>
                </a:solidFill>
              </a:rPr>
              <a:t>г.Череповец</a:t>
            </a:r>
            <a:r>
              <a:rPr lang="ru-RU" sz="1700" dirty="0">
                <a:solidFill>
                  <a:schemeClr val="tx1"/>
                </a:solidFill>
              </a:rPr>
              <a:t>. Ранее прикрепленные к этому учреждению районы </a:t>
            </a:r>
            <a:r>
              <a:rPr lang="ru-RU" sz="1700" dirty="0" err="1">
                <a:solidFill>
                  <a:schemeClr val="tx1"/>
                </a:solidFill>
              </a:rPr>
              <a:t>Чагодощенский</a:t>
            </a:r>
            <a:r>
              <a:rPr lang="ru-RU" sz="1700" dirty="0">
                <a:solidFill>
                  <a:schemeClr val="tx1"/>
                </a:solidFill>
              </a:rPr>
              <a:t> и </a:t>
            </a:r>
            <a:r>
              <a:rPr lang="ru-RU" sz="1700" dirty="0" err="1">
                <a:solidFill>
                  <a:schemeClr val="tx1"/>
                </a:solidFill>
              </a:rPr>
              <a:t>Устюженский</a:t>
            </a:r>
            <a:r>
              <a:rPr lang="ru-RU" sz="1700" dirty="0">
                <a:solidFill>
                  <a:schemeClr val="tx1"/>
                </a:solidFill>
              </a:rPr>
              <a:t> вынуждены направлять пациентов в БУЗ ВО «ВОКБ». 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</a:rPr>
              <a:t>Врач-сурдолог БУЗ ВО «Вологодская городская больница №1» не занимается диагностикой и лечением периферических вестибулярных нарушений.</a:t>
            </a:r>
          </a:p>
          <a:p>
            <a:pPr algn="just"/>
            <a:r>
              <a:rPr lang="ru-RU" sz="2000" u="sng" dirty="0">
                <a:solidFill>
                  <a:schemeClr val="tx1"/>
                </a:solidFill>
              </a:rPr>
              <a:t>Кадровый дефицит (</a:t>
            </a:r>
            <a:r>
              <a:rPr lang="ru-RU" sz="1700" u="sng" dirty="0">
                <a:solidFill>
                  <a:schemeClr val="tx1"/>
                </a:solidFill>
              </a:rPr>
              <a:t>д</a:t>
            </a:r>
            <a:r>
              <a:rPr lang="ru-RU" sz="1700" dirty="0">
                <a:solidFill>
                  <a:schemeClr val="tx1"/>
                </a:solidFill>
              </a:rPr>
              <a:t>етская служба </a:t>
            </a:r>
            <a:r>
              <a:rPr lang="ru-RU" sz="1700" dirty="0" err="1">
                <a:solidFill>
                  <a:schemeClr val="tx1"/>
                </a:solidFill>
              </a:rPr>
              <a:t>г.Череповец</a:t>
            </a:r>
            <a:r>
              <a:rPr lang="ru-RU" sz="1700" dirty="0">
                <a:solidFill>
                  <a:schemeClr val="tx1"/>
                </a:solidFill>
              </a:rPr>
              <a:t>; сурдопедагога или логопеда; дефицит кадров в оториноларингологической службе области.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4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434710" cy="66985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A53010"/>
                </a:solidFill>
              </a:rPr>
              <a:t>III </a:t>
            </a:r>
            <a:r>
              <a:rPr lang="ru-RU" sz="3400" b="1" dirty="0">
                <a:solidFill>
                  <a:srgbClr val="A53010"/>
                </a:solidFill>
              </a:rPr>
              <a:t>уровень: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202" y="1452112"/>
            <a:ext cx="6689840" cy="502632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Сурдологический центр БУЗ ВО «ВОКБ»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Сурдологический кабинет БУЗ ВО «ВОДКБ»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3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610" y="0"/>
            <a:ext cx="7047781" cy="528506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A53010"/>
                </a:solidFill>
              </a:rPr>
              <a:t>Проблемы службы в МО </a:t>
            </a:r>
            <a:r>
              <a:rPr lang="en-US" sz="3000" b="1" dirty="0">
                <a:solidFill>
                  <a:srgbClr val="A53010"/>
                </a:solidFill>
              </a:rPr>
              <a:t>III </a:t>
            </a:r>
            <a:r>
              <a:rPr lang="ru-RU" sz="3000" b="1" dirty="0">
                <a:solidFill>
                  <a:srgbClr val="A53010"/>
                </a:solidFill>
              </a:rPr>
              <a:t>уровня: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088" y="528506"/>
            <a:ext cx="7211684" cy="6258188"/>
          </a:xfrm>
        </p:spPr>
        <p:txBody>
          <a:bodyPr>
            <a:noAutofit/>
          </a:bodyPr>
          <a:lstStyle/>
          <a:p>
            <a:pPr algn="just"/>
            <a:r>
              <a:rPr lang="ru-RU" sz="1450" dirty="0">
                <a:solidFill>
                  <a:schemeClr val="tx1"/>
                </a:solidFill>
              </a:rPr>
              <a:t>Высокая потребность в сурдологической помощи.</a:t>
            </a:r>
          </a:p>
          <a:p>
            <a:pPr algn="just"/>
            <a:r>
              <a:rPr lang="ru-RU" sz="1450" dirty="0">
                <a:solidFill>
                  <a:schemeClr val="tx1"/>
                </a:solidFill>
              </a:rPr>
              <a:t>Дефицит кадров.</a:t>
            </a:r>
          </a:p>
          <a:p>
            <a:pPr algn="just"/>
            <a:r>
              <a:rPr lang="ru-RU" sz="1450" dirty="0">
                <a:solidFill>
                  <a:schemeClr val="tx1"/>
                </a:solidFill>
              </a:rPr>
              <a:t>Износ части оборудования (</a:t>
            </a:r>
            <a:r>
              <a:rPr lang="en-US" sz="1450" dirty="0">
                <a:solidFill>
                  <a:schemeClr val="tx1"/>
                </a:solidFill>
              </a:rPr>
              <a:t>&gt;12</a:t>
            </a:r>
            <a:r>
              <a:rPr lang="ru-RU" sz="1450" dirty="0">
                <a:solidFill>
                  <a:schemeClr val="tx1"/>
                </a:solidFill>
              </a:rPr>
              <a:t> лет).</a:t>
            </a:r>
          </a:p>
          <a:p>
            <a:pPr algn="just"/>
            <a:r>
              <a:rPr lang="ru-RU" sz="1450" dirty="0">
                <a:solidFill>
                  <a:schemeClr val="tx1"/>
                </a:solidFill>
              </a:rPr>
              <a:t>Необходимость приобретения скринингового прибора КСВП для диагностики симуляции, </a:t>
            </a:r>
            <a:r>
              <a:rPr lang="ru-RU" sz="1450" dirty="0" err="1">
                <a:solidFill>
                  <a:schemeClr val="tx1"/>
                </a:solidFill>
              </a:rPr>
              <a:t>агравации</a:t>
            </a:r>
            <a:r>
              <a:rPr lang="ru-RU" sz="1450" dirty="0">
                <a:solidFill>
                  <a:schemeClr val="tx1"/>
                </a:solidFill>
              </a:rPr>
              <a:t> и психогенных нарушений слуха (2млн.рублей).</a:t>
            </a:r>
          </a:p>
          <a:p>
            <a:pPr algn="just"/>
            <a:r>
              <a:rPr lang="ru-RU" sz="1450" dirty="0" err="1">
                <a:solidFill>
                  <a:schemeClr val="tx1"/>
                </a:solidFill>
              </a:rPr>
              <a:t>Слухопротезирование</a:t>
            </a:r>
            <a:r>
              <a:rPr lang="ru-RU" sz="1450" dirty="0">
                <a:solidFill>
                  <a:schemeClr val="tx1"/>
                </a:solidFill>
              </a:rPr>
              <a:t> детей проводится в БУЗ ВО «ВОКБ» без участия детского логопеда (при наличии необходимого оборудования в БУЗ ВО «ДОКБ»). Причина – личное нежелание детского </a:t>
            </a:r>
            <a:r>
              <a:rPr lang="ru-RU" sz="1450" dirty="0" err="1">
                <a:solidFill>
                  <a:schemeClr val="tx1"/>
                </a:solidFill>
              </a:rPr>
              <a:t>сурдолога-оториноларинголога</a:t>
            </a:r>
            <a:r>
              <a:rPr lang="ru-RU" sz="145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450" dirty="0">
                <a:solidFill>
                  <a:schemeClr val="tx1"/>
                </a:solidFill>
              </a:rPr>
              <a:t>Прибор для проведения КСВП в «ВОДКБ» не дает полноценной информации для объективной диагностики глухоты, т.к. эксплуатируется более 15 лет (пациентов для </a:t>
            </a:r>
            <a:r>
              <a:rPr lang="ru-RU" sz="1450" dirty="0" err="1">
                <a:solidFill>
                  <a:schemeClr val="tx1"/>
                </a:solidFill>
              </a:rPr>
              <a:t>дообследования</a:t>
            </a:r>
            <a:r>
              <a:rPr lang="ru-RU" sz="1450" dirty="0">
                <a:solidFill>
                  <a:schemeClr val="tx1"/>
                </a:solidFill>
              </a:rPr>
              <a:t> вынуждены направлять в ФУ).</a:t>
            </a:r>
          </a:p>
          <a:p>
            <a:pPr algn="just"/>
            <a:r>
              <a:rPr lang="ru-RU" sz="1450" dirty="0">
                <a:solidFill>
                  <a:schemeClr val="tx1"/>
                </a:solidFill>
              </a:rPr>
              <a:t>Отсутствие оборудования и кадров для обследования пациентов с вестибулярными нарушениями.</a:t>
            </a:r>
          </a:p>
          <a:p>
            <a:pPr algn="just"/>
            <a:r>
              <a:rPr lang="ru-RU" sz="1450" dirty="0">
                <a:solidFill>
                  <a:schemeClr val="tx1"/>
                </a:solidFill>
              </a:rPr>
              <a:t>В БУЗ ВО «ВОКБ» сурдологопедическому центру необходим медицинский психолог, невролог.</a:t>
            </a:r>
          </a:p>
          <a:p>
            <a:pPr algn="just"/>
            <a:r>
              <a:rPr lang="ru-RU" sz="1450" dirty="0">
                <a:solidFill>
                  <a:schemeClr val="tx1"/>
                </a:solidFill>
              </a:rPr>
              <a:t>Нет условий для проведения речевой аудиометрии.</a:t>
            </a:r>
          </a:p>
          <a:p>
            <a:pPr algn="just"/>
            <a:r>
              <a:rPr lang="ru-RU" sz="1450" dirty="0">
                <a:solidFill>
                  <a:schemeClr val="tx1"/>
                </a:solidFill>
              </a:rPr>
              <a:t>Необходимо рабочее место врача с микроскопом.</a:t>
            </a:r>
          </a:p>
          <a:p>
            <a:pPr algn="just"/>
            <a:r>
              <a:rPr lang="ru-RU" sz="1450" dirty="0">
                <a:solidFill>
                  <a:schemeClr val="tx1"/>
                </a:solidFill>
              </a:rPr>
              <a:t>Отсутствие четкой маршрутизации пациентов с острой  </a:t>
            </a:r>
            <a:r>
              <a:rPr lang="ru-RU" sz="1450" dirty="0" err="1">
                <a:solidFill>
                  <a:schemeClr val="tx1"/>
                </a:solidFill>
              </a:rPr>
              <a:t>сенсоневральной</a:t>
            </a:r>
            <a:r>
              <a:rPr lang="ru-RU" sz="1450" dirty="0">
                <a:solidFill>
                  <a:schemeClr val="tx1"/>
                </a:solidFill>
              </a:rPr>
              <a:t> тугоухостью </a:t>
            </a:r>
          </a:p>
          <a:p>
            <a:pPr algn="just"/>
            <a:endParaRPr lang="ru-RU" sz="1450" dirty="0">
              <a:solidFill>
                <a:schemeClr val="tx1"/>
              </a:solidFill>
            </a:endParaRPr>
          </a:p>
          <a:p>
            <a:pPr algn="just"/>
            <a:endParaRPr lang="ru-RU" sz="145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9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874" y="491682"/>
            <a:ext cx="7397206" cy="66122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A53010"/>
                </a:solidFill>
              </a:rPr>
              <a:t>Оснащенность оборудованием в 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985" y="1285336"/>
            <a:ext cx="7712015" cy="436209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Достаточное оснащены оборудованием согласно приказа Министерства здравоохранения РФ №178 от 9 апреля 2015г. «Об утверждении Порядка оказания медицинской помощи населению по профилю "</a:t>
            </a:r>
            <a:r>
              <a:rPr lang="ru-RU" sz="2400" dirty="0" err="1">
                <a:solidFill>
                  <a:schemeClr val="tx1"/>
                </a:solidFill>
              </a:rPr>
              <a:t>сурдология</a:t>
            </a:r>
            <a:r>
              <a:rPr lang="ru-RU" sz="2400" dirty="0">
                <a:solidFill>
                  <a:schemeClr val="tx1"/>
                </a:solidFill>
              </a:rPr>
              <a:t>-оториноларингология».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Исключение: в БУЗ ВО «ВОКБ» нет прибора КСВП.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Приборы в БУЗ ВО «ВОКБ» находятся в эксплуатации более 12 лет (высокий процент износа).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5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666" y="146717"/>
            <a:ext cx="7397206" cy="661226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A53010"/>
                </a:solidFill>
              </a:rPr>
              <a:t>SWOT-</a:t>
            </a:r>
            <a:r>
              <a:rPr lang="ru-RU" sz="2600" b="1" dirty="0">
                <a:solidFill>
                  <a:srgbClr val="A53010"/>
                </a:solidFill>
              </a:rPr>
              <a:t>анализ сурдологической службы 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906030"/>
              </p:ext>
            </p:extLst>
          </p:nvPr>
        </p:nvGraphicFramePr>
        <p:xfrm>
          <a:off x="1460015" y="787783"/>
          <a:ext cx="7321676" cy="3154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85441">
                  <a:extLst>
                    <a:ext uri="{9D8B030D-6E8A-4147-A177-3AD203B41FA5}">
                      <a16:colId xmlns:a16="http://schemas.microsoft.com/office/drawing/2014/main" val="2588683756"/>
                    </a:ext>
                  </a:extLst>
                </a:gridCol>
                <a:gridCol w="3736235">
                  <a:extLst>
                    <a:ext uri="{9D8B030D-6E8A-4147-A177-3AD203B41FA5}">
                      <a16:colId xmlns:a16="http://schemas.microsoft.com/office/drawing/2014/main" val="675745286"/>
                    </a:ext>
                  </a:extLst>
                </a:gridCol>
              </a:tblGrid>
              <a:tr h="2715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Сильные стороны (</a:t>
                      </a:r>
                      <a:r>
                        <a:rPr lang="en-US" sz="1400" dirty="0"/>
                        <a:t>Strengths)</a:t>
                      </a:r>
                      <a:endParaRPr lang="ru-RU" sz="1400" dirty="0"/>
                    </a:p>
                  </a:txBody>
                  <a:tcPr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Слабые стороны</a:t>
                      </a:r>
                      <a:r>
                        <a:rPr lang="en-US" sz="1400" dirty="0"/>
                        <a:t> (Weaknesses)</a:t>
                      </a:r>
                      <a:endParaRPr lang="ru-RU" sz="1400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43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dirty="0"/>
                        <a:t>Достаточное обеспечение качественным </a:t>
                      </a:r>
                      <a:r>
                        <a:rPr lang="ru-RU" sz="1400" dirty="0" err="1"/>
                        <a:t>аудиологическим</a:t>
                      </a:r>
                      <a:r>
                        <a:rPr lang="ru-RU" sz="1400" dirty="0"/>
                        <a:t> оборудованием, в т.ч. «запасные приборы».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dirty="0"/>
                        <a:t>Четко отлаженная логистика больных.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dirty="0"/>
                        <a:t>Преемственность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dirty="0"/>
                        <a:t>«Законченный цикл» -</a:t>
                      </a:r>
                      <a:r>
                        <a:rPr lang="en-US" sz="1400" dirty="0"/>
                        <a:t>&gt;</a:t>
                      </a:r>
                      <a:r>
                        <a:rPr lang="ru-RU" sz="1400" dirty="0"/>
                        <a:t>диагностика-</a:t>
                      </a:r>
                      <a:r>
                        <a:rPr lang="en-US" sz="1400" dirty="0"/>
                        <a:t>&gt;</a:t>
                      </a:r>
                      <a:r>
                        <a:rPr lang="ru-RU" sz="1400" dirty="0"/>
                        <a:t>лечение-</a:t>
                      </a:r>
                      <a:r>
                        <a:rPr lang="en-US" sz="1400" dirty="0"/>
                        <a:t>&gt;</a:t>
                      </a:r>
                      <a:r>
                        <a:rPr lang="ru-RU" sz="1400" dirty="0"/>
                        <a:t>реабилитация</a:t>
                      </a:r>
                      <a:r>
                        <a:rPr lang="en-US" sz="1400" dirty="0"/>
                        <a:t>.</a:t>
                      </a:r>
                      <a:endParaRPr lang="ru-RU" sz="1400" dirty="0"/>
                    </a:p>
                  </a:txBody>
                  <a:tcPr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200" dirty="0"/>
                        <a:t>Дефицит кадров.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200" dirty="0"/>
                        <a:t>Низкие тарифы на оказание медицинской помощи по профилю </a:t>
                      </a:r>
                      <a:r>
                        <a:rPr lang="ru-RU" sz="1200" dirty="0" err="1"/>
                        <a:t>сурдология</a:t>
                      </a:r>
                      <a:r>
                        <a:rPr lang="ru-RU" sz="1200" dirty="0"/>
                        <a:t>-оториноларингология для врачей и педагогов при больших временных затратах.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200" dirty="0"/>
                        <a:t>Износ оборудования в «ВОКБ» и «ВОДКБ».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200" dirty="0"/>
                        <a:t>Отсутствие кабинетов</a:t>
                      </a:r>
                      <a:r>
                        <a:rPr lang="ru-RU" sz="1200" baseline="0" dirty="0"/>
                        <a:t> для обслуживания восточных районов области.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200" baseline="0" dirty="0"/>
                        <a:t>Отсутствие сурдопедагога.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200" baseline="0" dirty="0"/>
                        <a:t>Невозможность оплаты </a:t>
                      </a:r>
                      <a:r>
                        <a:rPr lang="ru-RU" sz="1200" baseline="0" dirty="0" err="1"/>
                        <a:t>сурдолога</a:t>
                      </a:r>
                      <a:r>
                        <a:rPr lang="ru-RU" sz="1200" baseline="0" dirty="0"/>
                        <a:t> и </a:t>
                      </a:r>
                      <a:r>
                        <a:rPr lang="ru-RU" sz="1200" baseline="0" dirty="0" err="1"/>
                        <a:t>слухопротезирования</a:t>
                      </a:r>
                      <a:r>
                        <a:rPr lang="ru-RU" sz="1200" baseline="0" dirty="0"/>
                        <a:t> в один день (по правилам ТФ ОМС)</a:t>
                      </a:r>
                      <a:endParaRPr lang="ru-RU" sz="1200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2599156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76173"/>
              </p:ext>
            </p:extLst>
          </p:nvPr>
        </p:nvGraphicFramePr>
        <p:xfrm>
          <a:off x="1460015" y="3942463"/>
          <a:ext cx="7338928" cy="228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86438">
                  <a:extLst>
                    <a:ext uri="{9D8B030D-6E8A-4147-A177-3AD203B41FA5}">
                      <a16:colId xmlns:a16="http://schemas.microsoft.com/office/drawing/2014/main" val="3437424672"/>
                    </a:ext>
                  </a:extLst>
                </a:gridCol>
                <a:gridCol w="3752490">
                  <a:extLst>
                    <a:ext uri="{9D8B030D-6E8A-4147-A177-3AD203B41FA5}">
                      <a16:colId xmlns:a16="http://schemas.microsoft.com/office/drawing/2014/main" val="4030809293"/>
                    </a:ext>
                  </a:extLst>
                </a:gridCol>
              </a:tblGrid>
              <a:tr h="2179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Возможности</a:t>
                      </a:r>
                      <a:r>
                        <a:rPr lang="en-US" sz="1600" dirty="0"/>
                        <a:t> (Opportunities)</a:t>
                      </a:r>
                      <a:endParaRPr lang="ru-RU" sz="1600" dirty="0"/>
                    </a:p>
                  </a:txBody>
                  <a:tcPr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Угрозы</a:t>
                      </a:r>
                      <a:r>
                        <a:rPr lang="en-US" sz="1600" dirty="0"/>
                        <a:t> (Threats)</a:t>
                      </a:r>
                      <a:endParaRPr lang="ru-RU" sz="1600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183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dirty="0"/>
                        <a:t>Специализация по </a:t>
                      </a:r>
                      <a:r>
                        <a:rPr lang="ru-RU" sz="1400" dirty="0" err="1"/>
                        <a:t>сурдологии</a:t>
                      </a:r>
                      <a:r>
                        <a:rPr lang="ru-RU" sz="1400" dirty="0"/>
                        <a:t> (устранение</a:t>
                      </a:r>
                      <a:r>
                        <a:rPr lang="ru-RU" sz="1400" baseline="0" dirty="0"/>
                        <a:t> кадрового дефицита).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baseline="0" dirty="0"/>
                        <a:t>Укрупнение службы в </a:t>
                      </a:r>
                      <a:r>
                        <a:rPr lang="ru-RU" sz="1400" baseline="0" dirty="0" err="1"/>
                        <a:t>г.Череповец</a:t>
                      </a:r>
                      <a:r>
                        <a:rPr lang="ru-RU" sz="1400" baseline="0" dirty="0"/>
                        <a:t> (согласно Приказа №178: 1 врач на 100 000 чел.).</a:t>
                      </a:r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baseline="0" dirty="0"/>
                        <a:t>Увеличение доступности сурдологической помощи пациентам из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baseline="0" dirty="0"/>
                        <a:t>отдаленных районов.</a:t>
                      </a:r>
                    </a:p>
                  </a:txBody>
                  <a:tcPr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dirty="0"/>
                        <a:t>Отсутствие</a:t>
                      </a:r>
                      <a:r>
                        <a:rPr lang="ru-RU" sz="1400" baseline="0" dirty="0"/>
                        <a:t> улучшений кадровой ситуации в оториноларингологии</a:t>
                      </a:r>
                      <a:r>
                        <a:rPr lang="en-US" sz="1400" baseline="0" dirty="0"/>
                        <a:t>.</a:t>
                      </a:r>
                      <a:endParaRPr lang="ru-RU" sz="1400" baseline="0" dirty="0"/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dirty="0" err="1"/>
                        <a:t>Импортозамещение</a:t>
                      </a:r>
                      <a:r>
                        <a:rPr lang="en-US" sz="1400" dirty="0"/>
                        <a:t>.</a:t>
                      </a:r>
                      <a:endParaRPr lang="ru-RU" sz="1400" dirty="0"/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dirty="0"/>
                        <a:t>Возраст врачей</a:t>
                      </a:r>
                      <a:r>
                        <a:rPr lang="en-US" sz="1400" dirty="0"/>
                        <a:t>.</a:t>
                      </a:r>
                      <a:endParaRPr lang="ru-RU" sz="1400" dirty="0"/>
                    </a:p>
                    <a:p>
                      <a:pPr marL="0" indent="266700">
                        <a:spcAft>
                          <a:spcPts val="600"/>
                        </a:spcAft>
                        <a:buAutoNum type="arabicPeriod"/>
                      </a:pPr>
                      <a:r>
                        <a:rPr lang="ru-RU" sz="1400" dirty="0"/>
                        <a:t>Отсутствие нагрузки </a:t>
                      </a:r>
                      <a:r>
                        <a:rPr lang="ru-RU" sz="1400" dirty="0" err="1"/>
                        <a:t>сурдолога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г.Череповец</a:t>
                      </a:r>
                      <a:r>
                        <a:rPr lang="ru-RU" sz="1400" dirty="0"/>
                        <a:t> в виду экономии средств территориальными</a:t>
                      </a:r>
                      <a:r>
                        <a:rPr lang="ru-RU" sz="1400" baseline="0" dirty="0"/>
                        <a:t> поликлиниками.</a:t>
                      </a:r>
                      <a:endParaRPr lang="ru-RU" sz="1400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6564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82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122" y="491682"/>
            <a:ext cx="7397206" cy="810908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A53010"/>
                </a:solidFill>
              </a:rPr>
              <a:t>Гибридная стратегия развития сурдологической службы 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864" y="1457998"/>
            <a:ext cx="7116793" cy="100928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Разумная концентрация ресурсов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Доступность сурдологической помощи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57864" y="2622696"/>
            <a:ext cx="7686136" cy="5000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rgbClr val="A53010"/>
                </a:solidFill>
              </a:rPr>
              <a:t>План развития сурдологической службы ВО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7C95FBD-E490-464D-9EFD-717917EA0F6D}"/>
              </a:ext>
            </a:extLst>
          </p:cNvPr>
          <p:cNvSpPr txBox="1">
            <a:spLocks/>
          </p:cNvSpPr>
          <p:nvPr/>
        </p:nvSpPr>
        <p:spPr>
          <a:xfrm>
            <a:off x="1457863" y="3278171"/>
            <a:ext cx="7116793" cy="3139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Создание межрайонных </a:t>
            </a:r>
            <a:r>
              <a:rPr lang="ru-RU" sz="2400" dirty="0" err="1">
                <a:solidFill>
                  <a:schemeClr val="tx1"/>
                </a:solidFill>
              </a:rPr>
              <a:t>сурдологических</a:t>
            </a:r>
            <a:r>
              <a:rPr lang="ru-RU" sz="2400" dirty="0">
                <a:solidFill>
                  <a:schemeClr val="tx1"/>
                </a:solidFill>
              </a:rPr>
              <a:t> кабинетов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Расширение </a:t>
            </a:r>
            <a:r>
              <a:rPr lang="ru-RU" sz="2400" dirty="0" err="1">
                <a:solidFill>
                  <a:schemeClr val="tx1"/>
                </a:solidFill>
              </a:rPr>
              <a:t>сурдологической</a:t>
            </a:r>
            <a:r>
              <a:rPr lang="ru-RU" sz="2400" dirty="0">
                <a:solidFill>
                  <a:schemeClr val="tx1"/>
                </a:solidFill>
              </a:rPr>
              <a:t> службы г. Череповец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Доукомплектование </a:t>
            </a:r>
            <a:r>
              <a:rPr lang="ru-RU" sz="2400" dirty="0" err="1">
                <a:solidFill>
                  <a:schemeClr val="tx1"/>
                </a:solidFill>
              </a:rPr>
              <a:t>Сурдологического</a:t>
            </a:r>
            <a:r>
              <a:rPr lang="ru-RU" sz="2400" dirty="0">
                <a:solidFill>
                  <a:schemeClr val="tx1"/>
                </a:solidFill>
              </a:rPr>
              <a:t> центра БУЗ ВО «ВОКБ»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7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068FF5-C9A0-42D0-8D0D-C954DA90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97C610-6A19-4E09-8EF2-8148BF8CDAC8}"/>
              </a:ext>
            </a:extLst>
          </p:cNvPr>
          <p:cNvSpPr txBox="1"/>
          <p:nvPr/>
        </p:nvSpPr>
        <p:spPr>
          <a:xfrm>
            <a:off x="1451295" y="51752"/>
            <a:ext cx="663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Районы, прикрепленные к Областному и межрайонным ДЦ</a:t>
            </a:r>
          </a:p>
        </p:txBody>
      </p:sp>
      <p:pic>
        <p:nvPicPr>
          <p:cNvPr id="6" name="Изображение 2" descr="карта ВО">
            <a:extLst>
              <a:ext uri="{FF2B5EF4-FFF2-40B4-BE49-F238E27FC236}">
                <a16:creationId xmlns:a16="http://schemas.microsoft.com/office/drawing/2014/main" id="{E8006EA0-5CFB-41F8-A4B7-A8821889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6" y="1476462"/>
            <a:ext cx="8253355" cy="407705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F8571799-C042-41DB-96FD-0CC84689F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60" y="6038215"/>
            <a:ext cx="328612" cy="387350"/>
          </a:xfrm>
          <a:prstGeom prst="star5">
            <a:avLst/>
          </a:prstGeom>
          <a:solidFill>
            <a:srgbClr val="23C8E9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F212A-1264-4EFA-96B1-E79B59318DFD}"/>
              </a:ext>
            </a:extLst>
          </p:cNvPr>
          <p:cNvSpPr txBox="1"/>
          <p:nvPr/>
        </p:nvSpPr>
        <p:spPr>
          <a:xfrm>
            <a:off x="629174" y="5993686"/>
            <a:ext cx="164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Областной ДЦ</a:t>
            </a: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6FB51F1E-9CFC-4235-9C7C-10AA3E59E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717" y="6077903"/>
            <a:ext cx="328612" cy="347662"/>
          </a:xfrm>
          <a:prstGeom prst="ellipse">
            <a:avLst/>
          </a:prstGeom>
          <a:solidFill>
            <a:srgbClr val="AE78D6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Текстовое поле 5">
            <a:extLst>
              <a:ext uri="{FF2B5EF4-FFF2-40B4-BE49-F238E27FC236}">
                <a16:creationId xmlns:a16="http://schemas.microsoft.com/office/drawing/2014/main" id="{D75C20A6-78C7-4E87-A89A-2A572364AAF8}"/>
              </a:ext>
            </a:extLst>
          </p:cNvPr>
          <p:cNvSpPr txBox="1"/>
          <p:nvPr/>
        </p:nvSpPr>
        <p:spPr>
          <a:xfrm>
            <a:off x="2742631" y="6027921"/>
            <a:ext cx="223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Великоустюгский </a:t>
            </a:r>
          </a:p>
          <a:p>
            <a:pPr algn="ctr"/>
            <a:r>
              <a:rPr lang="ru-RU" altLang="en-US" dirty="0"/>
              <a:t>ДЦ</a:t>
            </a:r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415CCCB0-A3B8-4915-9E14-599A6249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672" y="6077903"/>
            <a:ext cx="328612" cy="349250"/>
          </a:xfrm>
          <a:prstGeom prst="ellipse">
            <a:avLst/>
          </a:prstGeom>
          <a:solidFill>
            <a:srgbClr val="EDDDEC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8E8A3-3A2D-4764-8C90-7A724988C8E1}"/>
              </a:ext>
            </a:extLst>
          </p:cNvPr>
          <p:cNvSpPr txBox="1"/>
          <p:nvPr/>
        </p:nvSpPr>
        <p:spPr>
          <a:xfrm>
            <a:off x="5289013" y="6044640"/>
            <a:ext cx="1917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Тотемский ДЦ</a:t>
            </a:r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92F6C1EB-6941-413C-A916-E56E38D9E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407" y="6054165"/>
            <a:ext cx="328612" cy="349250"/>
          </a:xfrm>
          <a:prstGeom prst="ellipse">
            <a:avLst/>
          </a:prstGeom>
          <a:solidFill>
            <a:srgbClr val="E5E4A6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Текстовое поле 6">
            <a:extLst>
              <a:ext uri="{FF2B5EF4-FFF2-40B4-BE49-F238E27FC236}">
                <a16:creationId xmlns:a16="http://schemas.microsoft.com/office/drawing/2014/main" id="{3E407461-D351-4691-9AB5-D88C58BFA3E6}"/>
              </a:ext>
            </a:extLst>
          </p:cNvPr>
          <p:cNvSpPr txBox="1"/>
          <p:nvPr/>
        </p:nvSpPr>
        <p:spPr>
          <a:xfrm>
            <a:off x="7298149" y="5993686"/>
            <a:ext cx="167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 dirty="0"/>
              <a:t>Череповецкий </a:t>
            </a:r>
          </a:p>
          <a:p>
            <a:pPr algn="ctr"/>
            <a:r>
              <a:rPr lang="ru-RU" altLang="en-US" sz="1600" dirty="0"/>
              <a:t>ДЦ</a:t>
            </a:r>
          </a:p>
        </p:txBody>
      </p:sp>
    </p:spTree>
    <p:extLst>
      <p:ext uri="{BB962C8B-B14F-4D97-AF65-F5344CB8AC3E}">
        <p14:creationId xmlns:p14="http://schemas.microsoft.com/office/powerpoint/2010/main" val="180522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C554C-9038-483D-9E16-1F3D9A4DD462}"/>
              </a:ext>
            </a:extLst>
          </p:cNvPr>
          <p:cNvSpPr txBox="1"/>
          <p:nvPr/>
        </p:nvSpPr>
        <p:spPr>
          <a:xfrm>
            <a:off x="1451295" y="51752"/>
            <a:ext cx="66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Выводы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7B40E-14E5-4387-8334-A7DDCE415802}"/>
              </a:ext>
            </a:extLst>
          </p:cNvPr>
          <p:cNvSpPr txBox="1"/>
          <p:nvPr/>
        </p:nvSpPr>
        <p:spPr>
          <a:xfrm>
            <a:off x="989902" y="1157681"/>
            <a:ext cx="772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развития </a:t>
            </a:r>
            <a:r>
              <a:rPr lang="ru-RU" dirty="0" err="1"/>
              <a:t>сурдологической</a:t>
            </a:r>
            <a:r>
              <a:rPr lang="ru-RU" dirty="0"/>
              <a:t> службы Вологодской области необходимо:</a:t>
            </a:r>
          </a:p>
          <a:p>
            <a:pPr marL="342900" indent="-342900">
              <a:buAutoNum type="arabicPeriod"/>
            </a:pPr>
            <a:r>
              <a:rPr lang="ru-RU" dirty="0"/>
              <a:t>Создать условия для привлечения врачебных и педагогических кадров на все уровни оказания медицинской помощи (обеспечение жильём, достойная заработная плата, использование </a:t>
            </a:r>
            <a:r>
              <a:rPr lang="ru-RU"/>
              <a:t>современных методов </a:t>
            </a:r>
            <a:r>
              <a:rPr lang="ru-RU" dirty="0"/>
              <a:t>обследований и лечения, возможность повышать свой квалификационный уровень)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Организация межрайонных центров</a:t>
            </a:r>
          </a:p>
          <a:p>
            <a:pPr marL="342900" indent="-342900">
              <a:buAutoNum type="arabicPeriod"/>
            </a:pPr>
            <a:r>
              <a:rPr lang="ru-RU" dirty="0"/>
              <a:t>Своевременная замена диагностического оборудования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единого информационного пространства (РМИС ВО)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98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C2E490-2576-44F8-BBD3-4C8C8392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18</a:t>
            </a:fld>
            <a:endParaRPr lang="ru-RU"/>
          </a:p>
        </p:txBody>
      </p:sp>
      <p:pic>
        <p:nvPicPr>
          <p:cNvPr id="5" name="Picture 2" descr="http://www.owen.ru/uploads/52/vologda.jpg">
            <a:extLst>
              <a:ext uri="{FF2B5EF4-FFF2-40B4-BE49-F238E27FC236}">
                <a16:creationId xmlns:a16="http://schemas.microsoft.com/office/drawing/2014/main" id="{2D8B1CC6-F642-4794-B7B5-67861AB267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127" y="1672205"/>
            <a:ext cx="7457812" cy="4292367"/>
          </a:xfrm>
          <a:prstGeom prst="rect">
            <a:avLst/>
          </a:prstGeom>
          <a:noFill/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C17FA034-D6B2-4E9C-A3A4-97493CD6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759" y="621498"/>
            <a:ext cx="7036548" cy="531410"/>
          </a:xfrm>
        </p:spPr>
        <p:txBody>
          <a:bodyPr>
            <a:noAutofit/>
          </a:bodyPr>
          <a:lstStyle/>
          <a:p>
            <a:pPr algn="ctr"/>
            <a:r>
              <a:rPr lang="ru-RU" sz="29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932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619" y="269154"/>
            <a:ext cx="7269354" cy="203563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Миссия </a:t>
            </a:r>
            <a:r>
              <a:rPr lang="ru-RU" sz="3600" dirty="0">
                <a:solidFill>
                  <a:schemeClr val="tx1"/>
                </a:solidFill>
              </a:rPr>
              <a:t>–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снижение инвалидизации и улучшение качества жизни пациентов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9083" y="3319397"/>
            <a:ext cx="6873782" cy="23761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Цель </a:t>
            </a:r>
            <a:r>
              <a:rPr lang="ru-RU" sz="3600" dirty="0">
                <a:solidFill>
                  <a:schemeClr val="tx1"/>
                </a:solidFill>
              </a:rPr>
              <a:t>– оптимизация работы </a:t>
            </a:r>
            <a:r>
              <a:rPr lang="ru-RU" sz="3600" dirty="0" err="1">
                <a:solidFill>
                  <a:schemeClr val="tx1"/>
                </a:solidFill>
              </a:rPr>
              <a:t>сурдологической</a:t>
            </a:r>
            <a:r>
              <a:rPr lang="ru-RU" sz="3600" dirty="0">
                <a:solidFill>
                  <a:schemeClr val="tx1"/>
                </a:solidFill>
              </a:rPr>
              <a:t> службы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4763" y="6314536"/>
            <a:ext cx="129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Май 2023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213" y1="47083" x2="50213" y2="47083"/>
                        <a14:foregroundMark x1="42553" y1="55417" x2="42553" y2="55417"/>
                        <a14:foregroundMark x1="46383" y1="63750" x2="46383" y2="63750"/>
                        <a14:foregroundMark x1="68936" y1="37500" x2="68936" y2="37500"/>
                        <a14:foregroundMark x1="23830" y1="60833" x2="23830" y2="60833"/>
                        <a14:foregroundMark x1="19574" y1="62917" x2="19574" y2="62917"/>
                        <a14:foregroundMark x1="16596" y1="64583" x2="16596" y2="64583"/>
                        <a14:foregroundMark x1="12766" y1="80417" x2="12766" y2="80417"/>
                        <a14:foregroundMark x1="7234" y1="85000" x2="91489" y2="86250"/>
                        <a14:foregroundMark x1="88936" y1="95417" x2="11915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69" y="162880"/>
            <a:ext cx="1181956" cy="12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6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2" y="329900"/>
            <a:ext cx="6914126" cy="128089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A53010"/>
                </a:solidFill>
              </a:rPr>
              <a:t>Функции сурдологопедической службы Вологодской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45202" y="1722933"/>
            <a:ext cx="30494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anose="05000000000000000000" pitchFamily="2" charset="2"/>
              <a:buChar char="Ø"/>
            </a:pPr>
            <a:r>
              <a:rPr lang="ru-RU" sz="2600" b="1" dirty="0"/>
              <a:t>Медицинская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Диагностика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Лечение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Реабилитация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5202" y="3979217"/>
            <a:ext cx="67479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anose="05000000000000000000" pitchFamily="2" charset="2"/>
              <a:buChar char="Ø"/>
            </a:pPr>
            <a:r>
              <a:rPr lang="ru-RU" sz="2600" b="1" dirty="0"/>
              <a:t>Социальная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Выявление показаний к льготному </a:t>
            </a:r>
            <a:r>
              <a:rPr lang="ru-RU" sz="2600" dirty="0" err="1"/>
              <a:t>слухопротезированию</a:t>
            </a:r>
            <a:endParaRPr lang="ru-RU" sz="2600" dirty="0"/>
          </a:p>
          <a:p>
            <a:pPr marL="285750" indent="-285750">
              <a:buFontTx/>
              <a:buChar char="-"/>
            </a:pPr>
            <a:r>
              <a:rPr lang="ru-RU" sz="2600" dirty="0"/>
              <a:t>Улучшение качества жизни пациента</a:t>
            </a:r>
          </a:p>
          <a:p>
            <a:pPr marL="285750" indent="-285750">
              <a:buFontTx/>
              <a:buChar char="-"/>
            </a:pPr>
            <a:r>
              <a:rPr lang="ru-RU" sz="2600" dirty="0"/>
              <a:t>Коррекция когнитивных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429273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2" y="219943"/>
            <a:ext cx="6940006" cy="1135679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A53010"/>
                </a:solidFill>
              </a:rPr>
              <a:t>Порядок оказания медицинской помощи населению по профилю "</a:t>
            </a:r>
            <a:r>
              <a:rPr lang="ru-RU" sz="2600" b="1" dirty="0" err="1">
                <a:solidFill>
                  <a:srgbClr val="A53010"/>
                </a:solidFill>
              </a:rPr>
              <a:t>сурдология</a:t>
            </a:r>
            <a:r>
              <a:rPr lang="ru-RU" sz="2600" b="1" dirty="0">
                <a:solidFill>
                  <a:srgbClr val="A53010"/>
                </a:solidFill>
              </a:rPr>
              <a:t>-оториноларингология"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202" y="1547003"/>
            <a:ext cx="6689840" cy="502632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Работа сурдологической службы в РФ регламентирована Приказом Министерства Здравоохранения РФ №178 от 9 апреля 2015г. Оборудование и кадровый состав выше указанных центров и кабинетов не соответствует нормативам, изложенным в Приказе.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   Ныне существующие требуют    пересмотра.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Укомплектованность кадрами</a:t>
            </a:r>
            <a:r>
              <a:rPr lang="ru-RU" sz="2400" dirty="0">
                <a:solidFill>
                  <a:schemeClr val="tx1"/>
                </a:solidFill>
              </a:rPr>
              <a:t>, согласно Приказа №178 – </a:t>
            </a:r>
            <a:r>
              <a:rPr lang="ru-RU" sz="2400" b="1" dirty="0">
                <a:solidFill>
                  <a:schemeClr val="tx1"/>
                </a:solidFill>
              </a:rPr>
              <a:t>1 врач-сурдолог на 100 000 населения.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1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99823"/>
            <a:ext cx="6589199" cy="128089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A53010"/>
                </a:solidFill>
              </a:rPr>
              <a:t>Обеспеченность кадрами сурдологической службы 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499559"/>
            <a:ext cx="6813396" cy="4875362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</a:rPr>
              <a:t>По данным территориального фонда ОМС численность населения, прикрепленного к медицинским организациям в Вологодской области, на 01.05.2023г. составляет 1 151 256 человек, из них – 241 тыс. – дети. Таким образом на ее территории должны вести прием </a:t>
            </a:r>
            <a:r>
              <a:rPr lang="ru-RU" sz="2200" b="1" dirty="0">
                <a:solidFill>
                  <a:schemeClr val="tx1"/>
                </a:solidFill>
              </a:rPr>
              <a:t>12 врачей-</a:t>
            </a:r>
            <a:r>
              <a:rPr lang="ru-RU" sz="2200" b="1" dirty="0" err="1">
                <a:solidFill>
                  <a:schemeClr val="tx1"/>
                </a:solidFill>
              </a:rPr>
              <a:t>сурдологов</a:t>
            </a:r>
            <a:r>
              <a:rPr lang="ru-RU" sz="2200" b="1" dirty="0">
                <a:solidFill>
                  <a:schemeClr val="tx1"/>
                </a:solidFill>
              </a:rPr>
              <a:t>, 3 из них – в детской службе.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В настоящее время работают </a:t>
            </a:r>
            <a:r>
              <a:rPr lang="ru-RU" sz="2200" b="1" dirty="0">
                <a:solidFill>
                  <a:schemeClr val="tx1"/>
                </a:solidFill>
              </a:rPr>
              <a:t>5 </a:t>
            </a:r>
            <a:r>
              <a:rPr lang="ru-RU" sz="2200" dirty="0">
                <a:solidFill>
                  <a:schemeClr val="tx1"/>
                </a:solidFill>
              </a:rPr>
              <a:t>специалистов во</a:t>
            </a:r>
            <a:r>
              <a:rPr lang="ru-RU" sz="2200" b="1" dirty="0">
                <a:solidFill>
                  <a:schemeClr val="tx1"/>
                </a:solidFill>
              </a:rPr>
              <a:t> взрослой службе, 1 – в детской.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</a:rPr>
              <a:t>Дефицит врачей - 50%.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9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122" y="641363"/>
            <a:ext cx="7397206" cy="661226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A53010"/>
                </a:solidFill>
              </a:rPr>
              <a:t>Квалификация сотрудников 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6874" y="1302590"/>
            <a:ext cx="7116793" cy="22428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Высшая категория – 1 врач</a:t>
            </a:r>
          </a:p>
          <a:p>
            <a:r>
              <a:rPr lang="ru-RU" sz="2400" dirty="0">
                <a:solidFill>
                  <a:schemeClr val="tx1"/>
                </a:solidFill>
              </a:rPr>
              <a:t>1-я категория – 1 врач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Не имеют категории по </a:t>
            </a:r>
            <a:r>
              <a:rPr lang="ru-RU" sz="2400" dirty="0" err="1">
                <a:solidFill>
                  <a:schemeClr val="tx1"/>
                </a:solidFill>
              </a:rPr>
              <a:t>сурдологии</a:t>
            </a:r>
            <a:r>
              <a:rPr lang="ru-RU" sz="2400" dirty="0">
                <a:solidFill>
                  <a:schemeClr val="tx1"/>
                </a:solidFill>
              </a:rPr>
              <a:t>-оториноларингологии – 4 врача (личное нежелание)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62122" y="3873526"/>
            <a:ext cx="7397206" cy="661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400" b="1" dirty="0">
                <a:solidFill>
                  <a:srgbClr val="A53010"/>
                </a:solidFill>
              </a:rPr>
              <a:t>Возрастной состав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26873" y="4534752"/>
            <a:ext cx="7116793" cy="1055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2 врача пенсионного возраста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1 врач – молодой специалист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2" y="624109"/>
            <a:ext cx="6484814" cy="16681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>
                <a:solidFill>
                  <a:srgbClr val="A53010"/>
                </a:solidFill>
              </a:rPr>
              <a:t>Уровни оказания </a:t>
            </a:r>
            <a:r>
              <a:rPr lang="ru-RU" sz="3400" b="1" dirty="0" err="1">
                <a:solidFill>
                  <a:srgbClr val="A53010"/>
                </a:solidFill>
              </a:rPr>
              <a:t>сурдологической</a:t>
            </a:r>
            <a:r>
              <a:rPr lang="ru-RU" sz="3400" b="1" dirty="0">
                <a:solidFill>
                  <a:srgbClr val="A53010"/>
                </a:solidFill>
              </a:rPr>
              <a:t> помощи в ВО</a:t>
            </a:r>
            <a:br>
              <a:rPr lang="ru-RU" sz="3400" b="1" dirty="0">
                <a:solidFill>
                  <a:srgbClr val="A53010"/>
                </a:solidFill>
              </a:rPr>
            </a:br>
            <a:br>
              <a:rPr lang="ru-RU" sz="3400" b="1" dirty="0">
                <a:solidFill>
                  <a:srgbClr val="A53010"/>
                </a:solidFill>
              </a:rPr>
            </a:br>
            <a:r>
              <a:rPr lang="en-US" sz="3400" b="1" dirty="0">
                <a:solidFill>
                  <a:srgbClr val="A53010"/>
                </a:solidFill>
              </a:rPr>
              <a:t>I </a:t>
            </a:r>
            <a:r>
              <a:rPr lang="ru-RU" sz="3400" b="1" dirty="0">
                <a:solidFill>
                  <a:srgbClr val="A53010"/>
                </a:solidFill>
              </a:rPr>
              <a:t>уровень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202" y="3206662"/>
            <a:ext cx="6689840" cy="32717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Отбор пациентов сурдологического профиля осуществляют ЛОР специалисты ЦРБ и городских поликлиник. При их отсутствии – врачи общей практики.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3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189507" cy="669852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A53010"/>
                </a:solidFill>
              </a:rPr>
              <a:t>Проблемы </a:t>
            </a:r>
            <a:r>
              <a:rPr lang="en-US" sz="3400" b="1" dirty="0">
                <a:solidFill>
                  <a:srgbClr val="A53010"/>
                </a:solidFill>
              </a:rPr>
              <a:t>I </a:t>
            </a:r>
            <a:r>
              <a:rPr lang="ru-RU" sz="3400" b="1" dirty="0">
                <a:solidFill>
                  <a:srgbClr val="A53010"/>
                </a:solidFill>
              </a:rPr>
              <a:t>уровня: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201" y="1357222"/>
            <a:ext cx="6689840" cy="502632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Дефицит кадров в оториноларингологии.</a:t>
            </a:r>
          </a:p>
          <a:p>
            <a:r>
              <a:rPr lang="ru-RU" dirty="0">
                <a:solidFill>
                  <a:schemeClr val="tx1"/>
                </a:solidFill>
              </a:rPr>
              <a:t>Недостаточная квалификация врачей общей практики для дифференциальной диагностики острых патологических состояний в </a:t>
            </a:r>
            <a:r>
              <a:rPr lang="ru-RU" dirty="0" err="1">
                <a:solidFill>
                  <a:schemeClr val="tx1"/>
                </a:solidFill>
              </a:rPr>
              <a:t>слухо</a:t>
            </a:r>
            <a:r>
              <a:rPr lang="ru-RU" dirty="0">
                <a:solidFill>
                  <a:schemeClr val="tx1"/>
                </a:solidFill>
              </a:rPr>
              <a:t>-вестибулярном анализаторе.</a:t>
            </a:r>
          </a:p>
          <a:p>
            <a:r>
              <a:rPr lang="ru-RU" dirty="0">
                <a:solidFill>
                  <a:schemeClr val="tx1"/>
                </a:solidFill>
              </a:rPr>
              <a:t>Малоинформативные направления на </a:t>
            </a:r>
            <a:r>
              <a:rPr lang="en-US" dirty="0">
                <a:solidFill>
                  <a:schemeClr val="tx1"/>
                </a:solidFill>
              </a:rPr>
              <a:t>II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en-US" dirty="0">
                <a:solidFill>
                  <a:schemeClr val="tx1"/>
                </a:solidFill>
              </a:rPr>
              <a:t>III </a:t>
            </a:r>
            <a:r>
              <a:rPr lang="ru-RU" dirty="0">
                <a:solidFill>
                  <a:schemeClr val="tx1"/>
                </a:solidFill>
              </a:rPr>
              <a:t>уровни (отсутствие информации о хронических заболеваниях пациента, проведенном обследовании и лечении).</a:t>
            </a:r>
          </a:p>
          <a:p>
            <a:r>
              <a:rPr lang="ru-RU" dirty="0">
                <a:solidFill>
                  <a:schemeClr val="tx1"/>
                </a:solidFill>
              </a:rPr>
              <a:t>Не используются ресурсы территориальных поликлиник (пациенты с острой </a:t>
            </a:r>
            <a:r>
              <a:rPr lang="ru-RU" dirty="0" err="1">
                <a:solidFill>
                  <a:schemeClr val="tx1"/>
                </a:solidFill>
              </a:rPr>
              <a:t>сенсоневральной</a:t>
            </a:r>
            <a:r>
              <a:rPr lang="ru-RU" dirty="0">
                <a:solidFill>
                  <a:schemeClr val="tx1"/>
                </a:solidFill>
              </a:rPr>
              <a:t> тугоухостью не получают консультацию невролога, окулиста).</a:t>
            </a:r>
          </a:p>
          <a:p>
            <a:r>
              <a:rPr lang="ru-RU" dirty="0">
                <a:solidFill>
                  <a:schemeClr val="tx1"/>
                </a:solidFill>
              </a:rPr>
              <a:t>В ЛОР кабинетах нет необходимого оборудования для дифференциальной диагностики. Приобретенные аудиометры используются крайне редко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033877" cy="669852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rgbClr val="A53010"/>
                </a:solidFill>
              </a:rPr>
              <a:t>II </a:t>
            </a:r>
            <a:r>
              <a:rPr lang="ru-RU" sz="3400" b="1" dirty="0">
                <a:solidFill>
                  <a:srgbClr val="A53010"/>
                </a:solidFill>
              </a:rPr>
              <a:t>уровень: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202" y="1452112"/>
            <a:ext cx="6689840" cy="502632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Сурдологический кабинет БУЗ ВО «Вологодская городская поликлиника №1»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Сурдологический кабинет БУЗ ВО «Череповецкая городская больница №2»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Сурдологический кабинет для проведения объективной диагностики детей на базе БУЗ ВО «Череповецкая городская больница №2» (</a:t>
            </a:r>
            <a:r>
              <a:rPr lang="ru-RU" sz="2400" u="sng" dirty="0">
                <a:solidFill>
                  <a:schemeClr val="tx1"/>
                </a:solidFill>
              </a:rPr>
              <a:t>нет врачебного приема</a:t>
            </a:r>
            <a:r>
              <a:rPr lang="ru-RU" sz="2400" dirty="0">
                <a:solidFill>
                  <a:schemeClr val="tx1"/>
                </a:solidFill>
              </a:rPr>
              <a:t>). Обследование проводит сурдопедагог.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C062-A121-44F9-ADAC-ECD1AB1E79C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796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873</TotalTime>
  <Words>1021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БУЗ ВО «Вологодская областная клиническая больница»</vt:lpstr>
      <vt:lpstr>Миссия – снижение инвалидизации и улучшение качества жизни пациентов</vt:lpstr>
      <vt:lpstr>Функции сурдологопедической службы Вологодской области</vt:lpstr>
      <vt:lpstr>Порядок оказания медицинской помощи населению по профилю "сурдология-оториноларингология"</vt:lpstr>
      <vt:lpstr>Обеспеченность кадрами сурдологической службы ВО</vt:lpstr>
      <vt:lpstr>Квалификация сотрудников ВО</vt:lpstr>
      <vt:lpstr>Уровни оказания сурдологической помощи в ВО  I уровень</vt:lpstr>
      <vt:lpstr>Проблемы I уровня:</vt:lpstr>
      <vt:lpstr>II уровень:</vt:lpstr>
      <vt:lpstr>Проблемы службы в МО II уровня:</vt:lpstr>
      <vt:lpstr>III уровень:</vt:lpstr>
      <vt:lpstr>Проблемы службы в МО III уровня:</vt:lpstr>
      <vt:lpstr>Оснащенность оборудованием в ВО</vt:lpstr>
      <vt:lpstr>SWOT-анализ сурдологической службы ВО</vt:lpstr>
      <vt:lpstr>Гибридная стратегия развития сурдологической службы ВО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Добривечер</dc:creator>
  <cp:lastModifiedBy>Пантенкова Наталья Ивановна</cp:lastModifiedBy>
  <cp:revision>47</cp:revision>
  <dcterms:created xsi:type="dcterms:W3CDTF">2023-05-28T10:00:55Z</dcterms:created>
  <dcterms:modified xsi:type="dcterms:W3CDTF">2023-07-05T11:50:06Z</dcterms:modified>
</cp:coreProperties>
</file>