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02" r:id="rId2"/>
    <p:sldId id="924" r:id="rId3"/>
    <p:sldId id="918" r:id="rId4"/>
    <p:sldId id="895" r:id="rId5"/>
    <p:sldId id="792" r:id="rId6"/>
    <p:sldId id="793" r:id="rId7"/>
    <p:sldId id="926" r:id="rId8"/>
    <p:sldId id="927" r:id="rId9"/>
    <p:sldId id="929" r:id="rId10"/>
    <p:sldId id="930" r:id="rId11"/>
    <p:sldId id="931" r:id="rId12"/>
    <p:sldId id="932" r:id="rId13"/>
    <p:sldId id="928" r:id="rId14"/>
    <p:sldId id="934" r:id="rId15"/>
    <p:sldId id="935" r:id="rId16"/>
    <p:sldId id="936" r:id="rId17"/>
    <p:sldId id="937" r:id="rId18"/>
    <p:sldId id="938" r:id="rId19"/>
    <p:sldId id="933" r:id="rId20"/>
    <p:sldId id="940" r:id="rId21"/>
    <p:sldId id="941" r:id="rId22"/>
    <p:sldId id="939" r:id="rId23"/>
    <p:sldId id="943" r:id="rId24"/>
    <p:sldId id="942" r:id="rId25"/>
    <p:sldId id="944" r:id="rId26"/>
    <p:sldId id="945" r:id="rId27"/>
    <p:sldId id="838" r:id="rId28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твина Елена Анатольевна" initials="ЛЕА" lastIdx="5" clrIdx="0">
    <p:extLst>
      <p:ext uri="{19B8F6BF-5375-455C-9EA6-DF929625EA0E}">
        <p15:presenceInfo xmlns:p15="http://schemas.microsoft.com/office/powerpoint/2012/main" xmlns="" userId="S-1-5-21-3908838871-2743882400-2888496887-1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83793" autoAdjust="0"/>
  </p:normalViewPr>
  <p:slideViewPr>
    <p:cSldViewPr snapToGrid="0">
      <p:cViewPr varScale="1">
        <p:scale>
          <a:sx n="97" d="100"/>
          <a:sy n="97" d="100"/>
        </p:scale>
        <p:origin x="-99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8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5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0F2E-85FA-4707-88A5-1F65BBCC4B94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D302F-901B-4567-AF10-C16F0D07B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59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04663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8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983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701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62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838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673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688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8064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51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4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199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187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692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447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779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067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F4672-EC8A-4DA8-B4FF-A0F91B7EE49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791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D302F-901B-4567-AF10-C16F0D07B74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068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74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35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13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99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8CEC34-A899-4B0A-8A3F-1B6690D88F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0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63A65A-AF3F-4CD0-B58D-B13A24DE3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A92431F-A597-4243-99D5-0BDEBA414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EBD4D4-39E6-4BE2-A6BB-785674BB4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7059EE-85CA-4061-BD13-EB587E88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F44251-3F5C-4ED8-AE9A-0F0D0B08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80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9F8608-3ACF-4412-B9C6-22CC7571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CE497C-FAA2-432E-9E4C-6A090B875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6D2477-39C4-4632-852E-F54545374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71D828-901D-467B-99EB-0AB070E4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CD9C71-74B2-4619-8218-077AC3AB4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48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7A8946F-D7A6-4146-A9ED-9412D2AF1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CD28910-B49B-4D5F-B159-FF0BC1C3C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5C040E-EEE1-4A0E-8C1A-45020229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8C49F8-A76F-46EC-A750-CCE7E2A7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9F1F01C-0E7B-4CAA-B4CF-6AF9DDCAD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682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7F6BB6-3913-4CFC-9EEE-582384216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464"/>
            <a:ext cx="12192000" cy="685053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1AE774A-29D3-4408-956D-33B9906A0D3F}"/>
              </a:ext>
            </a:extLst>
          </p:cNvPr>
          <p:cNvSpPr/>
          <p:nvPr userDrawn="1"/>
        </p:nvSpPr>
        <p:spPr>
          <a:xfrm>
            <a:off x="0" y="6309984"/>
            <a:ext cx="12192000" cy="548640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BAD9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6F9A458-8CD3-4F17-970A-84FE1C49A849}"/>
              </a:ext>
            </a:extLst>
          </p:cNvPr>
          <p:cNvSpPr/>
          <p:nvPr userDrawn="1"/>
        </p:nvSpPr>
        <p:spPr>
          <a:xfrm>
            <a:off x="379548" y="6430253"/>
            <a:ext cx="1534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6C5E53"/>
                </a:solidFill>
                <a:latin typeface="Montserrat SemiBold" pitchFamily="2" charset="0"/>
              </a:rPr>
              <a:t>www.mednet.ru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8BD852B-A7AF-452D-8537-D22C18A411C4}"/>
              </a:ext>
            </a:extLst>
          </p:cNvPr>
          <p:cNvSpPr/>
          <p:nvPr userDrawn="1"/>
        </p:nvSpPr>
        <p:spPr>
          <a:xfrm>
            <a:off x="0" y="-7628"/>
            <a:ext cx="12192000" cy="1054245"/>
          </a:xfrm>
          <a:prstGeom prst="rect">
            <a:avLst/>
          </a:prstGeom>
          <a:solidFill>
            <a:srgbClr val="DDD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BAD9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B64ED6-9511-4041-A696-8699FFA0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4"/>
            <a:ext cx="10515600" cy="46831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ED6D4A-CD07-A647-88DD-17144363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CE70-35DE-4055-A6E2-56CDA2C1D8EE}" type="datetime1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0A9A59-6872-D64E-AB45-EB0DBF43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3350396-9BC0-2D44-8E95-D9FECA608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1CD7079-6EF2-4042-B56F-70AF9C354F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22891" y="-107024"/>
            <a:ext cx="1001742" cy="14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61772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34" userDrawn="1">
          <p15:clr>
            <a:srgbClr val="FBAE40"/>
          </p15:clr>
        </p15:guide>
        <p15:guide id="3" orient="horz" pos="187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482" userDrawn="1">
          <p15:clr>
            <a:srgbClr val="FBAE40"/>
          </p15:clr>
        </p15:guide>
        <p15:guide id="6" orient="horz" pos="39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41778A-6856-48F3-92AA-9D12F4DB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2F30EC-0CC5-4AC7-BAAF-01870187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6CC841-4514-4A32-8E69-9A4813A9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64E3E5-21E9-46DB-9500-4CD3062BB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B46639-E9C9-4F98-AC8E-E443996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28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F217DB-CA08-4AF1-8886-AFECB35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706670-1062-4693-A849-703B84349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4D3C69-7832-4CAD-8CE8-9423F667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28C80E-2C57-40B5-BCAF-984581DB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C00726-7E94-4868-8899-DC35D34B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49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545240-CC36-4AC4-B070-9D6C81F6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08BCDB-F28A-43D4-9032-2BEDBFF85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8F8CFA-6D65-4A2A-A5B3-121546750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C7BB50-0286-4A7D-907E-94612F1A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64D1BC-CB22-4B7E-96ED-ABA44975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F23C13-B51D-4B2F-9E7F-8E400EB2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6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4B8689-D71F-4FD0-9BE4-1F284B19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32B11A2-9C9C-400A-9807-B872C1811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27CEF2-EE5F-4B04-8E63-CD086E134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92CED0D-0150-4E70-8E05-48D2B0719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E1F496-5AA9-4547-B9CD-C315B1F2E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3AB3B0D-38A3-40C3-8098-3D1AC592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BE42DAD-7AB9-433A-8CBC-E4E6BC7E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C736874-F77B-4B17-B2ED-A67E60C4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78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467ADB-C1A8-4CA4-92CC-1FB24851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D224523-1325-4D74-90C0-F578C9CE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9CF9545-9BEC-4162-9E48-E3C01297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9B6137B-E01A-42AE-A70A-C5285A3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23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545B6D5-3165-4B05-9478-28FD62B8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4C01228-2012-4EA8-BC62-D5E40AB6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327A03-148E-415E-9EC9-1D918329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847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4CC4F8-F4D2-4F04-8FAD-05BE1EB4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59DF70-E4AD-41AB-B7FE-3E9962966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6342E88-D5EC-46C8-ADCA-64C202AC0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A49970C-1EB7-4C53-8CB3-FED9053B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1C59FB7-AA07-47CD-9261-1637FF1E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2F1062-AB82-4E0B-B306-D04ACDA9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94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657AD-7461-4C60-98B0-CA38CB2FE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EEBAB5-0F90-4AA0-8CF6-0EF144A16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65F2F5-1E1E-457F-8C56-B78ABA08E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305334-BC3A-4D20-A224-32637505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30C3477-2619-45E0-8C02-4164B188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DC6EACD-2E3A-4C07-8033-B5EF7388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066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92FFB-90D0-4DCA-9D39-E0D4B94A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17C4A3-6D5A-4F20-8456-E212F0DF2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BE126F-D9BC-4A2F-870C-96EF3E123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38FF-D179-4977-81C9-988E93E9468E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47492DE-03E8-4971-A535-394160EBE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7B3B03-75A8-48AE-B57B-74332A186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69D8-2E14-4890-BE6E-45477831A9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19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70.userapi.com/impg/0MNtm8GIPQqkt2wgsKJUrcyYGZG4eK-BJaYGZA/yeWRS5h1bzI.jpg?size=1024x597&amp;quality=95&amp;sign=68962302cdc9642c02f965af4460eb64&amp;type=alb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922" y="2308970"/>
            <a:ext cx="6782350" cy="3850105"/>
          </a:xfrm>
          <a:prstGeom prst="rect">
            <a:avLst/>
          </a:prstGeom>
          <a:noFill/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476065" y="4619032"/>
            <a:ext cx="3290090" cy="111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Заведующий урологическим отделением  </a:t>
            </a:r>
          </a:p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БУЗ ВО «</a:t>
            </a:r>
            <a:r>
              <a:rPr lang="ru-RU" altLang="ru-RU" sz="165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ВОКБ» </a:t>
            </a:r>
            <a:endParaRPr lang="ru-RU" altLang="ru-RU" sz="1654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654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Смирнов Р.В.</a:t>
            </a:r>
          </a:p>
        </p:txBody>
      </p:sp>
      <p:pic>
        <p:nvPicPr>
          <p:cNvPr id="9" name="Рисунок 1" descr="Лого итог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6755" y="348916"/>
            <a:ext cx="1525241" cy="13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855" y="558922"/>
            <a:ext cx="980026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направлений видов медицинской помощи по профилю «Урология» в Вологодской области и БУЗ ВО ВОКБ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A1777C-3139-9743-9743-7331548EC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организации трехуровневой модели: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0DAF75-7A5B-A344-8305-DE2684131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58"/>
            <a:ext cx="10515600" cy="5068147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трехуровневой системы здравоохранения подразумевает под собой создание межрайонных центров, оказывающих преимущественно специализированную медицинскую помощь в экстренном порядке – медицинские организации 2 уровня. Учитывая  географическое расположение, можно рекомендовать организацию межрайонных медицинских центров по профилю «урология» на базе имеющихся урологических отделений БУЗ ВО «Вологодская городская больница №1», БУЗ ВО «Вологодская областная клиническая больница №2» г. Череповец, БУЗ ВО «Никольская ЦРБ». Для привлечения кадров возможно применять современные технологии рекрутинга, а также обучение и стимулирования специалистов из средств местного бюджета.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таблице 7 предложено прикрепление районов Вологодской области за межрайонными центрами.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60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F86B85-A6E3-592F-8027-270CFDAEC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7 – Территориальное прикрепление районов Вологодской области за межрайонными центрами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30D0DB2-86C0-530B-682E-EF9C99CD1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7911075"/>
              </p:ext>
            </p:extLst>
          </p:nvPr>
        </p:nvGraphicFramePr>
        <p:xfrm>
          <a:off x="1075765" y="1690688"/>
          <a:ext cx="10278035" cy="4766439"/>
        </p:xfrm>
        <a:graphic>
          <a:graphicData uri="http://schemas.openxmlformats.org/drawingml/2006/table">
            <a:tbl>
              <a:tblPr firstRow="1" firstCol="1" bandRow="1"/>
              <a:tblGrid>
                <a:gridCol w="599943">
                  <a:extLst>
                    <a:ext uri="{9D8B030D-6E8A-4147-A177-3AD203B41FA5}">
                      <a16:colId xmlns:a16="http://schemas.microsoft.com/office/drawing/2014/main" xmlns="" val="433985311"/>
                    </a:ext>
                  </a:extLst>
                </a:gridCol>
                <a:gridCol w="4388555">
                  <a:extLst>
                    <a:ext uri="{9D8B030D-6E8A-4147-A177-3AD203B41FA5}">
                      <a16:colId xmlns:a16="http://schemas.microsoft.com/office/drawing/2014/main" xmlns="" val="4040011645"/>
                    </a:ext>
                  </a:extLst>
                </a:gridCol>
                <a:gridCol w="5289537">
                  <a:extLst>
                    <a:ext uri="{9D8B030D-6E8A-4147-A177-3AD203B41FA5}">
                      <a16:colId xmlns:a16="http://schemas.microsoft.com/office/drawing/2014/main" xmlns="" val="1405162612"/>
                    </a:ext>
                  </a:extLst>
                </a:gridCol>
              </a:tblGrid>
              <a:tr h="33794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 организация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Прикрепленные районы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6677238"/>
                  </a:ext>
                </a:extLst>
              </a:tr>
              <a:tr h="144033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БУЗ ВО «ВОКБ»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Шекснинский, Кирилловский, Грязовецкий Междуреченский, Сокольский, Сямженский, Тотемский, Верховажский, Харовский, Вожегодский,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-Кубенский, Вологодский район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0506468"/>
                  </a:ext>
                </a:extLst>
              </a:tr>
              <a:tr h="107287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БУЗ ВО «Никольская ЦРБ»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Никольск, районы Никольский, Бабушкинский, Кичменгско-Городецкий, Велико-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Устюгский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Нюксенский, Тарногский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7983060"/>
                  </a:ext>
                </a:extLst>
              </a:tr>
              <a:tr h="70541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БУЗ ВО «Вологодская городская больница №1»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Вологда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16518"/>
                  </a:ext>
                </a:extLst>
              </a:tr>
              <a:tr h="107287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БУЗ ВО «Вологодская областная клиническая больница №2» г. Череповец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Череповец, Череповецкий, Устюженский Чагодощенский, Бабаевский, Кадуйский, Белозерский, Вашкинский, Вытегорский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7113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3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B65279-AC61-34A2-FC8D-E6A6B3DAE3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095" y="161365"/>
            <a:ext cx="11335870" cy="688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7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7A6EA8-4C05-FE6D-E4C5-D86467A1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организации трехуровневой модели: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DB8FE07-EE31-5ED9-420C-47D39D59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690688"/>
            <a:ext cx="11295529" cy="5046287"/>
          </a:xfrm>
        </p:spPr>
        <p:txBody>
          <a:bodyPr/>
          <a:lstStyle/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Оказание плановой специализированной в том числе высокотехнологичной медицинской помощи населению  осуществлять в урологическом отделении на базе БУЗ ВО «Вологодская областная клиническая больница №1». 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Также возможно использовать в наиболее трудных клинических ситуациях ресурсы федеральных центров, в том числе НМИЦ по профилю «урология» Сеченовского Университета.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Таблице 8 представлено предлагаемое распределение коечного фонда урологической службы Вологодской области по медицинским организациям с учетом количества обслуживаемого населения в соответствии с рекомендациями Министерства здравоохранения Российской Федерации.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03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3A2C19-4795-866A-268A-679490C8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8 – Предлагаемое распределение коечного фонда урологической службы Вологодской области по медицинским организациям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7B70377-0ED7-23B7-4334-193519B50D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5250497"/>
              </p:ext>
            </p:extLst>
          </p:nvPr>
        </p:nvGraphicFramePr>
        <p:xfrm>
          <a:off x="1075765" y="1855694"/>
          <a:ext cx="10139082" cy="4019838"/>
        </p:xfrm>
        <a:graphic>
          <a:graphicData uri="http://schemas.openxmlformats.org/drawingml/2006/table">
            <a:tbl>
              <a:tblPr/>
              <a:tblGrid>
                <a:gridCol w="6947933">
                  <a:extLst>
                    <a:ext uri="{9D8B030D-6E8A-4147-A177-3AD203B41FA5}">
                      <a16:colId xmlns:a16="http://schemas.microsoft.com/office/drawing/2014/main" xmlns="" val="1203492028"/>
                    </a:ext>
                  </a:extLst>
                </a:gridCol>
                <a:gridCol w="3191149">
                  <a:extLst>
                    <a:ext uri="{9D8B030D-6E8A-4147-A177-3AD203B41FA5}">
                      <a16:colId xmlns:a16="http://schemas.microsoft.com/office/drawing/2014/main" xmlns="" val="1412669556"/>
                    </a:ext>
                  </a:extLst>
                </a:gridCol>
              </a:tblGrid>
              <a:tr h="102281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Лечебные учреждения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количество коек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092053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«ВОКБ»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2962794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«Никольская ЦРБ»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4129694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«Вологодская городская больница №1»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5147334"/>
                  </a:ext>
                </a:extLst>
              </a:tr>
              <a:tr h="1022819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«Вологодская областная клиническая больница №2» г. Череповец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0728559"/>
                  </a:ext>
                </a:extLst>
              </a:tr>
              <a:tr h="49355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«Медсанчасть «Северсталь»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9406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884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337EF-3EE4-840F-325D-EB15293DB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проблемы урологической службы: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DB7C70-7A9A-F3CE-B0D0-825D82F47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212"/>
            <a:ext cx="10515600" cy="5768788"/>
          </a:xfrm>
        </p:spPr>
        <p:txBody>
          <a:bodyPr>
            <a:normAutofit fontScale="850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в регионе приказа по маршрутизации.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Необходимость открытия в Вологодской области Центров амбулаторной урологии.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Кадровые проблемы урологической службы Вологодской области.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необходимого оборудования и расходного материала в урологическом отделении БУЗ ВО «ВОКБ».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в урологических кабинетах области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урофлоуметров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(единственный в регионе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урофлоуметр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установлен в урологическом кабинете БУЗ ВО «Вологодская городская поликлиника №1»).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Причины длительного пребывания пациентов в урологическом отделении БУЗ ВО «ВОКБ» (обследование пациентов на госпитальном этапе, отсутствие оборудования для оказания малоинвазивных оперативных пособий).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Обращает на себя внимание безынициативность и отсутствие интереса у главного внештатного специалиста-уролога(Николаев Сергей Юрьевич)  к развитию и организации урологической службы в регионе. Руководству Департамента здравоохранения Вологодской области необходимо рассмотреть вопрос о смене главного внештатного специалиста-уролога и вернуть эту должность заведующему урологическим отделением ВОКБ №1, как это было всегда исторически.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703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316F8F-55EE-1E19-7CDB-81DA85E9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br>
              <a:rPr lang="ru-RU" sz="36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455438-5628-C049-942E-EFBD385C5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634"/>
            <a:ext cx="10515600" cy="5876365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снижения заболеваемости урологического профиля целесообразно повышать информированность населения о факторах риска и ранних симптомах урологических заболеваний, необходимо проведение просветительской работы и пропаганды здорового образа жизни. 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Руководителям медицинских организаций Вологодской области рекомендуется организовать проведение диспансеризации в строгом соответствии с законодательством РФ. Вместе с тем, в субъекте целесообразно проводить мероприятия, повышающие мотивацию населения к прохождению диспансеризации.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Вологодской области целесообразно разработать региональный нормативно-правовой акт, регламентирующий диспансерное наблюдение за хроническими больными с урологическими заболеваниями. 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повышения качества оказания медицинской помощи по профилю «урология» в БУЗ ВО «ВОКБ», расширения спектра оказываемых в отделении услуг, целесообразно оснастить урологическое отделение БУЗ ВО «ВОКБ» в соответствии с приказом Министерства здравоохранения Российской Федерации № 907н от 12.11.2012г «Об утверждении Порядка оказания медицинской помощи взрослому населению по профилю «урология».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3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85DD79-FFD3-93B2-884B-E07C9E13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64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b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414A80-69AC-71A2-1C75-B01F1D7D5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482"/>
            <a:ext cx="10515600" cy="5726392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 Проанализировав объем оказываемых оперативных пособий и имеющееся в урологическом отделении БУЗ ВО «ВОКБ» оборудование, считаю, что Департаменту здравоохранения Вологодской области целесообразно рассмотреть вопрос о дооснащении    выше указанного подразделения следующим оборудованием: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Цистоскоп ригидный 19 по шкале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Шарьера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 комплекта;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Цистоскоп гибкий 15 по шкале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Шарьера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 комплект;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Цистоскоп с рабочими вставками с щипцами и рычагом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Альбарран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21 по шкале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Шарьера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 комплекта;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Одноразовый гибкий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уретерореноскоп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7,5 по шкале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Шарьера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30 комплектов;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Уретерореноскоп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оптико-волоконный 8,9 по шкале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Шарьера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5 комплектов; 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Биполярный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резектоскоп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26 по шкале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Шарьера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 набором электродов – 2 комплекта; 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Нефроскоп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миниперкутанный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 по шкале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Шарьера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 комплект;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3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7E0DB-6A25-8F37-747A-F85D7B22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ED006C-495D-E9B0-7830-3922E6ED9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877"/>
            <a:ext cx="10515600" cy="537399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Нефроскоп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универсальный перкутанный 27 по шкале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Шарьера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 комплект;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Оптический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уретротом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21 по шкале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Шарьера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 комплект;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Уропомпа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 комплект;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Эндоскопическая стойка для проведения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трансуретральных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оперативных пособий – 1 комплект;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Эндовидеохирургическая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стойка для лапароскопии – 1 комплект;	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Ультразвуковой контактный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литотриптор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 комплект;	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Стационарный УЗ-аппарат – 1 комплект;		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Энергетическая платформа (мультифункциональный коагулятор) – 1 комплект;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УЗ-скальпель – 1 комплект;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Морцеллятор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 комплект;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40000"/>
              </a:lnSpc>
              <a:buFont typeface="Symbol" panose="05050102010706020507" pitchFamily="18" charset="2"/>
              <a:buChar char=""/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Аппарат для дистанционной литотрипсии – 1 комплект.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720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C1509D-4392-3DD1-FA83-3B933A91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193"/>
          </a:xfrm>
        </p:spPr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07D691-7E6C-1E7D-1C9D-BF7C3485D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318"/>
            <a:ext cx="10515600" cy="5567082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В связи с тем, что многие районы Вологодской области малонаселённые, то организация урологических кабинетов в них нецелесообразна, при этом рекомендуется сохранить уже имеющиеся ставки врача-уролога.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7. При отсутствии в медицинской организации врача-уролога в амбулаторно-поликлинических учреждениях возложить на участковых врачей-терапевтов, врачей общей практики (семейных врачей), врачей-хирургов, средних медицинских работников (фельдшер ФАП) обязанности по активному выявлению факторов риска развития заболеваний мочеполовой системы и их осложнений, у лиц, обратившихся в медицинские организации по любому поводу за медицинской помощью или консультацией.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8. Рекомендуется разработать в регионе совместно с главным внештатным специалистом - урологом план мероприятий по повышению осведомлённости врачей амбулаторно-поликлинического звена в вопросах раннего выявления урологических заболеваний.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51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B62D9C-2FEC-42A0-B1C3-E2B22259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E442CD6-F24E-4700-BB4E-238B2352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A4C3-AC32-BB4C-AAF1-F9096EC0A5A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CE83C8-3A45-440D-997F-D3ADB8BE36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2192000" cy="69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4D27E4-30CE-A46C-25F2-737D8EB4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B44CE8-5FB3-8A0F-1A3A-CE47C6C65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8528"/>
            <a:ext cx="10515600" cy="5647765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Департаменту здравоохранения Вологодской области, при участии главного внештатного специалиста-уролога рекомендуется разработать нормативно-правовой акт, отражающий этапность оказания медицинской помощи по профилю «урология» в соответствии с трехуровневой моделью организации системы здравоохранения и маршрутизацию пациентов при определённых состояниях, связанных с урологическими заболеваниями.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10. Рекомендуется создать на территории Вологодской области 4 ЦАУ на базе БУЗ ВО «ВОКБ», БУЗ ВО «Никольская ЦРБ», БУЗ ВО «Вологодская областная клиническая больница №2» г. Череповец, БУЗ ВО «Вологодская городская поликлиника №1». 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8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526814-BEC1-5301-CF8A-E27B5C442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93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9DDAE9-B226-E0FD-42D6-4AAA86F4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060"/>
            <a:ext cx="10515600" cy="5983940"/>
          </a:xfrm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  <a:tab pos="630555" algn="l"/>
              </a:tabLst>
            </a:pPr>
            <a:r>
              <a:rPr lang="ru-RU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 Для ЦАУ определить следующие функции: оказание консультативной (в очно и заочной формах в рамках единой информационной площадки посредством телекоммуникаций), диагностической и лечебной помощи больным с урологическими заболеваниями, ранняя диагностика урологических и онкоурологических заболеваний с использованием эндоскопического, ультразвукового оборудования, </a:t>
            </a:r>
            <a:r>
              <a:rPr lang="ru-RU" sz="23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урофлоуметрии</a:t>
            </a:r>
            <a:r>
              <a:rPr lang="ru-RU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выполнение инвазивных манипуляций, диспансерное наблюдение и реабилитация пациентов с заболеваниями почек, мочевыводящих путей, предстательной железы и мужских половых органов, разработка и проведение мероприятий по санитарно-гигиеническому просвещению. </a:t>
            </a:r>
            <a:endParaRPr lang="ru-RU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  <a:tab pos="630555" algn="l"/>
              </a:tabLst>
            </a:pPr>
            <a:r>
              <a:rPr lang="ru-RU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12. Направление пациентов в ЦАУ осуществлять из закрепленных за ними районов обслуживания и данными обязательного обследования, включающего ОАК, ОАМ, биохимический анализ крови, УЗИ почек и МП с определением остаточной мочи, УЗИ простаты и определение уровня ПСА.</a:t>
            </a:r>
            <a:endParaRPr lang="ru-RU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  <a:tab pos="630555" algn="l"/>
              </a:tabLst>
            </a:pPr>
            <a:r>
              <a:rPr lang="ru-RU" sz="23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13. Для повышения доступности первичной специализированной медицинской помощи в сельской местности рекомендуется в условиях кадрового дефицита развивать в регионе службу выездных бригад врачей-специалистов. Для выезда в районы желательно привлекать сотрудников ЦАУ и урологического отделения БУЗ ВО «ВОКБ».</a:t>
            </a:r>
            <a:endParaRPr lang="ru-RU" sz="23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51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A68CD1-74E3-241E-3417-109862C1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93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663948-9A06-88C4-741C-CC8279CA8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4060"/>
            <a:ext cx="10515600" cy="5809128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14. На основании сведений о выделенных койках, оснащенности оборудованием, а также географическим расположением можно рекомендовать организацию межрайонных медицинских центров по профилю «урология» на базе БУЗ ВО «Вологодская городская больница №1», БУЗ ВО «Вологодская областная клиническая больница №2» г. Череповец, БУЗ ВО «Никольская ЦРБ». Для привлечения кадров необходимо применять современные технологии рекрутинга, а также обучение и стимулирования специалистов из средств местного бюджета.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540385" algn="l"/>
                <a:tab pos="63055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15. Оказание плановой специализированной в том числе высокотехнологичной медицинской помощи населению рекомендуется осуществлять в урологическом отделении на базе БУЗ ВО «Вологодская областная клиническая больница №1». 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16. Также рекомендуется использовать в наиболее трудных клинических ситуациях ресурсы федеральных центров, в том числе НМИЦ по профилю «урология» Сеченовского Университета.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67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990639-04F1-8077-39E7-9449E3E50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299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40AFF2-A1EE-0F1C-BDA0-05D272BB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219"/>
            <a:ext cx="10515600" cy="5537416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17. Департаменту здравоохранения Вологодской области, при участии главного внештатного специалиста-уролога можно рекомендовать пересмотр коечного фонда по профилю «урология», ориентируясь на рекомендованное расчетное количество коек, а также рационально перераспределить его между медицинскими организациями. Оценивать правильность принятого решения можно по основным статистическим показателям работы коек с учетом средней занятости койки в году.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18. Рекомендуемое количество урологических коек в Вологодской области на 2023 год составляет 167 коек.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19. Целесообразно оптимизировать штатное расписание, определив реальную потребность в врачебных кадрах для каждой медицинской организации, развивать систему целевого обучения, реализовывать меры социальной поддержки, внедрять процедуру аккредитации, повышать престиж профессии врача.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18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F88933-A89A-CECD-B768-E26A97AA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2314D2-736A-E7D9-7C37-0A5C57DF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8528"/>
            <a:ext cx="10515600" cy="5647765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20. Для обеспечения кадрами в будущем и подготовки кадрового резерва субъекту рекомендуется обратить внимание на планирование подготовки врачей-специалистов, в том числе урологов: заключение договоров целевой контрактной подготовки, информирование студентов о возможности обучения по целевому контракту.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21. Целесообразно стимулировать специалистов к совершенствованию знаний в рамках системы непрерывного медицинского образования, создавать условия для врачей к повышению своей квалификации. Для молодых специалистов необходимо внедрять механизмы наставничества, организовать проведение выездных циклов по отработке базовых компетенций оказания экстренной медицинской помощи.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15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0D30E7-9C1B-4830-FBC1-4BF0D387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51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C16767-F654-3553-58D5-5CF0D4B18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1636"/>
            <a:ext cx="10515600" cy="5728446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22. Рассмотреть вопрос о создании на базе урологического отделения ВОКБ – урологического  центра (по примеру РСЦ и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травмоцентра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под эгидой 1 МГМУ им. Сеченова (г. Москва)( предварительные договоренности достигнуты) для непрерывного обучения урологов ВОКБ и выездных мероприятий обучающего характера сотрудников 1 МГМУ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им.Сеченова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консультирования больных в наиболее сложных случаев посредством телемедицины. Увеличить штатное расписание урологического центра на 3-4 ставки, для обеспечения высокотехнологичной и специализированной урологической помощью жителей Вологодской области, учитывая, что очень много оперативных вмешательств осуществляются только специалистами-урологами ВОКБ, а более нигде в регионе не выполняются. Забирать для лечения в урологический центр наиболее сложных пациентов Вологодской области по профилю «урология» по предварительному согласованию с ЦАУ. При невозможности оказания помощи в урологическом центре ВОКБ – маршрутизировать пациентов в 1 МГМУ им. Сеченова по предварительным договоренностям.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63055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23. Насытить урологическое отделение ВОКБ необходимым, перечисленным выше оборудованием для оказания высокотехнологичной и специализированной помощи.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6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MS Gothic" panose="020B0609070205080204" pitchFamily="49" charset="-128"/>
              </a:rPr>
              <a:t>Рекомендации: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479061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24. Создание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онкоконсилиума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базе ВОКБ, что позволит добиться «здоровой» конкуренции с ВООД.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25. Получение лицензии на амбулаторную онкологию и открытие онкоурологического приема в поликлинике.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wen.ru/uploads/52/volog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995" y="1048935"/>
            <a:ext cx="8983055" cy="4340119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537462" y="528557"/>
            <a:ext cx="9601067" cy="531410"/>
          </a:xfrm>
        </p:spPr>
        <p:txBody>
          <a:bodyPr>
            <a:noAutofit/>
          </a:bodyPr>
          <a:lstStyle/>
          <a:p>
            <a:pPr algn="ctr"/>
            <a:r>
              <a:rPr lang="ru-RU" sz="29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32" r="10456" b="5000"/>
          <a:stretch>
            <a:fillRect/>
          </a:stretch>
        </p:blipFill>
        <p:spPr bwMode="auto">
          <a:xfrm>
            <a:off x="11001967" y="278185"/>
            <a:ext cx="1190033" cy="13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07489-B976-DDED-C7FC-8712CC95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Нормативная база: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600B02-5D28-A15D-1103-A95EEF5C9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Нормативно-правой акт, регламентирующий порядок оказания медицинской помощи по профилю «урология», а также маршрутизацию пациентов с заболеваниями почек, мочевыводящей системы, предстательной железы, мужских половых органов в Вологодской области отсутствует.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Департаменту здравоохранения Вологодской области, при участии главного внештатного специалиста-уролога рекомендуется разработать нормативно-правовой акт, отражающий этапность оказания медицинской помощи по профилю «урология» в соответствии с трехуровневой моделью организации системы здравоохранения и маршрутизацию пациентов при определённых состояниях, связанных с урологическими заболеваниями.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1952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08495"/>
            <a:ext cx="169709" cy="3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4002" tIns="42001" rIns="84002" bIns="42001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54"/>
          </a:p>
        </p:txBody>
      </p:sp>
      <p:pic>
        <p:nvPicPr>
          <p:cNvPr id="8" name="Рисунок 7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118" y="27818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2478BC-C8DF-4711-832B-168E6A0DA56B}"/>
              </a:ext>
            </a:extLst>
          </p:cNvPr>
          <p:cNvSpPr/>
          <p:nvPr/>
        </p:nvSpPr>
        <p:spPr>
          <a:xfrm>
            <a:off x="1543664" y="222528"/>
            <a:ext cx="4244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3BD92D-61BF-FD4E-6830-82DBFE4E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первичной специализированной медицинской помощи.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0B8DC92-5364-C551-C0C0-207CBD965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729"/>
            <a:ext cx="10515600" cy="4711234"/>
          </a:xfrm>
        </p:spPr>
        <p:txBody>
          <a:bodyPr/>
          <a:lstStyle/>
          <a:p>
            <a:pPr indent="450215" algn="just"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состоянию на 01.01.2022 года на территории региона организована работа 22 урологических кабинетов в 20 медицинских организациях.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000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Амбулаторный прием в 2022 году врачи-урологи проводили в следующих районах: Вологодский, Череповецкий, Никольский, Тотемский. В Вытегорском районе в 2020 году ставка врача-уролога была вакантна. В 21 районе Вологодской области ставка врача-уролога не предусмотрена штатным расписанием, что связано с низкой численностью населения в большинстве районов субъект</a:t>
            </a:r>
            <a:r>
              <a:rPr lang="ru-RU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1DBB74-0DDC-4F24-9AF7-82B846C4C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434"/>
          <a:stretch>
            <a:fillRect/>
          </a:stretch>
        </p:blipFill>
        <p:spPr>
          <a:xfrm>
            <a:off x="10996134" y="418918"/>
            <a:ext cx="1002133" cy="10278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FE5C35-A82F-74D4-F022-C248B076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Оценка специализированной медицинской помощи.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7704E5-4CE3-B916-DA30-F930AB0E8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Специализированная медицинская помощь по профилю «урология» взрослому населению Вологодской области в условиях стационара оказывается в следующих медицинских организациях: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7703" y="3305550"/>
          <a:ext cx="8127999" cy="2482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Лечебные учреждения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Количество коек фактическое (среднегодовое) 2019 год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коек фактическое (среднегодовое)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год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БУЗ ВО «ВОКБ»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50(50)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50(50)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БУЗ ВО «Никольская ЦРБ»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</a:rPr>
                        <a:t>9(9)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8(8)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БУЗ ВО «Вологодская городская больница №1»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60(60)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60(0)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БУЗ ВО «Вологодская областная клиническая больница №2» г. Череповец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35(35)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35(35)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БУЗ ВО «Медсанчасть «Северсталь»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19(19)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19(19)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192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90CC3A-5A29-B245-C126-9E554301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Схема реализации трехуровневой модели: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1E4AF1E-3644-79DE-A802-FD57B8338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24" y="1828801"/>
            <a:ext cx="11403105" cy="466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84CACD-0432-0BA7-843A-1E7AE42C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644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организации трехуровневой модели: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DBAE0A-49E5-2410-6C9A-913B7396A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9212"/>
            <a:ext cx="10515600" cy="5403662"/>
          </a:xfrm>
        </p:spPr>
        <p:txBody>
          <a:bodyPr>
            <a:normAutofit fontScale="70000" lnSpcReduction="2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отсутствии в медицинской организации врача-уролога в амбулаторно-поликлинических учреждениях возложить на участковых врачей-терапевтов, врачей общей практики (семейных врачей), врачей-хирургов, средних медицинских работников (фельдшер ФАП) обязанности по активному выявлению факторов риска развития заболеваний мочеполовой системы и их осложнений, у лиц, обратившихся в медицинские организации по любому поводу за медицинской помощью или консультацией. Рекомендуется разработать в регионе совместно с главным внештатным специалистом урологом план мероприятий по повышению осведомлённости врачей амбулаторно-поликлинического звена в вопросах раннего выявления урологических заболеваний. </a:t>
            </a:r>
            <a:endParaRPr lang="ru-RU" sz="2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Выявление пациентов с высоким риском развития и/или прогрессирования заболеваний почек, органов мочевыводящей системы, предстательной железы и мужских половых органов на амбулаторном этапе осуществлять посредством опроса, сбора жалоб и анамнеза, анкетирования пациентов (международные анкеты </a:t>
            </a:r>
            <a:r>
              <a:rPr lang="en-US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IPSS</a:t>
            </a:r>
            <a:r>
              <a:rPr lang="ru-RU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МИЭФ-5 и другие).</a:t>
            </a:r>
            <a:endParaRPr lang="ru-RU" sz="2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Далее таких пациентов маршрутизировать в Центры амбулаторной урологии (далее ЦАУ). Рекомендуется создать на территории Вологодской области 4 ЦАУ на базе БУЗ ВО «ВОКБ», БУЗ ВО «Никольская ЦРБ», БУЗ ВО «Вологодская областная клиническая больница №2» г. Череповец, БУЗ ВО «Вологодская городская поликлиника №1». </a:t>
            </a:r>
            <a:endParaRPr lang="ru-RU" sz="2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49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1A3962-C2E1-35A8-49F7-D460E6F0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организации трехуровневой модели: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3840C9-6BD9-8545-4635-331F99A18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59"/>
            <a:ext cx="10515600" cy="4958516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ЦАУ определить следующие функции: оказание консультативной (в очно и заочной формах в рамках единой информационной площадки посредством телекоммуникаций), диагностической и лечебной помощи больным с урологическими заболеваниями, ранняя диагностика урологических и онкоурологических заболеваний с использованием эндоскопического, ультразвукового оборудования, </a:t>
            </a:r>
            <a:r>
              <a:rPr lang="ru-RU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урофлоуметрии</a:t>
            </a: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выполнение инвазивных манипуляций, диспансерное наблюдение и реабилитация пациентов с заболеваниями почек, мочевыводящих путей, предстательной железы и мужских половых органов, разработка и проведение мероприятий по санитарно-гигиеническому просвещению. 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Направление пациентов в ЦАУ осуществлять из закрепленных за ними районов обслуживания (Табл. 6) и данными обязательного обследования, включающего ОАК, ОАМ, биохимический анализ крови, УЗИ почек и МП с определением остаточной мочи, УЗИ простаты и определение уровня ПСА.</a:t>
            </a:r>
            <a:endParaRPr lang="ru-RU" sz="19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0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23FB6F-BE3C-41FF-9EF5-3595126AD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6136" y="488920"/>
            <a:ext cx="950225" cy="9216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DE408-6D92-E7A0-F868-5E20AAD0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5439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Таблица 6 – Прикрепление районов Вологодской области за ЦАУ</a:t>
            </a:r>
            <a:b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EE901D5-C605-15BD-4619-1D47B87B7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8620954"/>
              </p:ext>
            </p:extLst>
          </p:nvPr>
        </p:nvGraphicFramePr>
        <p:xfrm>
          <a:off x="1008529" y="1506072"/>
          <a:ext cx="9923930" cy="4666129"/>
        </p:xfrm>
        <a:graphic>
          <a:graphicData uri="http://schemas.openxmlformats.org/drawingml/2006/table">
            <a:tbl>
              <a:tblPr firstRow="1" firstCol="1" bandRow="1"/>
              <a:tblGrid>
                <a:gridCol w="579274">
                  <a:extLst>
                    <a:ext uri="{9D8B030D-6E8A-4147-A177-3AD203B41FA5}">
                      <a16:colId xmlns:a16="http://schemas.microsoft.com/office/drawing/2014/main" xmlns="" val="4199468750"/>
                    </a:ext>
                  </a:extLst>
                </a:gridCol>
                <a:gridCol w="4237357">
                  <a:extLst>
                    <a:ext uri="{9D8B030D-6E8A-4147-A177-3AD203B41FA5}">
                      <a16:colId xmlns:a16="http://schemas.microsoft.com/office/drawing/2014/main" xmlns="" val="718984538"/>
                    </a:ext>
                  </a:extLst>
                </a:gridCol>
                <a:gridCol w="5107299">
                  <a:extLst>
                    <a:ext uri="{9D8B030D-6E8A-4147-A177-3AD203B41FA5}">
                      <a16:colId xmlns:a16="http://schemas.microsoft.com/office/drawing/2014/main" xmlns="" val="4012261671"/>
                    </a:ext>
                  </a:extLst>
                </a:gridCol>
              </a:tblGrid>
              <a:tr h="358934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организация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Прикрепленные районы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7811812"/>
                  </a:ext>
                </a:extLst>
              </a:tr>
              <a:tr h="143573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«ВОКБ»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Шекснинский, Кирилловский, Грязовецкий Междуреченский, Сокольский, Сямженский, Тотемский, Верховажский, Харовский, Вожегодский,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-Кубенский, Вологодский район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4362053"/>
                  </a:ext>
                </a:extLst>
              </a:tr>
              <a:tr h="107679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«Никольская ЦРБ»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Никольск, районы Никольский, Бабушкинский, Кичменгско-Городецкий, Велико-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Устюгский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Нюксенский, Тарногский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5205528"/>
                  </a:ext>
                </a:extLst>
              </a:tr>
              <a:tr h="71786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«Вологодская городская поликлиника №1»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Вологда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7188609"/>
                  </a:ext>
                </a:extLst>
              </a:tr>
              <a:tr h="107679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«Вологодская областная клиническая больница №2» г. Череповец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Череповец, Череповецкий, Устюженский Чагодощенский, Бабаевский, Кадуйский, Белозерский, Вашкинский, Вытегорский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176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930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2504</Words>
  <Application>Microsoft Office PowerPoint</Application>
  <PresentationFormat>Произвольный</PresentationFormat>
  <Paragraphs>181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Нормативная база:</vt:lpstr>
      <vt:lpstr>Оценка первичной специализированной медицинской помощи. </vt:lpstr>
      <vt:lpstr>Оценка специализированной медицинской помощи. </vt:lpstr>
      <vt:lpstr>Схема реализации трехуровневой модели:</vt:lpstr>
      <vt:lpstr>Предложения по организации трехуровневой модели:</vt:lpstr>
      <vt:lpstr>Предложения по организации трехуровневой модели:</vt:lpstr>
      <vt:lpstr>Таблица 6 – Прикрепление районов Вологодской области за ЦАУ </vt:lpstr>
      <vt:lpstr>Предложения по организации трехуровневой модели:</vt:lpstr>
      <vt:lpstr>Таблица 7 – Территориальное прикрепление районов Вологодской области за межрайонными центрами </vt:lpstr>
      <vt:lpstr>Слайд 12</vt:lpstr>
      <vt:lpstr>Предложения по организации трехуровневой модели:</vt:lpstr>
      <vt:lpstr>Таблица 8 – Предлагаемое распределение коечного фонда урологической службы Вологодской области по медицинским организациям </vt:lpstr>
      <vt:lpstr>Основные проблемы урологической службы: </vt:lpstr>
      <vt:lpstr>Рекомендации: </vt:lpstr>
      <vt:lpstr>Рекомендации: </vt:lpstr>
      <vt:lpstr>Рекомендации:</vt:lpstr>
      <vt:lpstr>Рекомендации:</vt:lpstr>
      <vt:lpstr>Рекомендации:</vt:lpstr>
      <vt:lpstr>Рекомендации:</vt:lpstr>
      <vt:lpstr>Рекомендации:</vt:lpstr>
      <vt:lpstr>Рекомендации:</vt:lpstr>
      <vt:lpstr>Рекомендации:</vt:lpstr>
      <vt:lpstr>Рекомендации:</vt:lpstr>
      <vt:lpstr>Рекомендации: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uro_ord</cp:lastModifiedBy>
  <cp:revision>210</cp:revision>
  <cp:lastPrinted>2023-03-06T05:40:18Z</cp:lastPrinted>
  <dcterms:created xsi:type="dcterms:W3CDTF">2023-02-18T05:18:55Z</dcterms:created>
  <dcterms:modified xsi:type="dcterms:W3CDTF">2023-05-15T11:16:31Z</dcterms:modified>
</cp:coreProperties>
</file>