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59" r:id="rId4"/>
    <p:sldId id="260" r:id="rId5"/>
    <p:sldId id="277" r:id="rId6"/>
    <p:sldId id="261" r:id="rId7"/>
    <p:sldId id="257" r:id="rId8"/>
    <p:sldId id="265" r:id="rId9"/>
    <p:sldId id="275" r:id="rId10"/>
    <p:sldId id="263" r:id="rId11"/>
    <p:sldId id="262" r:id="rId12"/>
    <p:sldId id="266" r:id="rId13"/>
    <p:sldId id="264" r:id="rId14"/>
    <p:sldId id="268" r:id="rId15"/>
    <p:sldId id="269" r:id="rId16"/>
    <p:sldId id="276" r:id="rId17"/>
    <p:sldId id="270" r:id="rId18"/>
    <p:sldId id="271" r:id="rId19"/>
    <p:sldId id="272" r:id="rId20"/>
    <p:sldId id="273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  <a:srgbClr val="FF2549"/>
    <a:srgbClr val="9EFF29"/>
    <a:srgbClr val="C80064"/>
    <a:srgbClr val="C33A1F"/>
    <a:srgbClr val="0000CC"/>
    <a:srgbClr val="007033"/>
    <a:srgbClr val="003635"/>
    <a:srgbClr val="D6370C"/>
    <a:srgbClr val="1D3A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-660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4596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33E96-F078-4B3D-A8F4-F1AF21EBC35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561" y="383457"/>
            <a:ext cx="6629400" cy="995518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5918" y="1371597"/>
            <a:ext cx="6985994" cy="678426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47" y="290705"/>
            <a:ext cx="8259098" cy="763526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084007"/>
            <a:ext cx="8246070" cy="3451120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575" y="318046"/>
            <a:ext cx="6489566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323" y="1069258"/>
            <a:ext cx="6511411" cy="361923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7" y="293768"/>
            <a:ext cx="8093365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131" y="1323689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131" y="1796086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7252" y="1323689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7252" y="1796086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470" y="479322"/>
            <a:ext cx="8337755" cy="95127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Организация оказания специализированный медицинской помощи по специальности «челюстно-лицевая хирургия» </a:t>
            </a:r>
            <a:br>
              <a:rPr lang="ru-RU" sz="2400" dirty="0" smtClean="0"/>
            </a:br>
            <a:r>
              <a:rPr lang="ru-RU" sz="2400" dirty="0" smtClean="0"/>
              <a:t>в Вологодской области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5200" y="3560502"/>
            <a:ext cx="4277033" cy="158299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Заведующий ОЧЛХ БУЗ ВО ВОКБ, </a:t>
            </a:r>
          </a:p>
          <a:p>
            <a:r>
              <a:rPr lang="ru-RU" dirty="0" smtClean="0"/>
              <a:t>Главный ЧЛХ ДЗ ВО, </a:t>
            </a:r>
          </a:p>
          <a:p>
            <a:r>
              <a:rPr lang="ru-RU" dirty="0" smtClean="0"/>
              <a:t>кандидат медицинских наук </a:t>
            </a:r>
          </a:p>
          <a:p>
            <a:r>
              <a:rPr lang="ru-RU" dirty="0" err="1" smtClean="0"/>
              <a:t>Лисенков</a:t>
            </a:r>
            <a:r>
              <a:rPr lang="ru-RU" dirty="0" smtClean="0"/>
              <a:t> В.В.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5936" y="1788459"/>
            <a:ext cx="72815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E5F92B"/>
                </a:solidFill>
              </a:rPr>
              <a:t>Стратегия развития службы</a:t>
            </a:r>
            <a:endParaRPr lang="ru-RU" sz="4400" dirty="0">
              <a:solidFill>
                <a:srgbClr val="E5F92B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Показатели работы отделения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u="sng" dirty="0" smtClean="0"/>
              <a:t>Стационарная работа отделения ЧЛХ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Пролечено больных  </a:t>
            </a:r>
            <a:r>
              <a:rPr lang="ru-RU" sz="1800" u="sng" dirty="0" smtClean="0">
                <a:solidFill>
                  <a:srgbClr val="FF0000"/>
                </a:solidFill>
              </a:rPr>
              <a:t>936</a:t>
            </a:r>
            <a:r>
              <a:rPr lang="ru-RU" sz="1800" dirty="0" smtClean="0">
                <a:solidFill>
                  <a:srgbClr val="FF0000"/>
                </a:solidFill>
              </a:rPr>
              <a:t>  (2002 – 602)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Общий койко-день </a:t>
            </a:r>
            <a:r>
              <a:rPr lang="ru-RU" dirty="0" smtClean="0"/>
              <a:t> </a:t>
            </a:r>
            <a:r>
              <a:rPr lang="ru-RU" sz="1800" u="sng" dirty="0" smtClean="0">
                <a:solidFill>
                  <a:srgbClr val="FF0000"/>
                </a:solidFill>
              </a:rPr>
              <a:t>8912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Средняя занятость койки в году </a:t>
            </a:r>
            <a:r>
              <a:rPr lang="ru-RU" sz="1800" u="sng" dirty="0" smtClean="0">
                <a:solidFill>
                  <a:srgbClr val="FF0000"/>
                </a:solidFill>
              </a:rPr>
              <a:t>424,4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Средняя длительность пребывания на койке </a:t>
            </a:r>
            <a:r>
              <a:rPr lang="ru-RU" sz="1800" u="sng" dirty="0" smtClean="0">
                <a:solidFill>
                  <a:srgbClr val="FF0000"/>
                </a:solidFill>
              </a:rPr>
              <a:t>9,5</a:t>
            </a:r>
            <a:r>
              <a:rPr lang="ru-RU" sz="1800" dirty="0" smtClean="0"/>
              <a:t>  </a:t>
            </a:r>
            <a:r>
              <a:rPr lang="ru-RU" sz="1800" dirty="0" smtClean="0">
                <a:solidFill>
                  <a:srgbClr val="FF0000"/>
                </a:solidFill>
              </a:rPr>
              <a:t>(2002 – 11)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Оборот койки </a:t>
            </a:r>
            <a:r>
              <a:rPr lang="ru-RU" sz="1800" u="sng" dirty="0" smtClean="0">
                <a:solidFill>
                  <a:srgbClr val="FF0000"/>
                </a:solidFill>
              </a:rPr>
              <a:t>44,6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Выполнено операций </a:t>
            </a:r>
            <a:r>
              <a:rPr lang="ru-RU" sz="1800" u="sng" dirty="0" smtClean="0">
                <a:solidFill>
                  <a:srgbClr val="FF0000"/>
                </a:solidFill>
              </a:rPr>
              <a:t>1264</a:t>
            </a:r>
            <a:r>
              <a:rPr lang="ru-RU" sz="1800" dirty="0" smtClean="0">
                <a:solidFill>
                  <a:srgbClr val="FF0000"/>
                </a:solidFill>
              </a:rPr>
              <a:t> (2002 – 776)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Оперативная активность </a:t>
            </a:r>
            <a:r>
              <a:rPr lang="ru-RU" sz="1800" u="sng" dirty="0" smtClean="0">
                <a:solidFill>
                  <a:srgbClr val="FF0000"/>
                </a:solidFill>
              </a:rPr>
              <a:t>91,9%</a:t>
            </a:r>
            <a:r>
              <a:rPr lang="ru-RU" sz="1800" dirty="0" smtClean="0">
                <a:solidFill>
                  <a:srgbClr val="FF0000"/>
                </a:solidFill>
              </a:rPr>
              <a:t> (2002 -72,8%)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Дооперационный койко-день </a:t>
            </a:r>
            <a:r>
              <a:rPr lang="ru-RU" sz="1800" u="sng" dirty="0" smtClean="0">
                <a:solidFill>
                  <a:srgbClr val="FF0000"/>
                </a:solidFill>
              </a:rPr>
              <a:t>2,5</a:t>
            </a:r>
          </a:p>
          <a:p>
            <a:pPr>
              <a:buFont typeface="Wingdings" pitchFamily="2" charset="2"/>
              <a:buChar char="ü"/>
            </a:pPr>
            <a:r>
              <a:rPr lang="ru-RU" sz="1800" dirty="0" smtClean="0"/>
              <a:t>Летальность </a:t>
            </a:r>
            <a:r>
              <a:rPr lang="ru-RU" sz="1800" u="sng" dirty="0" smtClean="0">
                <a:solidFill>
                  <a:srgbClr val="FF0000"/>
                </a:solidFill>
              </a:rPr>
              <a:t>0,12%</a:t>
            </a:r>
          </a:p>
          <a:p>
            <a:pPr>
              <a:buFont typeface="Wingdings" pitchFamily="2" charset="2"/>
              <a:buChar char="ü"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Показатели работы отделения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8736" y="1149723"/>
            <a:ext cx="63537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Динамика числа пролеченных больных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2019 г. </a:t>
            </a:r>
            <a:r>
              <a:rPr lang="ru-RU" u="sng" dirty="0" smtClean="0">
                <a:solidFill>
                  <a:srgbClr val="FF0000"/>
                </a:solidFill>
              </a:rPr>
              <a:t>785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2020 г. </a:t>
            </a:r>
            <a:r>
              <a:rPr lang="ru-RU" u="sng" dirty="0" smtClean="0">
                <a:solidFill>
                  <a:srgbClr val="FF0000"/>
                </a:solidFill>
              </a:rPr>
              <a:t>810</a:t>
            </a:r>
            <a:r>
              <a:rPr lang="ru-RU" dirty="0" smtClean="0">
                <a:solidFill>
                  <a:schemeClr val="bg1"/>
                </a:solidFill>
              </a:rPr>
              <a:t> (сокращение коек в БУЗ ВО ВОКБ №2, закрыты койки в БУЗ ВО ВГБ №1, сокращение плановой помощи)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2021 г. </a:t>
            </a:r>
            <a:r>
              <a:rPr lang="ru-RU" u="sng" dirty="0" smtClean="0">
                <a:solidFill>
                  <a:srgbClr val="FF0000"/>
                </a:solidFill>
              </a:rPr>
              <a:t>936</a:t>
            </a:r>
            <a:r>
              <a:rPr lang="ru-RU" dirty="0" smtClean="0">
                <a:solidFill>
                  <a:schemeClr val="bg1"/>
                </a:solidFill>
              </a:rPr>
              <a:t> (закрытие коек в БУЗ ВО ВОКБ №2)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2022 г. </a:t>
            </a:r>
            <a:r>
              <a:rPr lang="ru-RU" u="sng" dirty="0" smtClean="0">
                <a:solidFill>
                  <a:srgbClr val="FF0000"/>
                </a:solidFill>
              </a:rPr>
              <a:t>953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Показатели работы отделения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1195" y="948018"/>
            <a:ext cx="7254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Распределение пациентов возрастам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41595" y="1418665"/>
            <a:ext cx="3966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2018                 2022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754841"/>
            <a:ext cx="5896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Взрослые                                        89,7%                  95%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Подростки                                      2,2%                    1,6%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Дети                                                 8,1%                    3,4%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1" y="2895601"/>
            <a:ext cx="7254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Распределение пациентов по экстренности госпитализации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6529" y="3305735"/>
            <a:ext cx="58965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Плановая госпитализация          52,3%                   22%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Экстренная госпитализация       47,7%                   78%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0800000">
            <a:off x="5694829" y="1788459"/>
            <a:ext cx="316006" cy="73958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5773270" y="3386418"/>
            <a:ext cx="316006" cy="73958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Показатели работы отделения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u="sng" dirty="0" smtClean="0"/>
              <a:t>Высокотехнологичная помощь</a:t>
            </a:r>
          </a:p>
          <a:p>
            <a:pPr>
              <a:buNone/>
            </a:pPr>
            <a:r>
              <a:rPr lang="ru-RU" sz="2000" dirty="0" smtClean="0"/>
              <a:t>2016 г. </a:t>
            </a:r>
            <a:r>
              <a:rPr lang="ru-RU" sz="1800" u="sng" dirty="0" smtClean="0">
                <a:solidFill>
                  <a:srgbClr val="FF0000"/>
                </a:solidFill>
              </a:rPr>
              <a:t>30 случаев</a:t>
            </a:r>
          </a:p>
          <a:p>
            <a:pPr>
              <a:buNone/>
            </a:pPr>
            <a:r>
              <a:rPr lang="ru-RU" sz="2000" dirty="0" smtClean="0"/>
              <a:t>2017 г. </a:t>
            </a:r>
            <a:r>
              <a:rPr lang="ru-RU" sz="1800" u="sng" dirty="0" smtClean="0">
                <a:solidFill>
                  <a:srgbClr val="FF0000"/>
                </a:solidFill>
              </a:rPr>
              <a:t>40 случаев</a:t>
            </a:r>
          </a:p>
          <a:p>
            <a:pPr>
              <a:buNone/>
            </a:pPr>
            <a:r>
              <a:rPr lang="ru-RU" sz="2000" dirty="0" smtClean="0"/>
              <a:t>2018 г. </a:t>
            </a:r>
            <a:r>
              <a:rPr lang="ru-RU" sz="1800" u="sng" dirty="0" smtClean="0">
                <a:solidFill>
                  <a:srgbClr val="FF0000"/>
                </a:solidFill>
              </a:rPr>
              <a:t>44 случая</a:t>
            </a:r>
          </a:p>
          <a:p>
            <a:pPr>
              <a:buNone/>
            </a:pPr>
            <a:r>
              <a:rPr lang="ru-RU" sz="2000" dirty="0" smtClean="0"/>
              <a:t>2019 г. </a:t>
            </a:r>
            <a:r>
              <a:rPr lang="ru-RU" sz="1800" u="sng" dirty="0" smtClean="0">
                <a:solidFill>
                  <a:srgbClr val="FF0000"/>
                </a:solidFill>
              </a:rPr>
              <a:t>50 случаев</a:t>
            </a:r>
          </a:p>
          <a:p>
            <a:pPr>
              <a:buNone/>
            </a:pPr>
            <a:r>
              <a:rPr lang="ru-RU" sz="2000" dirty="0" smtClean="0"/>
              <a:t>2020 г. </a:t>
            </a:r>
            <a:r>
              <a:rPr lang="ru-RU" sz="1800" u="sng" dirty="0" smtClean="0">
                <a:solidFill>
                  <a:srgbClr val="FF0000"/>
                </a:solidFill>
              </a:rPr>
              <a:t>48 случаев</a:t>
            </a:r>
          </a:p>
          <a:p>
            <a:pPr>
              <a:buNone/>
            </a:pPr>
            <a:r>
              <a:rPr lang="ru-RU" sz="2000" dirty="0" smtClean="0"/>
              <a:t>2021 г. </a:t>
            </a:r>
            <a:r>
              <a:rPr lang="ru-RU" sz="1800" u="sng" dirty="0" smtClean="0">
                <a:solidFill>
                  <a:srgbClr val="FF0000"/>
                </a:solidFill>
              </a:rPr>
              <a:t>120 случаев</a:t>
            </a:r>
          </a:p>
          <a:p>
            <a:pPr>
              <a:buNone/>
            </a:pPr>
            <a:r>
              <a:rPr lang="ru-RU" sz="2000" dirty="0" smtClean="0"/>
              <a:t>2022 г. </a:t>
            </a:r>
            <a:r>
              <a:rPr lang="ru-RU" sz="1800" u="sng" dirty="0" smtClean="0">
                <a:solidFill>
                  <a:srgbClr val="FF0000"/>
                </a:solidFill>
              </a:rPr>
              <a:t>150 случаев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Проблемы в работе отделения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7747" y="1048871"/>
            <a:ext cx="88885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FFFF00"/>
                </a:solidFill>
              </a:rPr>
              <a:t>Четырехкратный рост госпитализаций жителей города Череповец (прежде всего экстренных) с отсутствием возможности управлять процессом поступления больных</a:t>
            </a:r>
          </a:p>
          <a:p>
            <a:pPr>
              <a:buFont typeface="Wingdings" pitchFamily="2" charset="2"/>
              <a:buChar char="ü"/>
            </a:pPr>
            <a:endParaRPr lang="ru-RU" sz="20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FFFF00"/>
                </a:solidFill>
              </a:rPr>
              <a:t>Увеличение доли экстренных госпитализаций и снижение оказания плановой помощи</a:t>
            </a:r>
          </a:p>
          <a:p>
            <a:pPr>
              <a:buFont typeface="Wingdings" pitchFamily="2" charset="2"/>
              <a:buChar char="ü"/>
            </a:pPr>
            <a:endParaRPr lang="ru-RU" sz="20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FFFF00"/>
                </a:solidFill>
              </a:rPr>
              <a:t>Что привело к появлению очереди на экстренную госпитализацию</a:t>
            </a:r>
          </a:p>
          <a:p>
            <a:pPr>
              <a:buFont typeface="Wingdings" pitchFamily="2" charset="2"/>
              <a:buChar char="ü"/>
            </a:pPr>
            <a:endParaRPr lang="ru-RU" sz="2000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FFFF00"/>
                </a:solidFill>
              </a:rPr>
              <a:t>Увеличение сроков ожидания оказания плановой помощи до полугода (иногда пациенты не дожидаются помощи, и в назначенное время не приходят на госпитализацию)</a:t>
            </a: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Проблемы в работе отделения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965" y="1084007"/>
            <a:ext cx="8305070" cy="3904852"/>
          </a:xfrm>
        </p:spPr>
        <p:txBody>
          <a:bodyPr>
            <a:normAutofit fontScale="92500" lnSpcReduction="20000"/>
          </a:bodyPr>
          <a:lstStyle/>
          <a:p>
            <a:pPr marL="0">
              <a:buFont typeface="Wingdings" pitchFamily="2" charset="2"/>
              <a:buChar char="ü"/>
            </a:pPr>
            <a:r>
              <a:rPr lang="ru-RU" sz="2200" dirty="0" smtClean="0">
                <a:solidFill>
                  <a:srgbClr val="FFFF00"/>
                </a:solidFill>
              </a:rPr>
              <a:t>Отказ в стационарном лечении некоторых заболеваний ЧЛО (небольшие опухоли, стоматологические операции и пр.)</a:t>
            </a:r>
          </a:p>
          <a:p>
            <a:pPr marL="0">
              <a:buFont typeface="Wingdings" pitchFamily="2" charset="2"/>
              <a:buChar char="ü"/>
            </a:pPr>
            <a:endParaRPr lang="ru-RU" sz="2200" dirty="0" smtClean="0">
              <a:solidFill>
                <a:srgbClr val="FFFF00"/>
              </a:solidFill>
            </a:endParaRPr>
          </a:p>
          <a:p>
            <a:pPr marL="0">
              <a:buFont typeface="Wingdings" pitchFamily="2" charset="2"/>
              <a:buChar char="ü"/>
            </a:pPr>
            <a:r>
              <a:rPr lang="ru-RU" sz="2200" dirty="0" smtClean="0">
                <a:solidFill>
                  <a:srgbClr val="FFFF00"/>
                </a:solidFill>
              </a:rPr>
              <a:t>Сокращение оказания ВМП детям (что совпало с активизацией столичных ЛПУ разных профилей по подбору пациентов на лечение за пределами области)</a:t>
            </a:r>
          </a:p>
          <a:p>
            <a:pPr marL="0">
              <a:buFont typeface="Wingdings" pitchFamily="2" charset="2"/>
              <a:buChar char="ü"/>
            </a:pPr>
            <a:endParaRPr lang="ru-RU" sz="2200" dirty="0" smtClean="0">
              <a:solidFill>
                <a:srgbClr val="FFFF00"/>
              </a:solidFill>
            </a:endParaRPr>
          </a:p>
          <a:p>
            <a:pPr marL="0">
              <a:buFont typeface="Wingdings" pitchFamily="2" charset="2"/>
              <a:buChar char="ü"/>
            </a:pPr>
            <a:r>
              <a:rPr lang="ru-RU" sz="2200" dirty="0" smtClean="0">
                <a:solidFill>
                  <a:srgbClr val="FFFF00"/>
                </a:solidFill>
              </a:rPr>
              <a:t>Увеличение конфликтных ситуаций в консультативной поликлинике и приемном покое связанное с отсутствием мест в отделении для экстренных больных, длительными сроками ожидания плановой помощи, отказом в лечении по некоторым заболеваниям</a:t>
            </a:r>
          </a:p>
          <a:p>
            <a:pPr marL="0">
              <a:buFont typeface="Wingdings" pitchFamily="2" charset="2"/>
              <a:buChar char="ü"/>
            </a:pPr>
            <a:endParaRPr lang="ru-RU" sz="2200" dirty="0" smtClean="0">
              <a:solidFill>
                <a:srgbClr val="FFFF00"/>
              </a:solidFill>
            </a:endParaRPr>
          </a:p>
          <a:p>
            <a:pPr marL="0">
              <a:buFont typeface="Wingdings" pitchFamily="2" charset="2"/>
              <a:buChar char="ü"/>
            </a:pPr>
            <a:r>
              <a:rPr lang="ru-RU" sz="2200" dirty="0" smtClean="0">
                <a:solidFill>
                  <a:srgbClr val="FFFF00"/>
                </a:solidFill>
              </a:rPr>
              <a:t>Повышенная нагрузка и значительная усталость сотрудников ОЧЛХ (особенно в отпускной период)</a:t>
            </a:r>
            <a:endParaRPr lang="en-US" sz="2200" dirty="0" smtClean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74160" y="578224"/>
            <a:ext cx="6212541" cy="389965"/>
          </a:xfrm>
          <a:prstGeom prst="roundRect">
            <a:avLst/>
          </a:prstGeom>
          <a:solidFill>
            <a:srgbClr val="FFFF00"/>
          </a:solidFill>
          <a:ln>
            <a:solidFill>
              <a:srgbClr val="FF25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61565" y="531158"/>
            <a:ext cx="5990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Отделение челюстно-лицевой хирургии БУЗ ВО ВОКБ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0682" y="3496235"/>
            <a:ext cx="2218764" cy="437029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87408" y="3408830"/>
            <a:ext cx="2070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B050"/>
                </a:solidFill>
              </a:rPr>
              <a:t>Стоматологические поликлиники</a:t>
            </a:r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98057" y="3493995"/>
            <a:ext cx="2218764" cy="437029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68370" y="3498476"/>
            <a:ext cx="2218764" cy="437029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972301" y="3500718"/>
            <a:ext cx="2091017" cy="437029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474259" y="3529853"/>
            <a:ext cx="2124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B050"/>
                </a:solidFill>
              </a:rPr>
              <a:t>Стоматологи ЦРБ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39236" y="3429000"/>
            <a:ext cx="22994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B050"/>
                </a:solidFill>
              </a:rPr>
              <a:t>Врачи других  </a:t>
            </a:r>
          </a:p>
          <a:p>
            <a:pPr algn="ctr"/>
            <a:r>
              <a:rPr lang="ru-RU" sz="1600" dirty="0" smtClean="0">
                <a:solidFill>
                  <a:srgbClr val="00B050"/>
                </a:solidFill>
              </a:rPr>
              <a:t>специальностей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05917" y="3415553"/>
            <a:ext cx="19296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B050"/>
                </a:solidFill>
              </a:rPr>
              <a:t>Скорая помощь и самообращение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645459" y="1055594"/>
            <a:ext cx="1526241" cy="24003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2680447" y="1028700"/>
            <a:ext cx="493059" cy="244512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7100047" y="1082488"/>
            <a:ext cx="1647266" cy="236668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5842747" y="1028700"/>
            <a:ext cx="759759" cy="239357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496235" y="3092824"/>
            <a:ext cx="26020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FF00"/>
                </a:solidFill>
              </a:rPr>
              <a:t>ЛПУ первого уровня</a:t>
            </a:r>
            <a:endParaRPr lang="ru-RU" sz="1600" dirty="0">
              <a:solidFill>
                <a:srgbClr val="FFFF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95382" y="147917"/>
            <a:ext cx="2393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FFFF00"/>
                </a:solidFill>
              </a:rPr>
              <a:t>ЛПУ третьего уровня</a:t>
            </a:r>
            <a:endParaRPr lang="ru-RU" sz="1600" dirty="0">
              <a:solidFill>
                <a:srgbClr val="FFFF00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2998694" y="1532966"/>
            <a:ext cx="3160059" cy="853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307976" y="1532964"/>
            <a:ext cx="2521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Областная стоматологическая поликлиника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66782" y="1230406"/>
            <a:ext cx="2689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ЛПУ второго уровня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Пути решения проблемы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4641" y="1095935"/>
            <a:ext cx="718073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Реструктуризация оказания стоматологической и челюстно-лицевой помощи:</a:t>
            </a:r>
          </a:p>
          <a:p>
            <a:endParaRPr lang="ru-RU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C00000"/>
                </a:solidFill>
              </a:rPr>
              <a:t>Укрепление кадрового состава первичного звена районных ЛПУ 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хирург-стоматолог в каждом районном ЛПУ, что позволит: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Проводить отбор пациентов, нуждающихся в специализированной помощи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Долечивать пациентов получивших специализированную и высокотехнологичную помощь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Пути решения проблемы</a:t>
            </a:r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>
              <a:buNone/>
            </a:pPr>
            <a:r>
              <a:rPr lang="ru-RU" sz="1800" dirty="0" smtClean="0">
                <a:solidFill>
                  <a:srgbClr val="00B050"/>
                </a:solidFill>
              </a:rPr>
              <a:t>Реструктуризация оказания стоматологической и челюстно-лицевой помощи: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FFFF00"/>
                </a:solidFill>
              </a:rPr>
              <a:t>Создание областной стоматологической поликлиники, которая станет промежуточным звеном между специализированной стационарной помощью и амбулаторно-поликлинической помощью в первичном звене (как вариант создание двух межрайонных центров на базе стоматологических поликлиник г.Вологды и г.Череповца)</a:t>
            </a:r>
          </a:p>
          <a:p>
            <a:pPr>
              <a:buNone/>
            </a:pPr>
            <a:r>
              <a:rPr lang="ru-RU" sz="1800" dirty="0" smtClean="0"/>
              <a:t>что позволит:</a:t>
            </a:r>
          </a:p>
          <a:p>
            <a:pPr marL="355600" lvl="1" indent="-174625">
              <a:buFont typeface="Wingdings" pitchFamily="2" charset="2"/>
              <a:buChar char="Ø"/>
            </a:pPr>
            <a:r>
              <a:rPr lang="ru-RU" sz="1800" dirty="0" smtClean="0"/>
              <a:t>Долечивать пациентов выписанных из отделения ЧЛО</a:t>
            </a:r>
          </a:p>
          <a:p>
            <a:pPr marL="355600" lvl="1" indent="-174625">
              <a:buFont typeface="Wingdings" pitchFamily="2" charset="2"/>
              <a:buChar char="Ø"/>
            </a:pPr>
            <a:r>
              <a:rPr lang="ru-RU" sz="1800" dirty="0" smtClean="0"/>
              <a:t>Проводить сортировку и отбор пациентов для лечения в ОЧЛХ</a:t>
            </a:r>
          </a:p>
          <a:p>
            <a:pPr marL="355600" indent="-174625">
              <a:buFont typeface="Wingdings" pitchFamily="2" charset="2"/>
              <a:buChar char="Ø"/>
            </a:pPr>
            <a:r>
              <a:rPr lang="ru-RU" sz="1800" dirty="0" smtClean="0"/>
              <a:t>Оказывать помощь пациентам не нуждающимся в стационарной помощи</a:t>
            </a:r>
          </a:p>
          <a:p>
            <a:pPr marL="355600" indent="-174625">
              <a:buFont typeface="Wingdings" pitchFamily="2" charset="2"/>
              <a:buChar char="Ø"/>
            </a:pPr>
            <a:r>
              <a:rPr lang="ru-RU" sz="1800" dirty="0" smtClean="0"/>
              <a:t>На базе Вологодской стоматологической поликлиники создать методологический и координирующий центр стоматологической службы области, который возглавит </a:t>
            </a:r>
            <a:r>
              <a:rPr lang="ru-RU" sz="1800" dirty="0" smtClean="0">
                <a:solidFill>
                  <a:srgbClr val="FF0000"/>
                </a:solidFill>
              </a:rPr>
              <a:t>главный внештатный стоматолог ДЗО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Пути решения проблемы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4642" y="1210235"/>
            <a:ext cx="7200900" cy="308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Реструктуризация оказания стоматологической и челюстно-лицевой помощи: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ru-RU" sz="1700" dirty="0" smtClean="0">
                <a:solidFill>
                  <a:srgbClr val="FFFF00"/>
                </a:solidFill>
              </a:rPr>
              <a:t>Создание дневного стационара и дежурного приема в г.Череповец (по принципу межрайонного центра)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что позволит:</a:t>
            </a:r>
          </a:p>
          <a:p>
            <a:pPr marL="450850" lvl="1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Долечивать жителей г.Череповца выписанных из отделения ЧЛО</a:t>
            </a:r>
          </a:p>
          <a:p>
            <a:pPr marL="450850" lvl="1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Проводить сортировку и отбор пациентов для лечения в ОЧЛХ</a:t>
            </a: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Оказывать помощь пациентам не нуждающимся в стационарной помощи (по типу стационара одного дня)</a:t>
            </a: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Оказывать круглосуточную неотложную помощь</a:t>
            </a: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8389" y="0"/>
            <a:ext cx="8093365" cy="763525"/>
          </a:xfrm>
        </p:spPr>
        <p:txBody>
          <a:bodyPr>
            <a:normAutofit/>
          </a:bodyPr>
          <a:lstStyle/>
          <a:p>
            <a:r>
              <a:rPr lang="ru-RU" dirty="0" smtClean="0"/>
              <a:t>Состояние службы 2002 год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826" y="639097"/>
            <a:ext cx="866292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ru-RU" dirty="0" smtClean="0">
                <a:solidFill>
                  <a:schemeClr val="bg1"/>
                </a:solidFill>
              </a:rPr>
              <a:t>Помощь по специальности «челюстно-лицевая хирургия оказывается:</a:t>
            </a:r>
          </a:p>
          <a:p>
            <a:pPr marL="285750" indent="-285750"/>
            <a:endParaRPr lang="ru-RU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 smtClean="0">
                <a:solidFill>
                  <a:schemeClr val="bg1"/>
                </a:solidFill>
              </a:rPr>
              <a:t>отделении </a:t>
            </a:r>
            <a:r>
              <a:rPr lang="ru-RU" u="sng" dirty="0">
                <a:solidFill>
                  <a:schemeClr val="bg1"/>
                </a:solidFill>
              </a:rPr>
              <a:t>челюстно-лицевой хирургии </a:t>
            </a:r>
            <a:r>
              <a:rPr lang="ru-RU" u="sng" dirty="0" smtClean="0">
                <a:solidFill>
                  <a:schemeClr val="bg1"/>
                </a:solidFill>
              </a:rPr>
              <a:t>ГУЗ «Областная больница№1»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25 коек, 3 врача, Пролечено больных 602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 smtClean="0">
                <a:solidFill>
                  <a:schemeClr val="bg1"/>
                </a:solidFill>
              </a:rPr>
              <a:t>ЛОР отделение МУЗ «Городская больница №1» </a:t>
            </a:r>
            <a:r>
              <a:rPr lang="ru-RU" u="sng" dirty="0" err="1" smtClean="0">
                <a:solidFill>
                  <a:schemeClr val="bg1"/>
                </a:solidFill>
              </a:rPr>
              <a:t>г.Череповца</a:t>
            </a:r>
            <a:endParaRPr lang="ru-RU" u="sng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20 </a:t>
            </a:r>
            <a:r>
              <a:rPr lang="ru-RU" dirty="0">
                <a:solidFill>
                  <a:schemeClr val="bg1"/>
                </a:solidFill>
              </a:rPr>
              <a:t>коек, </a:t>
            </a:r>
            <a:r>
              <a:rPr lang="ru-RU" dirty="0" smtClean="0">
                <a:solidFill>
                  <a:schemeClr val="bg1"/>
                </a:solidFill>
              </a:rPr>
              <a:t>2 </a:t>
            </a:r>
            <a:r>
              <a:rPr lang="ru-RU" dirty="0">
                <a:solidFill>
                  <a:schemeClr val="bg1"/>
                </a:solidFill>
              </a:rPr>
              <a:t>врача, Пролечено больных </a:t>
            </a:r>
            <a:r>
              <a:rPr lang="ru-RU" dirty="0" smtClean="0">
                <a:solidFill>
                  <a:schemeClr val="bg1"/>
                </a:solidFill>
              </a:rPr>
              <a:t>730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 smtClean="0">
                <a:solidFill>
                  <a:schemeClr val="bg1"/>
                </a:solidFill>
              </a:rPr>
              <a:t>Отделение гнойной хирургии </a:t>
            </a:r>
            <a:r>
              <a:rPr lang="ru-RU" u="sng" dirty="0">
                <a:solidFill>
                  <a:schemeClr val="bg1"/>
                </a:solidFill>
              </a:rPr>
              <a:t>МУЗ «Городская больница №1» </a:t>
            </a:r>
            <a:r>
              <a:rPr lang="ru-RU" u="sng" dirty="0" err="1" smtClean="0">
                <a:solidFill>
                  <a:schemeClr val="bg1"/>
                </a:solidFill>
              </a:rPr>
              <a:t>г.Вологды</a:t>
            </a:r>
            <a:endParaRPr lang="ru-RU" u="sng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13 </a:t>
            </a:r>
            <a:r>
              <a:rPr lang="ru-RU" dirty="0">
                <a:solidFill>
                  <a:schemeClr val="bg1"/>
                </a:solidFill>
              </a:rPr>
              <a:t>коек, </a:t>
            </a:r>
            <a:r>
              <a:rPr lang="ru-RU" dirty="0" smtClean="0">
                <a:solidFill>
                  <a:schemeClr val="bg1"/>
                </a:solidFill>
              </a:rPr>
              <a:t>1 врач, </a:t>
            </a:r>
            <a:r>
              <a:rPr lang="ru-RU" dirty="0">
                <a:solidFill>
                  <a:schemeClr val="bg1"/>
                </a:solidFill>
              </a:rPr>
              <a:t>Пролечено больных </a:t>
            </a:r>
            <a:r>
              <a:rPr lang="ru-RU" dirty="0" smtClean="0">
                <a:solidFill>
                  <a:schemeClr val="bg1"/>
                </a:solidFill>
              </a:rPr>
              <a:t>343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 smtClean="0">
                <a:solidFill>
                  <a:schemeClr val="bg1"/>
                </a:solidFill>
              </a:rPr>
              <a:t>МУЗ «Великоустюгская ЦРБ»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Пролечено </a:t>
            </a:r>
            <a:r>
              <a:rPr lang="ru-RU" dirty="0">
                <a:solidFill>
                  <a:schemeClr val="bg1"/>
                </a:solidFill>
              </a:rPr>
              <a:t>больных </a:t>
            </a:r>
            <a:r>
              <a:rPr lang="ru-RU" dirty="0" smtClean="0">
                <a:solidFill>
                  <a:schemeClr val="bg1"/>
                </a:solidFill>
              </a:rPr>
              <a:t>133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bg1"/>
                </a:solidFill>
              </a:rPr>
              <a:t>МУЗ </a:t>
            </a:r>
            <a:r>
              <a:rPr lang="ru-RU" u="sng" dirty="0" smtClean="0">
                <a:solidFill>
                  <a:schemeClr val="bg1"/>
                </a:solidFill>
              </a:rPr>
              <a:t>«</a:t>
            </a:r>
            <a:r>
              <a:rPr lang="ru-RU" u="sng" dirty="0" err="1" smtClean="0">
                <a:solidFill>
                  <a:schemeClr val="bg1"/>
                </a:solidFill>
              </a:rPr>
              <a:t>Нюксенская</a:t>
            </a:r>
            <a:r>
              <a:rPr lang="ru-RU" u="sng" dirty="0" smtClean="0">
                <a:solidFill>
                  <a:schemeClr val="bg1"/>
                </a:solidFill>
              </a:rPr>
              <a:t> </a:t>
            </a:r>
            <a:r>
              <a:rPr lang="ru-RU" u="sng" dirty="0">
                <a:solidFill>
                  <a:schemeClr val="bg1"/>
                </a:solidFill>
              </a:rPr>
              <a:t>ЦРБ» </a:t>
            </a:r>
          </a:p>
          <a:p>
            <a:r>
              <a:rPr lang="ru-RU" dirty="0">
                <a:solidFill>
                  <a:schemeClr val="bg1"/>
                </a:solidFill>
              </a:rPr>
              <a:t>Пролечено больных </a:t>
            </a:r>
            <a:r>
              <a:rPr lang="ru-RU" dirty="0" smtClean="0">
                <a:solidFill>
                  <a:schemeClr val="bg1"/>
                </a:solidFill>
              </a:rPr>
              <a:t>10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bg1"/>
                </a:solidFill>
              </a:rPr>
              <a:t>МУЗ </a:t>
            </a:r>
            <a:r>
              <a:rPr lang="ru-RU" u="sng" dirty="0" smtClean="0">
                <a:solidFill>
                  <a:schemeClr val="bg1"/>
                </a:solidFill>
              </a:rPr>
              <a:t>«</a:t>
            </a:r>
            <a:r>
              <a:rPr lang="ru-RU" u="sng" dirty="0" err="1" smtClean="0">
                <a:solidFill>
                  <a:schemeClr val="bg1"/>
                </a:solidFill>
              </a:rPr>
              <a:t>Харовская</a:t>
            </a:r>
            <a:r>
              <a:rPr lang="ru-RU" u="sng" dirty="0" smtClean="0">
                <a:solidFill>
                  <a:schemeClr val="bg1"/>
                </a:solidFill>
              </a:rPr>
              <a:t> </a:t>
            </a:r>
            <a:r>
              <a:rPr lang="ru-RU" u="sng" dirty="0">
                <a:solidFill>
                  <a:schemeClr val="bg1"/>
                </a:solidFill>
              </a:rPr>
              <a:t>ЦРБ»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r>
              <a:rPr lang="ru-RU" dirty="0">
                <a:solidFill>
                  <a:schemeClr val="bg1"/>
                </a:solidFill>
              </a:rPr>
              <a:t>Пролечено больных 10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97678" y="3657600"/>
            <a:ext cx="3687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Постоянных коек </a:t>
            </a:r>
            <a:r>
              <a:rPr lang="ru-RU" u="sng" dirty="0" smtClean="0">
                <a:solidFill>
                  <a:schemeClr val="bg1"/>
                </a:solidFill>
              </a:rPr>
              <a:t>58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Пролечено больных </a:t>
            </a:r>
            <a:r>
              <a:rPr lang="ru-RU" u="sng" dirty="0" smtClean="0">
                <a:solidFill>
                  <a:schemeClr val="bg1"/>
                </a:solidFill>
              </a:rPr>
              <a:t>1833</a:t>
            </a:r>
            <a:endParaRPr lang="ru-RU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Пути решения проблемы</a:t>
            </a:r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>
                <a:solidFill>
                  <a:srgbClr val="00B050"/>
                </a:solidFill>
              </a:rPr>
              <a:t>Реструктуризация оказания стоматологической и челюстно-лицевой помощи:</a:t>
            </a:r>
          </a:p>
          <a:p>
            <a:pPr>
              <a:buFont typeface="Wingdings" pitchFamily="2" charset="2"/>
              <a:buChar char="Ø"/>
            </a:pPr>
            <a:r>
              <a:rPr lang="ru-RU" sz="1700" dirty="0" smtClean="0">
                <a:solidFill>
                  <a:srgbClr val="FFFF00"/>
                </a:solidFill>
              </a:rPr>
              <a:t>Увеличение коечного фонда до 30 круглосуточных коек  и 5-6 коек дневного стационара отделения ЧЛХ БУЗ ВО «Вологодская областная клиническая</a:t>
            </a:r>
          </a:p>
          <a:p>
            <a:pPr>
              <a:buNone/>
            </a:pPr>
            <a:r>
              <a:rPr lang="ru-RU" sz="1700" dirty="0" smtClean="0">
                <a:solidFill>
                  <a:srgbClr val="FFFF00"/>
                </a:solidFill>
              </a:rPr>
              <a:t>что позволит:</a:t>
            </a:r>
          </a:p>
          <a:p>
            <a:pPr marL="450850" indent="-269875">
              <a:buFont typeface="Wingdings" pitchFamily="2" charset="2"/>
              <a:buChar char="Ø"/>
            </a:pPr>
            <a:r>
              <a:rPr lang="ru-RU" sz="1800" dirty="0" smtClean="0"/>
              <a:t>Оптимизировать оказание стационарной челюстно-лицевой помощи в условиях хорошо оснащенного отделения</a:t>
            </a:r>
          </a:p>
          <a:p>
            <a:pPr marL="450850" indent="-269875">
              <a:buFont typeface="Wingdings" pitchFamily="2" charset="2"/>
              <a:buChar char="Ø"/>
            </a:pPr>
            <a:r>
              <a:rPr lang="ru-RU" sz="1800" dirty="0" smtClean="0"/>
              <a:t>Сделать отделение ЧЛХ базой подготовки и усовершенствования специалистов </a:t>
            </a:r>
          </a:p>
          <a:p>
            <a:pPr marL="450850" indent="-269875">
              <a:buFont typeface="Wingdings" pitchFamily="2" charset="2"/>
              <a:buChar char="Ø"/>
            </a:pPr>
            <a:r>
              <a:rPr lang="ru-RU" sz="1800" dirty="0" smtClean="0"/>
              <a:t>Сконцентрировать в одном месте специалистов челюстно-лицевых хирургов</a:t>
            </a:r>
          </a:p>
          <a:p>
            <a:pPr marL="450850" indent="-269875">
              <a:buFont typeface="Wingdings" pitchFamily="2" charset="2"/>
              <a:buChar char="Ø"/>
            </a:pPr>
            <a:r>
              <a:rPr lang="ru-RU" sz="1800" dirty="0" smtClean="0"/>
              <a:t>Оказывать помощь пациентам не нуждающимся в стационарной помощи (по типу стационара одного дня)</a:t>
            </a:r>
          </a:p>
          <a:p>
            <a:pPr>
              <a:buNone/>
            </a:pPr>
            <a:r>
              <a:rPr lang="ru-RU" sz="1800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469" y="0"/>
            <a:ext cx="6489566" cy="725349"/>
          </a:xfrm>
        </p:spPr>
        <p:txBody>
          <a:bodyPr>
            <a:normAutofit/>
          </a:bodyPr>
          <a:lstStyle/>
          <a:p>
            <a:r>
              <a:rPr lang="ru-RU" dirty="0" smtClean="0"/>
              <a:t>Пути решения проблемы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4812" y="658906"/>
            <a:ext cx="7200900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Организационные мероприятия в </a:t>
            </a:r>
            <a:r>
              <a:rPr lang="ru-RU" dirty="0" smtClean="0">
                <a:solidFill>
                  <a:srgbClr val="00B050"/>
                </a:solidFill>
              </a:rPr>
              <a:t>ВОКБ</a:t>
            </a:r>
            <a:r>
              <a:rPr lang="en-US" dirty="0" smtClean="0">
                <a:solidFill>
                  <a:srgbClr val="00B050"/>
                </a:solidFill>
              </a:rPr>
              <a:t>  </a:t>
            </a:r>
            <a:r>
              <a:rPr lang="ru-RU" dirty="0" err="1" smtClean="0">
                <a:solidFill>
                  <a:srgbClr val="00B050"/>
                </a:solidFill>
              </a:rPr>
              <a:t>позволят:</a:t>
            </a:r>
            <a:r>
              <a:rPr lang="ru-RU" dirty="0" err="1" smtClean="0"/>
              <a:t>поолит</a:t>
            </a:r>
            <a:r>
              <a:rPr lang="ru-RU" dirty="0" smtClean="0"/>
              <a:t>:</a:t>
            </a:r>
          </a:p>
          <a:p>
            <a:pPr marL="450850" lvl="1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Принять на работу двух врачей ЧЛХ (один ожидается по окончанию службы в ВС РФ)</a:t>
            </a:r>
          </a:p>
          <a:p>
            <a:pPr marL="450850" lvl="1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Оснащение отделения оборудованием и инструментарием (заявки поданы)</a:t>
            </a: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Корректировка и утверждение показаний к стационарному лечению в ОЧЛХ ВОКБ</a:t>
            </a: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Кадровое обеспечение </a:t>
            </a:r>
            <a:r>
              <a:rPr lang="ru-RU" dirty="0" err="1" smtClean="0">
                <a:solidFill>
                  <a:schemeClr val="bg1"/>
                </a:solidFill>
              </a:rPr>
              <a:t>дежурантами</a:t>
            </a:r>
            <a:r>
              <a:rPr lang="ru-RU" dirty="0" smtClean="0">
                <a:solidFill>
                  <a:schemeClr val="bg1"/>
                </a:solidFill>
              </a:rPr>
              <a:t> по оказанию неотложной помощи</a:t>
            </a: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Восстановление функций отделения экстренной консультативной медицинской помощи по обеспечению консультирования районных ЛПУ и координации организации экстренной специализированной помощи по профилю «челюстно-лицевая хирургия»</a:t>
            </a: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42241" y="250289"/>
            <a:ext cx="8246070" cy="4247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300" dirty="0" smtClean="0">
                <a:solidFill>
                  <a:srgbClr val="00B050"/>
                </a:solidFill>
              </a:rPr>
              <a:t>Предложенные мероприятия по реорганизации службы позволит оптимизировать потоки больных, уменьшить нагрузку на стационар, и в конечном итоге приведет к полноценному выполнению основной задачи отделения челюстно-лицевой хирургии БУЗ ВО «Вологодская областная клиническая больница»:</a:t>
            </a:r>
          </a:p>
          <a:p>
            <a:pPr marL="0" indent="0">
              <a:buNone/>
            </a:pPr>
            <a:endParaRPr lang="ru-RU" sz="2300" dirty="0" smtClean="0">
              <a:solidFill>
                <a:srgbClr val="00B050"/>
              </a:solidFill>
            </a:endParaRPr>
          </a:p>
          <a:p>
            <a:pPr marL="0" lvl="1" indent="0">
              <a:buNone/>
            </a:pPr>
            <a:r>
              <a:rPr lang="ru-RU" dirty="0" smtClean="0"/>
              <a:t>Оказание высококвалифицированной специализированной и высокотехнологичной консультативно-диагностической, лечебной помощи населению административной территории с заболеваниями челюстно-лицевой области в стационарных условиях с применением высокоэффективных медицинских технологий.</a:t>
            </a:r>
            <a:endParaRPr lang="ru-RU" sz="2400" dirty="0" smtClean="0"/>
          </a:p>
          <a:p>
            <a:pPr marL="0" indent="0">
              <a:buNone/>
            </a:pPr>
            <a:endParaRPr lang="ru-RU" sz="1800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469" y="0"/>
            <a:ext cx="6489566" cy="725349"/>
          </a:xfrm>
        </p:spPr>
        <p:txBody>
          <a:bodyPr>
            <a:normAutofit/>
          </a:bodyPr>
          <a:lstStyle/>
          <a:p>
            <a:r>
              <a:rPr lang="ru-RU" dirty="0" smtClean="0"/>
              <a:t>Пути решения проблемы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747" y="544606"/>
            <a:ext cx="7200900" cy="485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Тактические задачи(срочные):</a:t>
            </a:r>
            <a:r>
              <a:rPr lang="ru-RU" dirty="0" err="1" smtClean="0"/>
              <a:t>поолит</a:t>
            </a:r>
            <a:r>
              <a:rPr lang="ru-RU" dirty="0" smtClean="0"/>
              <a:t>:</a:t>
            </a:r>
          </a:p>
          <a:p>
            <a:pPr marL="450850" lvl="1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Принять на работу двух врачей ЧЛХ (один ожидается по окончанию службы в ВС РФ</a:t>
            </a:r>
            <a:r>
              <a:rPr lang="ru-RU" dirty="0" smtClean="0">
                <a:solidFill>
                  <a:schemeClr val="bg1"/>
                </a:solidFill>
              </a:rPr>
              <a:t>) </a:t>
            </a:r>
            <a:endParaRPr lang="ru-RU" dirty="0" smtClean="0">
              <a:solidFill>
                <a:schemeClr val="bg1"/>
              </a:solidFill>
            </a:endParaRPr>
          </a:p>
          <a:p>
            <a:pPr marL="450850" lvl="1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Кадровое </a:t>
            </a:r>
            <a:r>
              <a:rPr lang="ru-RU" dirty="0" smtClean="0">
                <a:solidFill>
                  <a:schemeClr val="bg1"/>
                </a:solidFill>
              </a:rPr>
              <a:t>обеспечение </a:t>
            </a:r>
            <a:r>
              <a:rPr lang="ru-RU" dirty="0" err="1" smtClean="0">
                <a:solidFill>
                  <a:schemeClr val="bg1"/>
                </a:solidFill>
              </a:rPr>
              <a:t>дежурантами</a:t>
            </a:r>
            <a:r>
              <a:rPr lang="ru-RU" dirty="0" smtClean="0">
                <a:solidFill>
                  <a:schemeClr val="bg1"/>
                </a:solidFill>
              </a:rPr>
              <a:t> по оказанию неотложной </a:t>
            </a:r>
            <a:r>
              <a:rPr lang="ru-RU" dirty="0" smtClean="0">
                <a:solidFill>
                  <a:schemeClr val="bg1"/>
                </a:solidFill>
              </a:rPr>
              <a:t>помощи врачами хирургами-стоматологами Городских ЛПУ</a:t>
            </a:r>
            <a:endParaRPr lang="ru-RU" dirty="0" smtClean="0">
              <a:solidFill>
                <a:schemeClr val="bg1"/>
              </a:solidFill>
            </a:endParaRPr>
          </a:p>
          <a:p>
            <a:pPr marL="450850" lvl="1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Переезд в 600 коечный корпус, Оснащение </a:t>
            </a:r>
            <a:r>
              <a:rPr lang="ru-RU" dirty="0" smtClean="0">
                <a:solidFill>
                  <a:schemeClr val="bg1"/>
                </a:solidFill>
              </a:rPr>
              <a:t>отделения оборудованием и </a:t>
            </a:r>
            <a:r>
              <a:rPr lang="ru-RU" dirty="0" smtClean="0">
                <a:solidFill>
                  <a:schemeClr val="bg1"/>
                </a:solidFill>
              </a:rPr>
              <a:t>инструментарием</a:t>
            </a:r>
            <a:endParaRPr lang="ru-RU" dirty="0" smtClean="0">
              <a:solidFill>
                <a:schemeClr val="bg1"/>
              </a:solidFill>
            </a:endParaRP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Корректировка и утверждение показаний к </a:t>
            </a:r>
            <a:r>
              <a:rPr lang="ru-RU" dirty="0" smtClean="0">
                <a:solidFill>
                  <a:schemeClr val="bg1"/>
                </a:solidFill>
              </a:rPr>
              <a:t>направлению в консультативную поликлинику, стационарному </a:t>
            </a:r>
            <a:r>
              <a:rPr lang="ru-RU" dirty="0" smtClean="0">
                <a:solidFill>
                  <a:schemeClr val="bg1"/>
                </a:solidFill>
              </a:rPr>
              <a:t>лечению в ОЧЛХ ВОКБ</a:t>
            </a: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Восстановление </a:t>
            </a:r>
            <a:r>
              <a:rPr lang="ru-RU" dirty="0" smtClean="0">
                <a:solidFill>
                  <a:schemeClr val="bg1"/>
                </a:solidFill>
              </a:rPr>
              <a:t>функций отделения экстренной консультативной медицинской помощи по обеспечению консультирования районных ЛПУ и координации организации экстренной специализированной помощи по профилю «челюстно-лицевая хирургия»</a:t>
            </a: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Пути решения проблемы</a:t>
            </a:r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48965" y="942813"/>
            <a:ext cx="8246070" cy="3451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solidFill>
                  <a:srgbClr val="00B050"/>
                </a:solidFill>
              </a:rPr>
              <a:t>Тактические задачи(ближайшая перспектива):</a:t>
            </a:r>
            <a:endParaRPr lang="ru-RU" sz="1800" dirty="0" smtClean="0">
              <a:solidFill>
                <a:srgbClr val="00B050"/>
              </a:solidFill>
            </a:endParaRPr>
          </a:p>
          <a:p>
            <a:pPr marL="450850" indent="-269875">
              <a:buFont typeface="Wingdings" pitchFamily="2" charset="2"/>
              <a:buChar char="Ø"/>
            </a:pPr>
            <a:r>
              <a:rPr lang="ru-RU" sz="1800" dirty="0" smtClean="0"/>
              <a:t>Оснащение отделения оборудованием для развития и внедрения новых технологий</a:t>
            </a:r>
          </a:p>
          <a:p>
            <a:pPr marL="450850" indent="-269875">
              <a:buFont typeface="Wingdings" pitchFamily="2" charset="2"/>
              <a:buChar char="Ø"/>
            </a:pPr>
            <a:r>
              <a:rPr lang="ru-RU" sz="1800" dirty="0" smtClean="0"/>
              <a:t>Придать БУЗ ВО «Вологодская стоматологическая поликлиника» и БУЗ ВО «Череповецкая стоматологическая поликлиника №1» статуса межрайонных центров и перевод их в учреждения второго уровня</a:t>
            </a:r>
          </a:p>
          <a:p>
            <a:pPr marL="450850" indent="-269875">
              <a:buFont typeface="Wingdings" pitchFamily="2" charset="2"/>
              <a:buChar char="Ø"/>
            </a:pPr>
            <a:r>
              <a:rPr lang="ru-RU" sz="1800" dirty="0" smtClean="0"/>
              <a:t>Организация дежурного приема челюстно-лицевого хирурга (хирурга-стоматолога)</a:t>
            </a:r>
          </a:p>
          <a:p>
            <a:pPr marL="450850" indent="-269875">
              <a:buFont typeface="Wingdings" pitchFamily="2" charset="2"/>
              <a:buChar char="Ø"/>
            </a:pPr>
            <a:endParaRPr lang="ru-RU" sz="1800" dirty="0" smtClean="0"/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0469" y="0"/>
            <a:ext cx="6489566" cy="725349"/>
          </a:xfrm>
        </p:spPr>
        <p:txBody>
          <a:bodyPr>
            <a:normAutofit/>
          </a:bodyPr>
          <a:lstStyle/>
          <a:p>
            <a:r>
              <a:rPr lang="ru-RU" dirty="0" smtClean="0"/>
              <a:t>Пути решения проблемы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748" y="995083"/>
            <a:ext cx="7200900" cy="164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Стратегические </a:t>
            </a:r>
            <a:r>
              <a:rPr lang="ru-RU" dirty="0" err="1" smtClean="0">
                <a:solidFill>
                  <a:srgbClr val="00B050"/>
                </a:solidFill>
              </a:rPr>
              <a:t>задачи:</a:t>
            </a:r>
            <a:r>
              <a:rPr lang="ru-RU" dirty="0" err="1" smtClean="0"/>
              <a:t>поолит</a:t>
            </a:r>
            <a:r>
              <a:rPr lang="ru-RU" dirty="0" smtClean="0"/>
              <a:t>:</a:t>
            </a:r>
          </a:p>
          <a:p>
            <a:pPr marL="450850" lvl="1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err="1" smtClean="0">
                <a:solidFill>
                  <a:schemeClr val="bg1"/>
                </a:solidFill>
              </a:rPr>
              <a:t>Увелиние</a:t>
            </a:r>
            <a:r>
              <a:rPr lang="ru-RU" dirty="0" smtClean="0">
                <a:solidFill>
                  <a:schemeClr val="bg1"/>
                </a:solidFill>
              </a:rPr>
              <a:t> коечной мощности отделения до 30 круглосуточных коек  и 5-6 коек дневного стационара (</a:t>
            </a:r>
            <a:r>
              <a:rPr lang="ru-RU" dirty="0" err="1" smtClean="0">
                <a:solidFill>
                  <a:schemeClr val="bg1"/>
                </a:solidFill>
              </a:rPr>
              <a:t>стационара</a:t>
            </a:r>
            <a:r>
              <a:rPr lang="ru-RU" dirty="0" smtClean="0">
                <a:solidFill>
                  <a:schemeClr val="bg1"/>
                </a:solidFill>
              </a:rPr>
              <a:t> одного дня)</a:t>
            </a:r>
          </a:p>
          <a:p>
            <a:pPr marL="450850" lvl="1" indent="-269875">
              <a:spcBef>
                <a:spcPct val="20000"/>
              </a:spcBef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Обеспечение районных ЛПУ врачами стоматологами-хирургами</a:t>
            </a:r>
            <a:endParaRPr lang="ru-RU" dirty="0" smtClean="0">
              <a:solidFill>
                <a:schemeClr val="bg1"/>
              </a:solidFill>
            </a:endParaRPr>
          </a:p>
          <a:p>
            <a:pPr marL="450850" indent="-269875">
              <a:spcBef>
                <a:spcPct val="20000"/>
              </a:spcBef>
              <a:buFont typeface="Wingdings" pitchFamily="2" charset="2"/>
              <a:buChar char="Ø"/>
            </a:pPr>
            <a:endParaRPr lang="ru-RU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470" y="479322"/>
            <a:ext cx="8337755" cy="951272"/>
          </a:xfrm>
        </p:spPr>
        <p:txBody>
          <a:bodyPr>
            <a:noAutofit/>
          </a:bodyPr>
          <a:lstStyle/>
          <a:p>
            <a:r>
              <a:rPr lang="ru-RU" sz="2400" dirty="0" smtClean="0"/>
              <a:t>Организация оказания специализированный медицинской помощи по специальности «челюстно-лицевая хирургия» </a:t>
            </a:r>
            <a:br>
              <a:rPr lang="ru-RU" sz="2400" dirty="0" smtClean="0"/>
            </a:br>
            <a:r>
              <a:rPr lang="ru-RU" sz="2400" dirty="0" smtClean="0"/>
              <a:t>в Вологодской области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5200" y="3560502"/>
            <a:ext cx="4277033" cy="158299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Заведующий ОЧЛХ БУЗ ВО ВОКБ, </a:t>
            </a:r>
          </a:p>
          <a:p>
            <a:r>
              <a:rPr lang="ru-RU" dirty="0" smtClean="0"/>
              <a:t>Главный ЧЛХ ДЗ ВО, </a:t>
            </a:r>
          </a:p>
          <a:p>
            <a:r>
              <a:rPr lang="ru-RU" dirty="0" smtClean="0"/>
              <a:t>кандидат медицинских наук </a:t>
            </a:r>
          </a:p>
          <a:p>
            <a:r>
              <a:rPr lang="ru-RU" dirty="0" err="1" smtClean="0"/>
              <a:t>Лисенков</a:t>
            </a:r>
            <a:r>
              <a:rPr lang="ru-RU" dirty="0" smtClean="0"/>
              <a:t> В.В.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5936" y="1788459"/>
            <a:ext cx="72815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E5F92B"/>
                </a:solidFill>
              </a:rPr>
              <a:t>Стратегия развития службы</a:t>
            </a:r>
            <a:endParaRPr lang="ru-RU" sz="4400" dirty="0">
              <a:solidFill>
                <a:srgbClr val="E5F92B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072" y="219724"/>
            <a:ext cx="6489566" cy="725349"/>
          </a:xfrm>
        </p:spPr>
        <p:txBody>
          <a:bodyPr>
            <a:normAutofit/>
          </a:bodyPr>
          <a:lstStyle/>
          <a:p>
            <a:r>
              <a:rPr lang="ru-RU" dirty="0"/>
              <a:t>Состояние службы </a:t>
            </a:r>
            <a:r>
              <a:rPr lang="ru-RU" dirty="0" smtClean="0"/>
              <a:t>201</a:t>
            </a:r>
            <a:r>
              <a:rPr lang="en-US" dirty="0" smtClean="0"/>
              <a:t>0</a:t>
            </a:r>
            <a:r>
              <a:rPr lang="ru-RU" dirty="0" smtClean="0"/>
              <a:t> </a:t>
            </a:r>
            <a:r>
              <a:rPr lang="ru-RU" dirty="0"/>
              <a:t>год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7652" y="945073"/>
            <a:ext cx="760033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ru-RU" dirty="0" smtClean="0">
                <a:solidFill>
                  <a:schemeClr val="bg1"/>
                </a:solidFill>
              </a:rPr>
              <a:t>Помощь по специальности «челюстно-лицевая хирургия оказывается:</a:t>
            </a:r>
          </a:p>
          <a:p>
            <a:pPr marL="285750" indent="-285750"/>
            <a:endParaRPr lang="ru-RU" u="sng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 smtClean="0">
                <a:solidFill>
                  <a:schemeClr val="bg1"/>
                </a:solidFill>
              </a:rPr>
              <a:t>отделение </a:t>
            </a:r>
            <a:r>
              <a:rPr lang="ru-RU" u="sng" dirty="0">
                <a:solidFill>
                  <a:schemeClr val="bg1"/>
                </a:solidFill>
              </a:rPr>
              <a:t>челюстно-лицевой хирургии </a:t>
            </a:r>
            <a:r>
              <a:rPr lang="ru-RU" u="sng" dirty="0" smtClean="0">
                <a:solidFill>
                  <a:schemeClr val="bg1"/>
                </a:solidFill>
              </a:rPr>
              <a:t>БУЗ </a:t>
            </a:r>
            <a:r>
              <a:rPr lang="ru-RU" u="sng" dirty="0">
                <a:solidFill>
                  <a:schemeClr val="bg1"/>
                </a:solidFill>
              </a:rPr>
              <a:t>«Областная больница№1»</a:t>
            </a:r>
          </a:p>
          <a:p>
            <a:r>
              <a:rPr lang="ru-RU" dirty="0">
                <a:solidFill>
                  <a:schemeClr val="bg1"/>
                </a:solidFill>
              </a:rPr>
              <a:t>25 коек, 3 врача, Пролечено больных </a:t>
            </a:r>
            <a:r>
              <a:rPr lang="ru-RU" dirty="0" smtClean="0">
                <a:solidFill>
                  <a:schemeClr val="bg1"/>
                </a:solidFill>
              </a:rPr>
              <a:t>701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bg1"/>
                </a:solidFill>
              </a:rPr>
              <a:t>ЛОР отделение </a:t>
            </a:r>
            <a:r>
              <a:rPr lang="ru-RU" u="sng" dirty="0" smtClean="0">
                <a:solidFill>
                  <a:schemeClr val="bg1"/>
                </a:solidFill>
              </a:rPr>
              <a:t>МБУЗ </a:t>
            </a:r>
            <a:r>
              <a:rPr lang="ru-RU" u="sng" dirty="0">
                <a:solidFill>
                  <a:schemeClr val="bg1"/>
                </a:solidFill>
              </a:rPr>
              <a:t>«Городская больница №1» </a:t>
            </a:r>
            <a:r>
              <a:rPr lang="ru-RU" u="sng" dirty="0" err="1">
                <a:solidFill>
                  <a:schemeClr val="bg1"/>
                </a:solidFill>
              </a:rPr>
              <a:t>г.Череповца</a:t>
            </a:r>
            <a:endParaRPr lang="ru-RU" u="sng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20 коек, 2 врача, Пролечено больных </a:t>
            </a:r>
            <a:r>
              <a:rPr lang="ru-RU" dirty="0" smtClean="0">
                <a:solidFill>
                  <a:schemeClr val="bg1"/>
                </a:solidFill>
              </a:rPr>
              <a:t>661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bg1"/>
                </a:solidFill>
              </a:rPr>
              <a:t>Отделение гнойной хирургии </a:t>
            </a:r>
            <a:r>
              <a:rPr lang="ru-RU" u="sng" dirty="0" smtClean="0">
                <a:solidFill>
                  <a:schemeClr val="bg1"/>
                </a:solidFill>
              </a:rPr>
              <a:t>МБУЗ </a:t>
            </a:r>
            <a:r>
              <a:rPr lang="ru-RU" u="sng" dirty="0">
                <a:solidFill>
                  <a:schemeClr val="bg1"/>
                </a:solidFill>
              </a:rPr>
              <a:t>«Городская больница №1» </a:t>
            </a:r>
            <a:r>
              <a:rPr lang="ru-RU" u="sng" dirty="0" err="1">
                <a:solidFill>
                  <a:schemeClr val="bg1"/>
                </a:solidFill>
              </a:rPr>
              <a:t>г.Вологды</a:t>
            </a:r>
            <a:endParaRPr lang="ru-RU" u="sng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15 </a:t>
            </a:r>
            <a:r>
              <a:rPr lang="ru-RU" dirty="0">
                <a:solidFill>
                  <a:schemeClr val="bg1"/>
                </a:solidFill>
              </a:rPr>
              <a:t>коек, 1 врач, Пролечено больных </a:t>
            </a:r>
            <a:r>
              <a:rPr lang="ru-RU" dirty="0" smtClean="0">
                <a:solidFill>
                  <a:schemeClr val="bg1"/>
                </a:solidFill>
              </a:rPr>
              <a:t>373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56904" y="3628103"/>
            <a:ext cx="3687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Постоянных коек </a:t>
            </a:r>
            <a:r>
              <a:rPr lang="ru-RU" sz="2000" b="1" u="sng" dirty="0" smtClean="0">
                <a:solidFill>
                  <a:schemeClr val="bg1"/>
                </a:solidFill>
              </a:rPr>
              <a:t>58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Пролечено больных </a:t>
            </a:r>
            <a:r>
              <a:rPr lang="ru-RU" sz="2000" b="1" u="sng" dirty="0" smtClean="0">
                <a:solidFill>
                  <a:schemeClr val="bg1"/>
                </a:solidFill>
              </a:rPr>
              <a:t>1735</a:t>
            </a:r>
            <a:endParaRPr lang="ru-RU" sz="20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513072" y="219724"/>
            <a:ext cx="6489566" cy="725349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90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Состояние службы </a:t>
            </a:r>
            <a:r>
              <a:rPr lang="ru-RU" sz="39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2020 </a:t>
            </a:r>
            <a:r>
              <a:rPr lang="ru-RU" sz="3900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год</a:t>
            </a:r>
            <a:endParaRPr lang="en-US" sz="39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5807" y="900953"/>
            <a:ext cx="81902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ru-RU" dirty="0" smtClean="0">
                <a:solidFill>
                  <a:schemeClr val="bg1"/>
                </a:solidFill>
              </a:rPr>
              <a:t>Помощь по специальности «челюстно-лицевая хирургия оказывается: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u="sng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 smtClean="0">
                <a:solidFill>
                  <a:schemeClr val="bg1"/>
                </a:solidFill>
              </a:rPr>
              <a:t>отделение </a:t>
            </a:r>
            <a:r>
              <a:rPr lang="ru-RU" u="sng" dirty="0">
                <a:solidFill>
                  <a:schemeClr val="bg1"/>
                </a:solidFill>
              </a:rPr>
              <a:t>челюстно-лицевой хирургии </a:t>
            </a:r>
            <a:r>
              <a:rPr lang="ru-RU" u="sng" dirty="0" smtClean="0">
                <a:solidFill>
                  <a:schemeClr val="bg1"/>
                </a:solidFill>
              </a:rPr>
              <a:t>БУЗ ВО «Вологодская областная клиническая больница»</a:t>
            </a:r>
            <a:endParaRPr lang="ru-RU" u="sng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21 койка, </a:t>
            </a:r>
            <a:r>
              <a:rPr lang="ru-RU" dirty="0">
                <a:solidFill>
                  <a:schemeClr val="bg1"/>
                </a:solidFill>
              </a:rPr>
              <a:t>3 врача, Пролечено больных </a:t>
            </a:r>
            <a:r>
              <a:rPr lang="ru-RU" dirty="0" smtClean="0">
                <a:solidFill>
                  <a:schemeClr val="bg1"/>
                </a:solidFill>
              </a:rPr>
              <a:t>701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bg1"/>
                </a:solidFill>
              </a:rPr>
              <a:t>ЛОР отделение БУЗ ВО «Вологодская областная клиническая </a:t>
            </a:r>
            <a:r>
              <a:rPr lang="ru-RU" u="sng" dirty="0" smtClean="0">
                <a:solidFill>
                  <a:schemeClr val="bg1"/>
                </a:solidFill>
              </a:rPr>
              <a:t>больница №2» </a:t>
            </a:r>
            <a:r>
              <a:rPr lang="ru-RU" u="sng" dirty="0" err="1">
                <a:solidFill>
                  <a:schemeClr val="bg1"/>
                </a:solidFill>
              </a:rPr>
              <a:t>г.Череповца</a:t>
            </a:r>
            <a:endParaRPr lang="ru-RU" u="sng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15 </a:t>
            </a:r>
            <a:r>
              <a:rPr lang="ru-RU" dirty="0">
                <a:solidFill>
                  <a:schemeClr val="bg1"/>
                </a:solidFill>
              </a:rPr>
              <a:t>коек, 2 врача, Пролечено больных </a:t>
            </a:r>
            <a:r>
              <a:rPr lang="ru-RU" dirty="0" smtClean="0">
                <a:solidFill>
                  <a:schemeClr val="bg1"/>
                </a:solidFill>
              </a:rPr>
              <a:t>661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bg1"/>
                </a:solidFill>
              </a:rPr>
              <a:t>Отделение </a:t>
            </a:r>
            <a:r>
              <a:rPr lang="ru-RU" u="sng" dirty="0" smtClean="0">
                <a:solidFill>
                  <a:schemeClr val="bg1"/>
                </a:solidFill>
              </a:rPr>
              <a:t>нейрохирургии БУЗ ВО «Городская </a:t>
            </a:r>
            <a:r>
              <a:rPr lang="ru-RU" u="sng" dirty="0">
                <a:solidFill>
                  <a:schemeClr val="bg1"/>
                </a:solidFill>
              </a:rPr>
              <a:t>больница №1» </a:t>
            </a:r>
            <a:r>
              <a:rPr lang="ru-RU" u="sng" dirty="0" err="1">
                <a:solidFill>
                  <a:schemeClr val="bg1"/>
                </a:solidFill>
              </a:rPr>
              <a:t>г.Вологды</a:t>
            </a:r>
            <a:endParaRPr lang="ru-RU" u="sng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rgbClr val="FF3B3B"/>
                </a:solidFill>
              </a:rPr>
              <a:t>Закрыто под </a:t>
            </a:r>
            <a:r>
              <a:rPr lang="ru-RU" dirty="0" err="1" smtClean="0">
                <a:solidFill>
                  <a:srgbClr val="FF3B3B"/>
                </a:solidFill>
              </a:rPr>
              <a:t>Моногоспиталь</a:t>
            </a:r>
            <a:endParaRPr lang="ru-RU" dirty="0">
              <a:solidFill>
                <a:srgbClr val="FF3B3B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60259" y="3431458"/>
            <a:ext cx="3687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Постоянных коек </a:t>
            </a:r>
            <a:r>
              <a:rPr lang="ru-RU" sz="2000" b="1" u="sng" dirty="0">
                <a:solidFill>
                  <a:srgbClr val="FF0000"/>
                </a:solidFill>
              </a:rPr>
              <a:t>36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Пролечено больных </a:t>
            </a:r>
            <a:r>
              <a:rPr lang="ru-RU" sz="2000" b="1" u="sng" dirty="0" smtClean="0">
                <a:solidFill>
                  <a:srgbClr val="FF0000"/>
                </a:solidFill>
              </a:rPr>
              <a:t>1362</a:t>
            </a:r>
            <a:endParaRPr lang="ru-RU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1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Состояние службы </a:t>
            </a:r>
            <a:r>
              <a:rPr lang="ru-RU" dirty="0" smtClean="0"/>
              <a:t>2021 </a:t>
            </a:r>
            <a:r>
              <a:rPr lang="ru-RU" dirty="0"/>
              <a:t>год</a:t>
            </a:r>
            <a:endParaRPr lang="en-US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995082"/>
            <a:ext cx="81902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ru-RU" dirty="0" smtClean="0">
                <a:solidFill>
                  <a:schemeClr val="bg1"/>
                </a:solidFill>
              </a:rPr>
              <a:t>Помощь по специальности «челюстно-лицевая хирургия оказывается: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u="sng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 smtClean="0">
                <a:solidFill>
                  <a:schemeClr val="bg1"/>
                </a:solidFill>
              </a:rPr>
              <a:t>отделение </a:t>
            </a:r>
            <a:r>
              <a:rPr lang="ru-RU" u="sng" dirty="0">
                <a:solidFill>
                  <a:schemeClr val="bg1"/>
                </a:solidFill>
              </a:rPr>
              <a:t>челюстно-лицевой хирургии </a:t>
            </a:r>
            <a:r>
              <a:rPr lang="ru-RU" u="sng" dirty="0" smtClean="0">
                <a:solidFill>
                  <a:schemeClr val="bg1"/>
                </a:solidFill>
              </a:rPr>
              <a:t>БУЗ ВО «Вологодская областная клиническая больница»</a:t>
            </a:r>
            <a:endParaRPr lang="ru-RU" u="sng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</a:rPr>
              <a:t>25 коек, 3 врача, Пролечено больных </a:t>
            </a:r>
            <a:r>
              <a:rPr lang="ru-RU" dirty="0" smtClean="0">
                <a:solidFill>
                  <a:schemeClr val="bg1"/>
                </a:solidFill>
              </a:rPr>
              <a:t>936</a:t>
            </a:r>
            <a:endParaRPr lang="ru-RU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u="sng" dirty="0">
                <a:solidFill>
                  <a:schemeClr val="bg1"/>
                </a:solidFill>
              </a:rPr>
              <a:t>ЛОР отделение БУЗ ВО «Вологодская областная клиническая </a:t>
            </a:r>
            <a:r>
              <a:rPr lang="ru-RU" u="sng" dirty="0" smtClean="0">
                <a:solidFill>
                  <a:schemeClr val="bg1"/>
                </a:solidFill>
              </a:rPr>
              <a:t>больница №2» </a:t>
            </a:r>
            <a:r>
              <a:rPr lang="ru-RU" u="sng" dirty="0" err="1">
                <a:solidFill>
                  <a:schemeClr val="bg1"/>
                </a:solidFill>
              </a:rPr>
              <a:t>г.Череповца</a:t>
            </a:r>
            <a:endParaRPr lang="ru-RU" u="sng" dirty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Закрыто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43717" y="3706761"/>
            <a:ext cx="36870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FF00"/>
                </a:solidFill>
              </a:rPr>
              <a:t>Постоянных коек </a:t>
            </a:r>
            <a:r>
              <a:rPr lang="ru-RU" sz="2000" b="1" u="sng" dirty="0" smtClean="0">
                <a:solidFill>
                  <a:srgbClr val="FF0000"/>
                </a:solidFill>
              </a:rPr>
              <a:t>21</a:t>
            </a:r>
          </a:p>
          <a:p>
            <a:r>
              <a:rPr lang="ru-RU" sz="2000" dirty="0" smtClean="0">
                <a:solidFill>
                  <a:srgbClr val="FFFF00"/>
                </a:solidFill>
              </a:rPr>
              <a:t>Пролечено больных </a:t>
            </a:r>
            <a:r>
              <a:rPr lang="en-US" sz="2000" b="1" u="sng" dirty="0" smtClean="0">
                <a:solidFill>
                  <a:srgbClr val="FF0000"/>
                </a:solidFill>
              </a:rPr>
              <a:t>936</a:t>
            </a:r>
          </a:p>
          <a:p>
            <a:pPr marL="457200" indent="-457200"/>
            <a:r>
              <a:rPr lang="ru-RU" sz="2000" b="1" dirty="0" smtClean="0">
                <a:solidFill>
                  <a:srgbClr val="FF0000"/>
                </a:solidFill>
              </a:rPr>
              <a:t>2002 год  </a:t>
            </a:r>
            <a:r>
              <a:rPr lang="en-US" sz="2000" b="1" u="sng" dirty="0" smtClean="0">
                <a:solidFill>
                  <a:srgbClr val="FF0000"/>
                </a:solidFill>
              </a:rPr>
              <a:t> 1833</a:t>
            </a:r>
            <a:endParaRPr lang="ru-RU" sz="2000" b="1" u="sng" dirty="0" smtClean="0">
              <a:solidFill>
                <a:srgbClr val="FF0000"/>
              </a:solidFill>
            </a:endParaRPr>
          </a:p>
          <a:p>
            <a:pPr marL="457200" indent="-457200"/>
            <a:r>
              <a:rPr lang="ru-RU" sz="2000" b="1" dirty="0" smtClean="0">
                <a:solidFill>
                  <a:srgbClr val="FF0000"/>
                </a:solidFill>
              </a:rPr>
              <a:t>Дефицит госпитализации</a:t>
            </a:r>
            <a:r>
              <a:rPr lang="ru-RU" sz="2000" b="1" u="sng" dirty="0" smtClean="0">
                <a:solidFill>
                  <a:srgbClr val="FF0000"/>
                </a:solidFill>
              </a:rPr>
              <a:t> 95% </a:t>
            </a:r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ru-RU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83574" y="318046"/>
            <a:ext cx="7498599" cy="72534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Хирурги-стоматологи первичного звена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43717" y="3706761"/>
            <a:ext cx="3687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56348" y="1568450"/>
          <a:ext cx="657785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463"/>
                <a:gridCol w="1644463"/>
                <a:gridCol w="1644463"/>
                <a:gridCol w="1644463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штатные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занятые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Физ.лица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Районные ЛПУ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г.Вологда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г.Череповец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0306" y="3146612"/>
            <a:ext cx="6992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92D050"/>
                </a:solidFill>
              </a:rPr>
              <a:t>Есть специалист: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FF00"/>
                </a:solidFill>
              </a:rPr>
              <a:t>Никольский, </a:t>
            </a:r>
            <a:r>
              <a:rPr lang="ru-RU" dirty="0" err="1" smtClean="0">
                <a:solidFill>
                  <a:srgbClr val="00FF00"/>
                </a:solidFill>
              </a:rPr>
              <a:t>Сокольский</a:t>
            </a:r>
            <a:r>
              <a:rPr lang="ru-RU" dirty="0" smtClean="0">
                <a:solidFill>
                  <a:srgbClr val="00FF00"/>
                </a:solidFill>
              </a:rPr>
              <a:t>, </a:t>
            </a:r>
            <a:r>
              <a:rPr lang="ru-RU" dirty="0" err="1" smtClean="0">
                <a:solidFill>
                  <a:srgbClr val="00FF00"/>
                </a:solidFill>
              </a:rPr>
              <a:t>Тарногский</a:t>
            </a:r>
            <a:r>
              <a:rPr lang="ru-RU" dirty="0" smtClean="0">
                <a:solidFill>
                  <a:srgbClr val="00FF00"/>
                </a:solidFill>
              </a:rPr>
              <a:t>, </a:t>
            </a:r>
            <a:r>
              <a:rPr lang="ru-RU" dirty="0" err="1" smtClean="0">
                <a:solidFill>
                  <a:srgbClr val="00FF00"/>
                </a:solidFill>
              </a:rPr>
              <a:t>Тотемский</a:t>
            </a:r>
            <a:r>
              <a:rPr lang="ru-RU" dirty="0" smtClean="0">
                <a:solidFill>
                  <a:srgbClr val="00FF00"/>
                </a:solidFill>
              </a:rPr>
              <a:t>, Череповецкий районы</a:t>
            </a:r>
            <a:endParaRPr lang="ru-RU" dirty="0">
              <a:solidFill>
                <a:srgbClr val="00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4606" y="3751729"/>
            <a:ext cx="6568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Совместители: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Белозерский, Кич-Городецкий, Нюксенский, Сямженский районы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 остальных 16 районных ЛПУ нет специалистов хирургов-стоматологов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Основная задача отделения ЧЛХ</a:t>
            </a:r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ru-RU" dirty="0" smtClean="0"/>
              <a:t>Оказание высококвалифицированной специализированной и высокотехнологичной консультативно-диагностической, лечебной помощи населению административной территории с заболеваниями челюстно-лицевой области в стационарных условиях с применением высокоэффективных медицинских технологий.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Показатели работы отделения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6858" y="1257300"/>
            <a:ext cx="68311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Посещение консультативной поликлиники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u="sng" dirty="0" smtClean="0">
                <a:solidFill>
                  <a:srgbClr val="FF0000"/>
                </a:solidFill>
              </a:rPr>
              <a:t>2085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(2003 – 1683)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Районы области </a:t>
            </a:r>
            <a:r>
              <a:rPr lang="ru-RU" u="sng" dirty="0" smtClean="0">
                <a:solidFill>
                  <a:srgbClr val="FF0000"/>
                </a:solidFill>
              </a:rPr>
              <a:t>874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г.Вологда </a:t>
            </a:r>
            <a:r>
              <a:rPr lang="ru-RU" u="sng" dirty="0" smtClean="0">
                <a:solidFill>
                  <a:srgbClr val="FF0000"/>
                </a:solidFill>
              </a:rPr>
              <a:t>855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г.Череповец </a:t>
            </a:r>
            <a:r>
              <a:rPr lang="ru-RU" u="sng" dirty="0" smtClean="0">
                <a:solidFill>
                  <a:srgbClr val="FF0000"/>
                </a:solidFill>
              </a:rPr>
              <a:t>356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Иногородние, БОМЖ  </a:t>
            </a:r>
            <a:r>
              <a:rPr lang="ru-RU" u="sng" dirty="0" smtClean="0">
                <a:solidFill>
                  <a:srgbClr val="FF0000"/>
                </a:solidFill>
              </a:rPr>
              <a:t>84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Показатели работы отделения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9112" y="1021976"/>
            <a:ext cx="770516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Анализ приема ЧЛХ консультативной поликлиники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Диспансерное наблюдение  </a:t>
            </a:r>
            <a:r>
              <a:rPr lang="ru-RU" u="sng" dirty="0" smtClean="0">
                <a:solidFill>
                  <a:srgbClr val="00B050"/>
                </a:solidFill>
              </a:rPr>
              <a:t>10%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Экстренная госпитализация в отделение   </a:t>
            </a:r>
            <a:r>
              <a:rPr lang="ru-RU" u="sng" dirty="0" smtClean="0">
                <a:solidFill>
                  <a:srgbClr val="00B050"/>
                </a:solidFill>
              </a:rPr>
              <a:t>9%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Плановая госпитализация в отделение      </a:t>
            </a:r>
            <a:r>
              <a:rPr lang="ru-RU" u="sng" dirty="0" smtClean="0">
                <a:solidFill>
                  <a:srgbClr val="00B050"/>
                </a:solidFill>
              </a:rPr>
              <a:t>15%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Поставлено в очередь на плановую госпитализацию  </a:t>
            </a:r>
            <a:r>
              <a:rPr lang="ru-RU" u="sng" dirty="0" smtClean="0">
                <a:solidFill>
                  <a:srgbClr val="00B050"/>
                </a:solidFill>
              </a:rPr>
              <a:t>12%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Направлено на </a:t>
            </a:r>
            <a:r>
              <a:rPr lang="ru-RU" dirty="0" err="1" smtClean="0">
                <a:solidFill>
                  <a:schemeClr val="bg1"/>
                </a:solidFill>
              </a:rPr>
              <a:t>дообследование</a:t>
            </a:r>
            <a:r>
              <a:rPr lang="ru-RU" dirty="0" smtClean="0">
                <a:solidFill>
                  <a:schemeClr val="bg1"/>
                </a:solidFill>
              </a:rPr>
              <a:t>               </a:t>
            </a:r>
            <a:r>
              <a:rPr lang="ru-RU" u="sng" dirty="0" smtClean="0">
                <a:solidFill>
                  <a:srgbClr val="FFFF00"/>
                </a:solidFill>
              </a:rPr>
              <a:t>18%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Возврат больных в первичное звено (</a:t>
            </a:r>
            <a:r>
              <a:rPr lang="ru-RU" sz="1100" dirty="0" smtClean="0">
                <a:solidFill>
                  <a:schemeClr val="bg1"/>
                </a:solidFill>
              </a:rPr>
              <a:t>не нуждались в лечении в ОЧЛХ</a:t>
            </a:r>
            <a:r>
              <a:rPr lang="ru-RU" dirty="0" smtClean="0">
                <a:solidFill>
                  <a:schemeClr val="bg1"/>
                </a:solidFill>
              </a:rPr>
              <a:t>)  </a:t>
            </a:r>
            <a:r>
              <a:rPr lang="ru-RU" u="sng" dirty="0" smtClean="0">
                <a:solidFill>
                  <a:srgbClr val="FFFF00"/>
                </a:solidFill>
              </a:rPr>
              <a:t>24%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Необоснованное направление                     </a:t>
            </a:r>
            <a:r>
              <a:rPr lang="ru-RU" u="sng" dirty="0" smtClean="0">
                <a:solidFill>
                  <a:srgbClr val="FF0000"/>
                </a:solidFill>
              </a:rPr>
              <a:t>17%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Неявка на прием (</a:t>
            </a:r>
            <a:r>
              <a:rPr lang="ru-RU" sz="1100" dirty="0" smtClean="0">
                <a:solidFill>
                  <a:schemeClr val="bg1"/>
                </a:solidFill>
              </a:rPr>
              <a:t>из записанных первичным звеном</a:t>
            </a:r>
            <a:r>
              <a:rPr lang="ru-RU" dirty="0" smtClean="0">
                <a:solidFill>
                  <a:schemeClr val="bg1"/>
                </a:solidFill>
              </a:rPr>
              <a:t>)    </a:t>
            </a:r>
            <a:r>
              <a:rPr lang="ru-RU" u="sng" dirty="0" smtClean="0">
                <a:solidFill>
                  <a:srgbClr val="FF0000"/>
                </a:solidFill>
              </a:rPr>
              <a:t>7%</a:t>
            </a:r>
          </a:p>
          <a:p>
            <a:r>
              <a:rPr lang="ru-RU" u="sng" dirty="0" smtClean="0">
                <a:solidFill>
                  <a:srgbClr val="FF0000"/>
                </a:solidFill>
              </a:rPr>
              <a:t>Каждый четвертый пациент направлен в консультативную поликлинику необоснованно</a:t>
            </a:r>
          </a:p>
          <a:p>
            <a:r>
              <a:rPr lang="ru-RU" u="sng" dirty="0" smtClean="0">
                <a:solidFill>
                  <a:srgbClr val="FFFF00"/>
                </a:solidFill>
              </a:rPr>
              <a:t>Каждый четвертый пациент направленный в ОЧЛХ может лечится </a:t>
            </a:r>
            <a:r>
              <a:rPr lang="ru-RU" u="sng" dirty="0" err="1" smtClean="0">
                <a:solidFill>
                  <a:srgbClr val="FFFF00"/>
                </a:solidFill>
              </a:rPr>
              <a:t>амбулаторно</a:t>
            </a:r>
            <a:endParaRPr lang="ru-RU" u="sng" dirty="0" smtClean="0">
              <a:solidFill>
                <a:srgbClr val="FFFF00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204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1511</Words>
  <Application>Microsoft Office PowerPoint</Application>
  <PresentationFormat>Экран (16:9)</PresentationFormat>
  <Paragraphs>242</Paragraphs>
  <Slides>26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Организация оказания специализированный медицинской помощи по специальности «челюстно-лицевая хирургия»  в Вологодской области</vt:lpstr>
      <vt:lpstr>Состояние службы 2002 год</vt:lpstr>
      <vt:lpstr>Состояние службы 2010 год</vt:lpstr>
      <vt:lpstr>Слайд 4</vt:lpstr>
      <vt:lpstr>Состояние службы 2021 год</vt:lpstr>
      <vt:lpstr>Хирурги-стоматологи первичного звена</vt:lpstr>
      <vt:lpstr>Основная задача отделения ЧЛХ</vt:lpstr>
      <vt:lpstr>Показатели работы отделения</vt:lpstr>
      <vt:lpstr>Показатели работы отделения</vt:lpstr>
      <vt:lpstr>Показатели работы отделения</vt:lpstr>
      <vt:lpstr>Показатели работы отделения</vt:lpstr>
      <vt:lpstr>Показатели работы отделения</vt:lpstr>
      <vt:lpstr>Показатели работы отделения</vt:lpstr>
      <vt:lpstr>Проблемы в работе отделения</vt:lpstr>
      <vt:lpstr>Проблемы в работе отделения</vt:lpstr>
      <vt:lpstr>Слайд 16</vt:lpstr>
      <vt:lpstr>Пути решения проблемы</vt:lpstr>
      <vt:lpstr>Пути решения проблемы</vt:lpstr>
      <vt:lpstr>Пути решения проблемы</vt:lpstr>
      <vt:lpstr>Пути решения проблемы</vt:lpstr>
      <vt:lpstr>Пути решения проблемы</vt:lpstr>
      <vt:lpstr>Слайд 22</vt:lpstr>
      <vt:lpstr>Пути решения проблемы</vt:lpstr>
      <vt:lpstr>Пути решения проблемы</vt:lpstr>
      <vt:lpstr>Пути решения проблемы</vt:lpstr>
      <vt:lpstr>Организация оказания специализированный медицинской помощи по специальности «челюстно-лицевая хирургия»  в Вологодской области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2023-06-13T09:08:33Z</dcterms:modified>
</cp:coreProperties>
</file>