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502" r:id="rId2"/>
    <p:sldId id="922" r:id="rId3"/>
    <p:sldId id="946" r:id="rId4"/>
    <p:sldId id="924" r:id="rId5"/>
    <p:sldId id="925" r:id="rId6"/>
    <p:sldId id="927" r:id="rId7"/>
    <p:sldId id="926" r:id="rId8"/>
    <p:sldId id="982" r:id="rId9"/>
    <p:sldId id="983" r:id="rId10"/>
    <p:sldId id="257" r:id="rId11"/>
    <p:sldId id="258" r:id="rId12"/>
    <p:sldId id="259" r:id="rId13"/>
    <p:sldId id="260" r:id="rId14"/>
    <p:sldId id="261" r:id="rId15"/>
    <p:sldId id="262" r:id="rId16"/>
    <p:sldId id="269" r:id="rId17"/>
    <p:sldId id="270" r:id="rId18"/>
    <p:sldId id="932" r:id="rId19"/>
    <p:sldId id="934" r:id="rId20"/>
    <p:sldId id="918" r:id="rId21"/>
    <p:sldId id="947" r:id="rId22"/>
    <p:sldId id="948" r:id="rId23"/>
    <p:sldId id="961" r:id="rId24"/>
    <p:sldId id="965" r:id="rId25"/>
    <p:sldId id="963" r:id="rId26"/>
    <p:sldId id="981" r:id="rId27"/>
    <p:sldId id="935" r:id="rId28"/>
    <p:sldId id="944" r:id="rId29"/>
    <p:sldId id="945" r:id="rId30"/>
    <p:sldId id="933" r:id="rId31"/>
    <p:sldId id="939" r:id="rId32"/>
    <p:sldId id="938" r:id="rId33"/>
    <p:sldId id="937" r:id="rId34"/>
    <p:sldId id="940" r:id="rId35"/>
    <p:sldId id="941" r:id="rId36"/>
    <p:sldId id="936" r:id="rId37"/>
    <p:sldId id="793" r:id="rId38"/>
    <p:sldId id="942" r:id="rId39"/>
    <p:sldId id="838" r:id="rId40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итвина Елена Анатольевна" initials="ЛЕА" lastIdx="5" clrIdx="0">
    <p:extLst>
      <p:ext uri="{19B8F6BF-5375-455C-9EA6-DF929625EA0E}">
        <p15:presenceInfo xmlns:p15="http://schemas.microsoft.com/office/powerpoint/2012/main" xmlns="" userId="S-1-5-21-3908838871-2743882400-2888496887-13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1" autoAdjust="0"/>
    <p:restoredTop sz="83743" autoAdjust="0"/>
  </p:normalViewPr>
  <p:slideViewPr>
    <p:cSldViewPr snapToGrid="0">
      <p:cViewPr varScale="1">
        <p:scale>
          <a:sx n="78" d="100"/>
          <a:sy n="78" d="100"/>
        </p:scale>
        <p:origin x="-90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2.xml"/><Relationship Id="rId4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1.xml"/><Relationship Id="rId4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39867</c:v>
                </c:pt>
                <c:pt idx="1">
                  <c:v>39754</c:v>
                </c:pt>
                <c:pt idx="2">
                  <c:v>40476</c:v>
                </c:pt>
                <c:pt idx="3">
                  <c:v>42623</c:v>
                </c:pt>
                <c:pt idx="4">
                  <c:v>43937</c:v>
                </c:pt>
                <c:pt idx="5">
                  <c:v>45736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67-4ECD-A1EA-303811B30A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967-4ECD-A1EA-303811B30A1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967-4ECD-A1EA-303811B30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1"/>
        <c:overlap val="100"/>
        <c:axId val="108966272"/>
        <c:axId val="108967808"/>
      </c:barChart>
      <c:catAx>
        <c:axId val="10896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967808"/>
        <c:crosses val="autoZero"/>
        <c:auto val="1"/>
        <c:lblAlgn val="ctr"/>
        <c:lblOffset val="100"/>
        <c:noMultiLvlLbl val="0"/>
      </c:catAx>
      <c:valAx>
        <c:axId val="10896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966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Лист1!$A$10</c:f>
              <c:strCache>
                <c:ptCount val="1"/>
                <c:pt idx="0">
                  <c:v>Нейропатическая (трофическая язва)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3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hade val="53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shade val="53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Лист1!$B$9:$F$9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Лист1!$B$10:$F$10</c:f>
              <c:numCache>
                <c:formatCode>General</c:formatCode>
                <c:ptCount val="5"/>
                <c:pt idx="0">
                  <c:v>91</c:v>
                </c:pt>
                <c:pt idx="1">
                  <c:v>105</c:v>
                </c:pt>
                <c:pt idx="2">
                  <c:v>119</c:v>
                </c:pt>
                <c:pt idx="3">
                  <c:v>126</c:v>
                </c:pt>
                <c:pt idx="4">
                  <c:v>119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69-446C-B449-75E5B7B40A5F}"/>
            </c:ext>
          </c:extLst>
        </c:ser>
        <c:ser>
          <c:idx val="1"/>
          <c:order val="1"/>
          <c:tx>
            <c:strRef>
              <c:f>Лист1!$A$11</c:f>
              <c:strCache>
                <c:ptCount val="1"/>
                <c:pt idx="0">
                  <c:v>Нейропатическая (стопа Шарко)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Лист1!$B$9:$F$9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Лист1!$B$11:$F$11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15</c:v>
                </c:pt>
                <c:pt idx="3">
                  <c:v>13</c:v>
                </c:pt>
                <c:pt idx="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69-446C-B449-75E5B7B40A5F}"/>
            </c:ext>
          </c:extLst>
        </c:ser>
        <c:ser>
          <c:idx val="2"/>
          <c:order val="2"/>
          <c:tx>
            <c:strRef>
              <c:f>Лист1!$A$12</c:f>
              <c:strCache>
                <c:ptCount val="1"/>
                <c:pt idx="0">
                  <c:v>Ишемическая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Лист1!$B$9:$F$9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Лист1!$B$12:$F$12</c:f>
              <c:numCache>
                <c:formatCode>General</c:formatCode>
                <c:ptCount val="5"/>
                <c:pt idx="0">
                  <c:v>21</c:v>
                </c:pt>
                <c:pt idx="1">
                  <c:v>23</c:v>
                </c:pt>
                <c:pt idx="2">
                  <c:v>23</c:v>
                </c:pt>
                <c:pt idx="3">
                  <c:v>25</c:v>
                </c:pt>
                <c:pt idx="4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269-446C-B449-75E5B7B40A5F}"/>
            </c:ext>
          </c:extLst>
        </c:ser>
        <c:ser>
          <c:idx val="3"/>
          <c:order val="3"/>
          <c:tx>
            <c:strRef>
              <c:f>Лист1!$A$13</c:f>
              <c:strCache>
                <c:ptCount val="1"/>
                <c:pt idx="0">
                  <c:v>Нейроишемическая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212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CC-44A2-AE60-5C22183C3E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Лист1!$B$9:$F$9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Лист1!$B$13:$F$13</c:f>
              <c:numCache>
                <c:formatCode>General</c:formatCode>
                <c:ptCount val="5"/>
                <c:pt idx="0">
                  <c:v>149</c:v>
                </c:pt>
                <c:pt idx="1">
                  <c:v>159</c:v>
                </c:pt>
                <c:pt idx="2">
                  <c:v>168</c:v>
                </c:pt>
                <c:pt idx="3">
                  <c:v>178</c:v>
                </c:pt>
                <c:pt idx="4">
                  <c:v>195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269-446C-B449-75E5B7B40A5F}"/>
            </c:ext>
          </c:extLst>
        </c:ser>
        <c:ser>
          <c:idx val="4"/>
          <c:order val="4"/>
          <c:tx>
            <c:strRef>
              <c:f>Лист1!$A$14</c:f>
              <c:strCache>
                <c:ptCount val="1"/>
                <c:pt idx="0">
                  <c:v>Стадия не указана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4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tint val="54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tint val="54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Лист1!$B$9:$F$9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Лист1!$B$14:$F$14</c:f>
              <c:numCache>
                <c:formatCode>General</c:formatCode>
                <c:ptCount val="5"/>
                <c:pt idx="0">
                  <c:v>376</c:v>
                </c:pt>
                <c:pt idx="1">
                  <c:v>369</c:v>
                </c:pt>
                <c:pt idx="2">
                  <c:v>341</c:v>
                </c:pt>
                <c:pt idx="3">
                  <c:v>321</c:v>
                </c:pt>
                <c:pt idx="4">
                  <c:v>289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269-446C-B449-75E5B7B40A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7297920"/>
        <c:axId val="117299456"/>
        <c:axId val="0"/>
      </c:bar3DChart>
      <c:catAx>
        <c:axId val="117297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299456"/>
        <c:crosses val="autoZero"/>
        <c:auto val="1"/>
        <c:lblAlgn val="ctr"/>
        <c:lblOffset val="100"/>
        <c:noMultiLvlLbl val="0"/>
      </c:catAx>
      <c:valAx>
        <c:axId val="117299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29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890777671477413E-2"/>
          <c:y val="0.84168600555822326"/>
          <c:w val="0.96275762054420277"/>
          <c:h val="0.158313994441776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Кол-во пациентов (чел.)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6604357089610905E-2"/>
          <c:y val="5.6544931322382697E-2"/>
          <c:w val="0.91131867605194805"/>
          <c:h val="0.85290214339857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тип СД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BC7-4324-9806-176516DBDC5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00FF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BC7-4324-9806-176516DBDC5E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BC7-4324-9806-176516DBDC5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C98-4C3E-AA52-6EE3A8E8F84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C98-4C3E-AA52-6EE3A8E8F84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C98-4C3E-AA52-6EE3A8E8F84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1C98-4C3E-AA52-6EE3A8E8F841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28C-40E5-AD86-7998452A63BB}"/>
              </c:ext>
            </c:extLst>
          </c:dPt>
          <c:dLbls>
            <c:dLbl>
              <c:idx val="9"/>
              <c:layout>
                <c:manualLayout>
                  <c:x val="1.3011517857079778E-3"/>
                  <c:y val="-1.3264274490492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5019851785492733E-2"/>
                      <c:h val="9.92821173751407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1C98-4C3E-AA52-6EE3A8E8F841}"/>
                </c:ext>
              </c:extLst>
            </c:dLbl>
            <c:dLbl>
              <c:idx val="10"/>
              <c:layout>
                <c:manualLayout>
                  <c:x val="0"/>
                  <c:y val="-3.316035984473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C98-4C3E-AA52-6EE3A8E8F841}"/>
                </c:ext>
              </c:extLst>
            </c:dLbl>
            <c:dLbl>
              <c:idx val="11"/>
              <c:layout>
                <c:manualLayout>
                  <c:x val="-2.6023035714157648E-3"/>
                  <c:y val="-3.3160359844736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28C-40E5-AD86-7998452A63BB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2022</c:v>
                </c:pt>
                <c:pt idx="6">
                  <c:v>год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2022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5019</c:v>
                </c:pt>
                <c:pt idx="1">
                  <c:v>4834</c:v>
                </c:pt>
                <c:pt idx="2">
                  <c:v>4177</c:v>
                </c:pt>
                <c:pt idx="3">
                  <c:v>3030</c:v>
                </c:pt>
                <c:pt idx="4">
                  <c:v>3081</c:v>
                </c:pt>
                <c:pt idx="5">
                  <c:v>2603</c:v>
                </c:pt>
                <c:pt idx="7">
                  <c:v>32917</c:v>
                </c:pt>
                <c:pt idx="8">
                  <c:v>34172</c:v>
                </c:pt>
                <c:pt idx="9">
                  <c:v>34707</c:v>
                </c:pt>
                <c:pt idx="10">
                  <c:v>36402</c:v>
                </c:pt>
                <c:pt idx="11">
                  <c:v>38322</c:v>
                </c:pt>
                <c:pt idx="12">
                  <c:v>40992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BC7-4324-9806-176516DBD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380608"/>
        <c:axId val="33419264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% прироста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8"/>
              <c:layout>
                <c:manualLayout>
                  <c:x val="-3.2711877968764777E-2"/>
                  <c:y val="9.5899499565782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05-4864-B9C6-6E33D49646A7}"/>
                </c:ext>
              </c:extLst>
            </c:dLbl>
            <c:dLbl>
              <c:idx val="9"/>
              <c:layout>
                <c:manualLayout>
                  <c:x val="-3.5322992489280704E-2"/>
                  <c:y val="9.691180440923092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849-44BF-A3C9-0297DA8FBFFC}"/>
                </c:ext>
              </c:extLst>
            </c:dLbl>
            <c:dLbl>
              <c:idx val="10"/>
              <c:layout>
                <c:manualLayout>
                  <c:x val="-3.1411356507265953E-2"/>
                  <c:y val="5.61010652404987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265-4B86-B20A-BCCBB0F5266B}"/>
                </c:ext>
              </c:extLst>
            </c:dLbl>
            <c:dLbl>
              <c:idx val="11"/>
              <c:layout>
                <c:manualLayout>
                  <c:x val="-4.0518071512736578E-2"/>
                  <c:y val="3.95304127498711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3717021957621153E-2"/>
                      <c:h val="5.02415638006177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828C-40E5-AD86-7998452A63BB}"/>
                </c:ext>
              </c:extLst>
            </c:dLbl>
            <c:dLbl>
              <c:idx val="12"/>
              <c:layout>
                <c:manualLayout>
                  <c:x val="-3.6228438274928124E-2"/>
                  <c:y val="-5.79312255997237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309-40A3-B5AB-35898C48FDD0}"/>
                </c:ext>
              </c:extLst>
            </c:dLbl>
            <c:numFmt formatCode="\+0.0%;[Red]\ \-0.0%" sourceLinked="0"/>
            <c:spPr>
              <a:solidFill>
                <a:schemeClr val="bg2">
                  <a:lumMod val="95000"/>
                </a:schemeClr>
              </a:solidFill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Лист1!$A$2:$A$14</c:f>
              <c:strCache>
                <c:ptCount val="1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2022</c:v>
                </c:pt>
                <c:pt idx="6">
                  <c:v>год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2022</c:v>
                </c:pt>
              </c:strCache>
            </c:strRef>
          </c:cat>
          <c:val>
            <c:numRef>
              <c:f>Лист1!$C$2:$C$14</c:f>
              <c:numCache>
                <c:formatCode>0.0%</c:formatCode>
                <c:ptCount val="13"/>
                <c:pt idx="1">
                  <c:v>-3.685993225742179E-2</c:v>
                </c:pt>
                <c:pt idx="2">
                  <c:v>-0.13591228796028132</c:v>
                </c:pt>
                <c:pt idx="3">
                  <c:v>-0.27459899449365577</c:v>
                </c:pt>
                <c:pt idx="4">
                  <c:v>1.6831683168316847E-2</c:v>
                </c:pt>
                <c:pt idx="5">
                  <c:v>-0.15514443362544628</c:v>
                </c:pt>
                <c:pt idx="8">
                  <c:v>3.8126196190418238E-2</c:v>
                </c:pt>
                <c:pt idx="9">
                  <c:v>1.5656092707479807E-2</c:v>
                </c:pt>
                <c:pt idx="10">
                  <c:v>4.883741032068456E-2</c:v>
                </c:pt>
                <c:pt idx="11">
                  <c:v>5.2744354705785312E-2</c:v>
                </c:pt>
                <c:pt idx="12">
                  <c:v>6.9672772819790119E-2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1C98-4C3E-AA52-6EE3A8E8F8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22336"/>
        <c:axId val="33420800"/>
      </c:lineChart>
      <c:catAx>
        <c:axId val="3338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419264"/>
        <c:crosses val="autoZero"/>
        <c:auto val="1"/>
        <c:lblAlgn val="ctr"/>
        <c:lblOffset val="100"/>
        <c:noMultiLvlLbl val="0"/>
      </c:catAx>
      <c:valAx>
        <c:axId val="33419264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33380608"/>
        <c:crosses val="autoZero"/>
        <c:crossBetween val="between"/>
      </c:valAx>
      <c:valAx>
        <c:axId val="33420800"/>
        <c:scaling>
          <c:orientation val="minMax"/>
        </c:scaling>
        <c:delete val="0"/>
        <c:axPos val="r"/>
        <c:numFmt formatCode="0.00%" sourceLinked="0"/>
        <c:majorTickMark val="out"/>
        <c:minorTickMark val="none"/>
        <c:tickLblPos val="nextTo"/>
        <c:crossAx val="33422336"/>
        <c:crosses val="max"/>
        <c:crossBetween val="between"/>
      </c:valAx>
      <c:catAx>
        <c:axId val="33422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420800"/>
        <c:crosses val="autoZero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СД в Вологодской области 2022г.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D0D-427D-80F7-1151D23E60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0D-427D-80F7-1151D23E60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D0D-427D-80F7-1151D23E60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0D-427D-80F7-1151D23E6082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EE2-4CD5-AFA8-38448384C16F}"/>
              </c:ext>
            </c:extLst>
          </c:dPt>
          <c:dLbls>
            <c:dLbl>
              <c:idx val="0"/>
              <c:layout>
                <c:manualLayout>
                  <c:x val="7.0642189852933607E-2"/>
                  <c:y val="3.48752834257647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0D-427D-80F7-1151D23E6082}"/>
                </c:ext>
              </c:extLst>
            </c:dLbl>
            <c:dLbl>
              <c:idx val="4"/>
              <c:layout>
                <c:manualLayout>
                  <c:x val="1.1401890392521228E-3"/>
                  <c:y val="-1.857896591685376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0D-427D-80F7-1151D23E6082}"/>
                </c:ext>
              </c:extLst>
            </c:dLbl>
            <c:dLbl>
              <c:idx val="5"/>
              <c:layout>
                <c:manualLayout>
                  <c:x val="6.4938041186279591E-2"/>
                  <c:y val="1.52852456017910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4938041186279591E-2"/>
                      <c:h val="6.4525694574991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BEE2-4CD5-AFA8-38448384C1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4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Сахарный диабет 1 типа</c:v>
                </c:pt>
                <c:pt idx="1">
                  <c:v>Сахарный диабет 2 типа</c:v>
                </c:pt>
                <c:pt idx="2">
                  <c:v>Гестационный СД</c:v>
                </c:pt>
                <c:pt idx="3">
                  <c:v>НТГ</c:v>
                </c:pt>
                <c:pt idx="4">
                  <c:v>НГН</c:v>
                </c:pt>
                <c:pt idx="5">
                  <c:v>Другие типы СД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3137</c:v>
                </c:pt>
                <c:pt idx="1">
                  <c:v>41021</c:v>
                </c:pt>
                <c:pt idx="2">
                  <c:v>197</c:v>
                </c:pt>
                <c:pt idx="3">
                  <c:v>1043</c:v>
                </c:pt>
                <c:pt idx="4">
                  <c:v>147</c:v>
                </c:pt>
                <c:pt idx="5">
                  <c:v>131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D0D-427D-80F7-1151D23E608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8">
          <a:noFill/>
        </a:ln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4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СД1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Лист1!$A$4:$A$8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Лист1!$B$4:$B$8</c:f>
              <c:numCache>
                <c:formatCode>General</c:formatCode>
                <c:ptCount val="5"/>
                <c:pt idx="0">
                  <c:v>67</c:v>
                </c:pt>
                <c:pt idx="1">
                  <c:v>60</c:v>
                </c:pt>
                <c:pt idx="2">
                  <c:v>57</c:v>
                </c:pt>
                <c:pt idx="3">
                  <c:v>56.7</c:v>
                </c:pt>
                <c:pt idx="4">
                  <c:v>55.6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99-4135-B826-9EE4B502FA2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СД2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Лист1!$A$4:$A$8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Лист1!$C$4:$C$8</c:f>
              <c:numCache>
                <c:formatCode>General</c:formatCode>
                <c:ptCount val="5"/>
                <c:pt idx="0">
                  <c:v>74</c:v>
                </c:pt>
                <c:pt idx="1">
                  <c:v>74</c:v>
                </c:pt>
                <c:pt idx="2">
                  <c:v>74</c:v>
                </c:pt>
                <c:pt idx="3">
                  <c:v>73.7</c:v>
                </c:pt>
                <c:pt idx="4">
                  <c:v>74.099999999999994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899-4135-B826-9EE4B502F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319808"/>
        <c:axId val="61333888"/>
      </c:barChart>
      <c:catAx>
        <c:axId val="6131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333888"/>
        <c:crosses val="autoZero"/>
        <c:auto val="1"/>
        <c:lblAlgn val="ctr"/>
        <c:lblOffset val="100"/>
        <c:noMultiLvlLbl val="0"/>
      </c:catAx>
      <c:valAx>
        <c:axId val="6133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31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СД1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117</c:v>
                </c:pt>
                <c:pt idx="1">
                  <c:v>143</c:v>
                </c:pt>
                <c:pt idx="2">
                  <c:v>116</c:v>
                </c:pt>
                <c:pt idx="3">
                  <c:v>67</c:v>
                </c:pt>
                <c:pt idx="4">
                  <c:v>61</c:v>
                </c:pt>
                <c:pt idx="5">
                  <c:v>55</c:v>
                </c:pt>
                <c:pt idx="6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99-4135-B826-9EE4B502FA2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СД2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957</c:v>
                </c:pt>
                <c:pt idx="1">
                  <c:v>1236</c:v>
                </c:pt>
                <c:pt idx="2">
                  <c:v>1174</c:v>
                </c:pt>
                <c:pt idx="3">
                  <c:v>1097</c:v>
                </c:pt>
                <c:pt idx="4">
                  <c:v>1359</c:v>
                </c:pt>
                <c:pt idx="5">
                  <c:v>1406</c:v>
                </c:pt>
                <c:pt idx="6">
                  <c:v>935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899-4135-B826-9EE4B502F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399424"/>
        <c:axId val="61400960"/>
      </c:barChart>
      <c:catAx>
        <c:axId val="6139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400960"/>
        <c:crosses val="autoZero"/>
        <c:auto val="1"/>
        <c:lblAlgn val="ctr"/>
        <c:lblOffset val="100"/>
        <c:noMultiLvlLbl val="0"/>
      </c:catAx>
      <c:valAx>
        <c:axId val="6140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399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0961178257027995"/>
          <c:y val="9.1873909449460667E-2"/>
          <c:w val="0.4534002199620874"/>
          <c:h val="0.881176410445364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тип СД</c:v>
                </c:pt>
              </c:strCache>
            </c:strRef>
          </c:tx>
          <c:spPr>
            <a:solidFill>
              <a:srgbClr val="004A8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FF8-4C54-8C4E-3E56E94F14FB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24A-43A8-848A-53F70DD0C25C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E58-40A8-BD89-4F04A8F7090C}"/>
              </c:ext>
            </c:extLst>
          </c:dPt>
          <c:dLbls>
            <c:dLbl>
              <c:idx val="2"/>
              <c:layout>
                <c:manualLayout>
                  <c:x val="-1.1561760832505044E-3"/>
                  <c:y val="2.3281558587407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5210177335562187E-2"/>
                      <c:h val="5.55062968112172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E269-4D1A-B103-E9931783DB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Хрон. сердечно-сосудистая недостаточность</c:v>
                </c:pt>
                <c:pt idx="1">
                  <c:v>Нарушение мозгового кровообращения</c:v>
                </c:pt>
                <c:pt idx="2">
                  <c:v>Заболевания печени, поджелудочной железы, органов ЖКТ</c:v>
                </c:pt>
                <c:pt idx="3">
                  <c:v>Острые сердечно-сосудистые (нарушения ритма, ТЭЛА, тромбозы, внезапная серд-сосудистая смерть, кард. шок, отек мозга)</c:v>
                </c:pt>
                <c:pt idx="4">
                  <c:v>заболевания легких</c:v>
                </c:pt>
                <c:pt idx="5">
                  <c:v>ХПН</c:v>
                </c:pt>
                <c:pt idx="6">
                  <c:v>не установлена</c:v>
                </c:pt>
                <c:pt idx="7">
                  <c:v>гипогл  кома</c:v>
                </c:pt>
                <c:pt idx="8">
                  <c:v>Сахарный диабет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9"/>
                <c:pt idx="0">
                  <c:v>0.16669999999999999</c:v>
                </c:pt>
                <c:pt idx="1">
                  <c:v>9.5200000000000007E-2</c:v>
                </c:pt>
                <c:pt idx="2">
                  <c:v>7.1400000000000005E-2</c:v>
                </c:pt>
                <c:pt idx="3">
                  <c:v>0.16669999999999999</c:v>
                </c:pt>
                <c:pt idx="4">
                  <c:v>4.7600000000000003E-2</c:v>
                </c:pt>
                <c:pt idx="5">
                  <c:v>7.1400000000000005E-2</c:v>
                </c:pt>
                <c:pt idx="6">
                  <c:v>9.5200000000000007E-2</c:v>
                </c:pt>
                <c:pt idx="7">
                  <c:v>2.3800000000000002E-2</c:v>
                </c:pt>
                <c:pt idx="8">
                  <c:v>0.1429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27-4191-950A-F1B210089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61493248"/>
        <c:axId val="61495552"/>
      </c:barChart>
      <c:catAx>
        <c:axId val="614932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495552"/>
        <c:crosses val="autoZero"/>
        <c:auto val="1"/>
        <c:lblAlgn val="ctr"/>
        <c:lblOffset val="100"/>
        <c:noMultiLvlLbl val="0"/>
      </c:catAx>
      <c:valAx>
        <c:axId val="61495552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one"/>
        <c:crossAx val="6149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2 тип СД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9097186572227597"/>
          <c:y val="0.10468727754934956"/>
          <c:w val="0.45659721349669891"/>
          <c:h val="0.868363037146582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 тип СД</c:v>
                </c:pt>
              </c:strCache>
            </c:strRef>
          </c:tx>
          <c:spPr>
            <a:solidFill>
              <a:srgbClr val="004A8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6D6-42E1-B3D5-6D34633CD89B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D1-4698-A44A-BA32BB9693CD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DD1-4698-A44A-BA32BB9693C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99D-4530-83F6-D584D108BB25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4DD1-4698-A44A-BA32BB9693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Хрон. сердечно-сосудистая недостаточность</c:v>
                </c:pt>
                <c:pt idx="1">
                  <c:v>Онкология</c:v>
                </c:pt>
                <c:pt idx="2">
                  <c:v>Старость и дегенеративные заболевания</c:v>
                </c:pt>
                <c:pt idx="3">
                  <c:v>Острые сердечно-сосудистые (нарушения ритма, ТЭЛА, тромбозы, внезапная серд-сосудистая смерть, кард. шок, отек мозга)</c:v>
                </c:pt>
                <c:pt idx="4">
                  <c:v>Нарушение мозгового кровообращения</c:v>
                </c:pt>
                <c:pt idx="5">
                  <c:v>Инфаркт миокарда</c:v>
                </c:pt>
                <c:pt idx="6">
                  <c:v>Заболевания печени, поджелудочной железы, органов ЖКТ</c:v>
                </c:pt>
                <c:pt idx="7">
                  <c:v>Хроническая почечная недостаточность</c:v>
                </c:pt>
                <c:pt idx="8">
                  <c:v>Инфекции, сепсис</c:v>
                </c:pt>
                <c:pt idx="9">
                  <c:v>Гангрена</c:v>
                </c:pt>
                <c:pt idx="10">
                  <c:v>Заболевания легких, органов дыхательной системы</c:v>
                </c:pt>
                <c:pt idx="11">
                  <c:v>Травмы</c:v>
                </c:pt>
                <c:pt idx="12">
                  <c:v>Диабетическая кома</c:v>
                </c:pt>
                <c:pt idx="13">
                  <c:v>Коронавирус/осложнения коронавируса</c:v>
                </c:pt>
                <c:pt idx="14">
                  <c:v>сахарный диабет</c:v>
                </c:pt>
                <c:pt idx="15">
                  <c:v>Причина смерти не установлена</c:v>
                </c:pt>
              </c:strCache>
            </c:strRef>
          </c:cat>
          <c:val>
            <c:numRef>
              <c:f>Лист1!$B$2:$B$17</c:f>
              <c:numCache>
                <c:formatCode>0.0%</c:formatCode>
                <c:ptCount val="16"/>
                <c:pt idx="0">
                  <c:v>0.23200000000000001</c:v>
                </c:pt>
                <c:pt idx="1">
                  <c:v>0.1187</c:v>
                </c:pt>
                <c:pt idx="2">
                  <c:v>0.1198</c:v>
                </c:pt>
                <c:pt idx="3">
                  <c:v>0.14330000000000001</c:v>
                </c:pt>
                <c:pt idx="4">
                  <c:v>0.1283</c:v>
                </c:pt>
                <c:pt idx="5">
                  <c:v>2.35E-2</c:v>
                </c:pt>
                <c:pt idx="6">
                  <c:v>1.8200000000000001E-2</c:v>
                </c:pt>
                <c:pt idx="7">
                  <c:v>1.18E-2</c:v>
                </c:pt>
                <c:pt idx="8">
                  <c:v>3.2000000000000002E-3</c:v>
                </c:pt>
                <c:pt idx="9">
                  <c:v>7.4999999999999997E-3</c:v>
                </c:pt>
                <c:pt idx="10">
                  <c:v>3.4200000000000001E-2</c:v>
                </c:pt>
                <c:pt idx="11">
                  <c:v>4.3E-3</c:v>
                </c:pt>
                <c:pt idx="12">
                  <c:v>4.8999999999999998E-3</c:v>
                </c:pt>
                <c:pt idx="13">
                  <c:v>4.8099999999999997E-2</c:v>
                </c:pt>
                <c:pt idx="14">
                  <c:v>3.5299999999999998E-2</c:v>
                </c:pt>
                <c:pt idx="15">
                  <c:v>4.0599999999999997E-2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90-4A22-8E65-393D5AD72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61912576"/>
        <c:axId val="61970688"/>
      </c:barChart>
      <c:catAx>
        <c:axId val="61912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970688"/>
        <c:crosses val="autoZero"/>
        <c:auto val="1"/>
        <c:lblAlgn val="ctr"/>
        <c:lblOffset val="100"/>
        <c:noMultiLvlLbl val="0"/>
      </c:catAx>
      <c:valAx>
        <c:axId val="61970688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one"/>
        <c:crossAx val="6191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>
                <a:solidFill>
                  <a:schemeClr val="tx1"/>
                </a:solidFill>
              </a:rPr>
              <a:t>Проведено ампутаций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ампутация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968751350996997E-2"/>
                  <c:y val="-4.818436019137168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600" dirty="0">
                        <a:solidFill>
                          <a:schemeClr val="tx1"/>
                        </a:solidFill>
                      </a:rPr>
                      <a:t>(5,4%)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FC6-4AAB-9162-7FD5DF55A7AE}"/>
                </c:ext>
              </c:extLst>
            </c:dLbl>
            <c:dLbl>
              <c:idx val="1"/>
              <c:layout>
                <c:manualLayout>
                  <c:x val="3.7571117070364431E-2"/>
                  <c:y val="-3.7476816573004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600" dirty="0">
                        <a:solidFill>
                          <a:schemeClr val="tx1"/>
                        </a:solidFill>
                      </a:rPr>
                      <a:t>(6,5%)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FC6-4AAB-9162-7FD5DF55A7AE}"/>
                </c:ext>
              </c:extLst>
            </c:dLbl>
            <c:dLbl>
              <c:idx val="2"/>
              <c:layout>
                <c:manualLayout>
                  <c:x val="1.7303240310671337E-2"/>
                  <c:y val="-4.76408396092275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600" dirty="0">
                        <a:solidFill>
                          <a:schemeClr val="tx1"/>
                        </a:solidFill>
                      </a:rPr>
                      <a:t>(8,9%)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FC6-4AAB-9162-7FD5DF55A7AE}"/>
                </c:ext>
              </c:extLst>
            </c:dLbl>
            <c:dLbl>
              <c:idx val="3"/>
              <c:layout>
                <c:manualLayout>
                  <c:x val="2.4139930535507618E-2"/>
                  <c:y val="-4.55075463970377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600" dirty="0">
                        <a:solidFill>
                          <a:schemeClr val="tx1"/>
                        </a:solidFill>
                      </a:rPr>
                      <a:t>(9,7%)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FC6-4AAB-9162-7FD5DF55A7AE}"/>
                </c:ext>
              </c:extLst>
            </c:dLbl>
            <c:dLbl>
              <c:idx val="4"/>
              <c:layout>
                <c:manualLayout>
                  <c:x val="2.9403408360091678E-2"/>
                  <c:y val="-6.238443113883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(</a:t>
                    </a:r>
                    <a:r>
                      <a:rPr lang="en-US" sz="1600" dirty="0">
                        <a:solidFill>
                          <a:schemeClr val="tx1"/>
                        </a:solidFill>
                      </a:rPr>
                      <a:t>10,8%)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FC6-4AAB-9162-7FD5DF55A7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Лист2!$B$2:$B$6</c:f>
              <c:numCache>
                <c:formatCode>General</c:formatCode>
                <c:ptCount val="5"/>
                <c:pt idx="0">
                  <c:v>37</c:v>
                </c:pt>
                <c:pt idx="1">
                  <c:v>45</c:v>
                </c:pt>
                <c:pt idx="2">
                  <c:v>61</c:v>
                </c:pt>
                <c:pt idx="3">
                  <c:v>66</c:v>
                </c:pt>
                <c:pt idx="4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FC6-4AAB-9162-7FD5DF55A7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313920"/>
        <c:axId val="117315456"/>
        <c:axId val="0"/>
      </c:bar3DChart>
      <c:catAx>
        <c:axId val="11731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315456"/>
        <c:crosses val="autoZero"/>
        <c:auto val="1"/>
        <c:lblAlgn val="ctr"/>
        <c:lblOffset val="100"/>
        <c:noMultiLvlLbl val="0"/>
      </c:catAx>
      <c:valAx>
        <c:axId val="117315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31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Лист3!$B$1</c:f>
              <c:strCache>
                <c:ptCount val="1"/>
                <c:pt idx="0">
                  <c:v>Всего больных СДС (% от общего количества больных СД)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666666666666666E-2"/>
                  <c:y val="-2.77331262852047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(1,5%)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FEA-4553-9A31-F258119BC697}"/>
                </c:ext>
              </c:extLst>
            </c:dLbl>
            <c:dLbl>
              <c:idx val="1"/>
              <c:layout>
                <c:manualLayout>
                  <c:x val="1.4583333333333295E-2"/>
                  <c:y val="-2.36338931827782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(</a:t>
                    </a:r>
                    <a:r>
                      <a:rPr lang="en-US" dirty="0"/>
                      <a:t>1,5%)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FEA-4553-9A31-F258119BC697}"/>
                </c:ext>
              </c:extLst>
            </c:dLbl>
            <c:dLbl>
              <c:idx val="2"/>
              <c:layout>
                <c:manualLayout>
                  <c:x val="3.4375164041994748E-2"/>
                  <c:y val="-1.984692025466854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(1,6%)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FEA-4553-9A31-F258119BC697}"/>
                </c:ext>
              </c:extLst>
            </c:dLbl>
            <c:dLbl>
              <c:idx val="3"/>
              <c:layout>
                <c:manualLayout>
                  <c:x val="1.8749999999999999E-2"/>
                  <c:y val="-3.081458476133861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(</a:t>
                    </a:r>
                    <a:r>
                      <a:rPr lang="en-US" dirty="0"/>
                      <a:t>1,5%)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FEA-4553-9A31-F258119BC697}"/>
                </c:ext>
              </c:extLst>
            </c:dLbl>
            <c:dLbl>
              <c:idx val="4"/>
              <c:layout>
                <c:manualLayout>
                  <c:x val="2.7083333333333182E-2"/>
                  <c:y val="-3.599298451476301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(1,4%)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FEA-4553-9A31-F258119BC6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Лист3!$A$2:$A$6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Лист3!$B$2:$B$6</c:f>
              <c:numCache>
                <c:formatCode>General</c:formatCode>
                <c:ptCount val="5"/>
                <c:pt idx="0">
                  <c:v>685</c:v>
                </c:pt>
                <c:pt idx="1">
                  <c:v>696</c:v>
                </c:pt>
                <c:pt idx="2">
                  <c:v>687</c:v>
                </c:pt>
                <c:pt idx="3">
                  <c:v>681</c:v>
                </c:pt>
                <c:pt idx="4">
                  <c:v>664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EA-4553-9A31-F258119BC697}"/>
            </c:ext>
          </c:extLst>
        </c:ser>
        <c:ser>
          <c:idx val="1"/>
          <c:order val="1"/>
          <c:tx>
            <c:strRef>
              <c:f>Лист3!$C$1</c:f>
              <c:strCache>
                <c:ptCount val="1"/>
                <c:pt idx="0">
                  <c:v>Больные с СДС, выявлены в отчетном году (% от общего количества больных СДС)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05"/>
                  <c:y val="-4.930329605463791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(7,7%)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FEA-4553-9A31-F258119BC697}"/>
                </c:ext>
              </c:extLst>
            </c:dLbl>
            <c:dLbl>
              <c:idx val="1"/>
              <c:layout>
                <c:manualLayout>
                  <c:x val="5.8333333333333334E-2"/>
                  <c:y val="-5.73169430308844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(6,3%)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FFEA-4553-9A31-F258119BC697}"/>
                </c:ext>
              </c:extLst>
            </c:dLbl>
            <c:dLbl>
              <c:idx val="2"/>
              <c:layout>
                <c:manualLayout>
                  <c:x val="4.583333333333333E-2"/>
                  <c:y val="-3.463449330845407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(9,0%)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FEA-4553-9A31-F258119BC697}"/>
                </c:ext>
              </c:extLst>
            </c:dLbl>
            <c:dLbl>
              <c:idx val="3"/>
              <c:layout>
                <c:manualLayout>
                  <c:x val="5.6249999999999849E-2"/>
                  <c:y val="-3.93205623997318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(7,8%)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FFEA-4553-9A31-F258119BC697}"/>
                </c:ext>
              </c:extLst>
            </c:dLbl>
            <c:dLbl>
              <c:idx val="4"/>
              <c:layout>
                <c:manualLayout>
                  <c:x val="5.9083415354330704E-2"/>
                  <c:y val="-3.24783901298205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(</a:t>
                    </a:r>
                    <a:r>
                      <a:rPr lang="en-US" dirty="0"/>
                      <a:t>8,4%)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3522933070866142"/>
                      <c:h val="5.979660808075666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FEA-4553-9A31-F258119BC6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Лист3!$A$2:$A$6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Лист3!$C$2:$C$6</c:f>
              <c:numCache>
                <c:formatCode>General</c:formatCode>
                <c:ptCount val="5"/>
                <c:pt idx="0">
                  <c:v>53</c:v>
                </c:pt>
                <c:pt idx="1">
                  <c:v>44</c:v>
                </c:pt>
                <c:pt idx="2">
                  <c:v>62</c:v>
                </c:pt>
                <c:pt idx="3">
                  <c:v>53</c:v>
                </c:pt>
                <c:pt idx="4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EA-4553-9A31-F258119BC6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211904"/>
        <c:axId val="117213440"/>
        <c:axId val="0"/>
      </c:bar3DChart>
      <c:catAx>
        <c:axId val="11721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213440"/>
        <c:crosses val="autoZero"/>
        <c:auto val="1"/>
        <c:lblAlgn val="ctr"/>
        <c:lblOffset val="100"/>
        <c:noMultiLvlLbl val="0"/>
      </c:catAx>
      <c:valAx>
        <c:axId val="11721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21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81621381320345521"/>
          <c:w val="1"/>
          <c:h val="0.183786186796544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svg"/><Relationship Id="rId1" Type="http://schemas.openxmlformats.org/officeDocument/2006/relationships/image" Target="../media/image7.png"/><Relationship Id="rId6" Type="http://schemas.openxmlformats.org/officeDocument/2006/relationships/image" Target="../media/image13.svg"/><Relationship Id="rId5" Type="http://schemas.openxmlformats.org/officeDocument/2006/relationships/image" Target="../media/image9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svg"/><Relationship Id="rId1" Type="http://schemas.openxmlformats.org/officeDocument/2006/relationships/image" Target="../media/image7.png"/><Relationship Id="rId6" Type="http://schemas.openxmlformats.org/officeDocument/2006/relationships/image" Target="../media/image13.svg"/><Relationship Id="rId5" Type="http://schemas.openxmlformats.org/officeDocument/2006/relationships/image" Target="../media/image9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A89EDF-57BB-4EF4-B872-7A24CECFA61F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7A69AB-BE91-4996-A311-32DED2CA7BEB}">
      <dgm:prSet phldrT="[Текст]"/>
      <dgm:spPr/>
      <dgm:t>
        <a:bodyPr/>
        <a:lstStyle/>
        <a:p>
          <a:r>
            <a:rPr lang="ru-RU" dirty="0" err="1"/>
            <a:t>Нейропатическая</a:t>
          </a:r>
          <a:r>
            <a:rPr lang="ru-RU" dirty="0"/>
            <a:t> язва</a:t>
          </a:r>
        </a:p>
      </dgm:t>
    </dgm:pt>
    <dgm:pt modelId="{02949D41-E2BC-489C-8B7C-7DBA6D2E3CB7}" type="parTrans" cxnId="{58B3A0E7-3420-4043-843D-A4B07C5E10D3}">
      <dgm:prSet/>
      <dgm:spPr/>
      <dgm:t>
        <a:bodyPr/>
        <a:lstStyle/>
        <a:p>
          <a:endParaRPr lang="ru-RU"/>
        </a:p>
      </dgm:t>
    </dgm:pt>
    <dgm:pt modelId="{6B768E8A-DF7E-4798-8367-7AF028842DB3}" type="sibTrans" cxnId="{58B3A0E7-3420-4043-843D-A4B07C5E10D3}">
      <dgm:prSet/>
      <dgm:spPr/>
      <dgm:t>
        <a:bodyPr/>
        <a:lstStyle/>
        <a:p>
          <a:endParaRPr lang="ru-RU"/>
        </a:p>
      </dgm:t>
    </dgm:pt>
    <dgm:pt modelId="{4CA679E0-5BC4-4255-94AC-910CBF963706}">
      <dgm:prSet phldrT="[Текст]"/>
      <dgm:spPr/>
      <dgm:t>
        <a:bodyPr/>
        <a:lstStyle/>
        <a:p>
          <a:r>
            <a:rPr lang="ru-RU" dirty="0"/>
            <a:t>Эндокринолог, терапевт</a:t>
          </a:r>
        </a:p>
      </dgm:t>
    </dgm:pt>
    <dgm:pt modelId="{4A033A68-0E59-4210-92A6-91797DF07B2F}" type="parTrans" cxnId="{A7158AF8-4A2F-4047-9DA9-685ACD3763CC}">
      <dgm:prSet/>
      <dgm:spPr/>
      <dgm:t>
        <a:bodyPr/>
        <a:lstStyle/>
        <a:p>
          <a:endParaRPr lang="ru-RU"/>
        </a:p>
      </dgm:t>
    </dgm:pt>
    <dgm:pt modelId="{00FD4FBC-7018-4C81-AF98-5722F79BD0D3}" type="sibTrans" cxnId="{A7158AF8-4A2F-4047-9DA9-685ACD3763CC}">
      <dgm:prSet/>
      <dgm:spPr/>
      <dgm:t>
        <a:bodyPr/>
        <a:lstStyle/>
        <a:p>
          <a:endParaRPr lang="ru-RU"/>
        </a:p>
      </dgm:t>
    </dgm:pt>
    <dgm:pt modelId="{D7634442-F4FE-450A-92A7-E6B855670840}">
      <dgm:prSet phldrT="[Текст]"/>
      <dgm:spPr/>
      <dgm:t>
        <a:bodyPr/>
        <a:lstStyle/>
        <a:p>
          <a:r>
            <a:rPr lang="ru-RU" dirty="0" err="1"/>
            <a:t>Подолог</a:t>
          </a:r>
          <a:r>
            <a:rPr lang="ru-RU" dirty="0"/>
            <a:t>, кабинет диабетической стопы</a:t>
          </a:r>
        </a:p>
      </dgm:t>
    </dgm:pt>
    <dgm:pt modelId="{C3516BA3-41C0-4DC0-B5F4-E36B084C2635}" type="parTrans" cxnId="{9A5046E4-EDB0-45A3-8638-DEF5069D9DC7}">
      <dgm:prSet/>
      <dgm:spPr/>
      <dgm:t>
        <a:bodyPr/>
        <a:lstStyle/>
        <a:p>
          <a:endParaRPr lang="ru-RU"/>
        </a:p>
      </dgm:t>
    </dgm:pt>
    <dgm:pt modelId="{76086C7A-FEC7-438C-8D26-5021CA0F8435}" type="sibTrans" cxnId="{9A5046E4-EDB0-45A3-8638-DEF5069D9DC7}">
      <dgm:prSet/>
      <dgm:spPr/>
      <dgm:t>
        <a:bodyPr/>
        <a:lstStyle/>
        <a:p>
          <a:endParaRPr lang="ru-RU"/>
        </a:p>
      </dgm:t>
    </dgm:pt>
    <dgm:pt modelId="{CEA6FED2-8C71-45D2-A50F-CF7C6F201F06}">
      <dgm:prSet phldrT="[Текст]"/>
      <dgm:spPr/>
      <dgm:t>
        <a:bodyPr/>
        <a:lstStyle/>
        <a:p>
          <a:r>
            <a:rPr lang="ru-RU" dirty="0"/>
            <a:t>Нейро-ишемическая язва</a:t>
          </a:r>
        </a:p>
      </dgm:t>
    </dgm:pt>
    <dgm:pt modelId="{D157BE33-A405-4C20-B941-3D1EF1033BFC}" type="parTrans" cxnId="{65B444E4-4BF6-4C2C-8116-7118281D41D7}">
      <dgm:prSet/>
      <dgm:spPr/>
      <dgm:t>
        <a:bodyPr/>
        <a:lstStyle/>
        <a:p>
          <a:endParaRPr lang="ru-RU"/>
        </a:p>
      </dgm:t>
    </dgm:pt>
    <dgm:pt modelId="{61142392-86D1-47E1-834C-BF07000D79AF}" type="sibTrans" cxnId="{65B444E4-4BF6-4C2C-8116-7118281D41D7}">
      <dgm:prSet/>
      <dgm:spPr/>
      <dgm:t>
        <a:bodyPr/>
        <a:lstStyle/>
        <a:p>
          <a:endParaRPr lang="ru-RU"/>
        </a:p>
      </dgm:t>
    </dgm:pt>
    <dgm:pt modelId="{DE47B1A4-1844-4B41-BBEE-7B2DE12E9481}">
      <dgm:prSet phldrT="[Текст]"/>
      <dgm:spPr/>
      <dgm:t>
        <a:bodyPr/>
        <a:lstStyle/>
        <a:p>
          <a:r>
            <a:rPr lang="ru-RU" dirty="0"/>
            <a:t>Гнойная хирургия</a:t>
          </a:r>
        </a:p>
      </dgm:t>
    </dgm:pt>
    <dgm:pt modelId="{5A19DA40-6E69-40B0-9E89-210CD2DBFADB}" type="parTrans" cxnId="{6C3DB980-66C1-4E08-8DB3-D67BE85F0D2E}">
      <dgm:prSet/>
      <dgm:spPr/>
      <dgm:t>
        <a:bodyPr/>
        <a:lstStyle/>
        <a:p>
          <a:endParaRPr lang="ru-RU"/>
        </a:p>
      </dgm:t>
    </dgm:pt>
    <dgm:pt modelId="{A164FA06-8F85-48E5-9EDB-F412331B66E0}" type="sibTrans" cxnId="{6C3DB980-66C1-4E08-8DB3-D67BE85F0D2E}">
      <dgm:prSet/>
      <dgm:spPr/>
      <dgm:t>
        <a:bodyPr/>
        <a:lstStyle/>
        <a:p>
          <a:endParaRPr lang="ru-RU"/>
        </a:p>
      </dgm:t>
    </dgm:pt>
    <dgm:pt modelId="{210B2AD5-A7F9-427A-91C7-F629ECE18314}">
      <dgm:prSet phldrT="[Текст]"/>
      <dgm:spPr/>
      <dgm:t>
        <a:bodyPr/>
        <a:lstStyle/>
        <a:p>
          <a:r>
            <a:rPr lang="ru-RU" dirty="0"/>
            <a:t>Перевязочный кабинет</a:t>
          </a:r>
        </a:p>
      </dgm:t>
    </dgm:pt>
    <dgm:pt modelId="{06459365-2C9D-44F3-8EFB-5AABAE5AAB14}" type="parTrans" cxnId="{FFECF768-6D74-46AF-8F18-1F4D7FC68AD1}">
      <dgm:prSet/>
      <dgm:spPr/>
      <dgm:t>
        <a:bodyPr/>
        <a:lstStyle/>
        <a:p>
          <a:endParaRPr lang="ru-RU"/>
        </a:p>
      </dgm:t>
    </dgm:pt>
    <dgm:pt modelId="{80A88F46-2F96-41B9-957A-FE248F3016CF}" type="sibTrans" cxnId="{FFECF768-6D74-46AF-8F18-1F4D7FC68AD1}">
      <dgm:prSet/>
      <dgm:spPr/>
      <dgm:t>
        <a:bodyPr/>
        <a:lstStyle/>
        <a:p>
          <a:endParaRPr lang="ru-RU"/>
        </a:p>
      </dgm:t>
    </dgm:pt>
    <dgm:pt modelId="{030D58A8-7346-4598-B768-C9B7D1AB04E6}">
      <dgm:prSet phldrT="[Текст]"/>
      <dgm:spPr/>
      <dgm:t>
        <a:bodyPr/>
        <a:lstStyle/>
        <a:p>
          <a:r>
            <a:rPr lang="ru-RU" dirty="0"/>
            <a:t>Реабилитация?</a:t>
          </a:r>
        </a:p>
      </dgm:t>
    </dgm:pt>
    <dgm:pt modelId="{90E7F835-EC7D-46D5-BA74-D563E7F6CCD0}" type="parTrans" cxnId="{14801D73-31BB-4747-ABF7-19FF43B5EF3A}">
      <dgm:prSet/>
      <dgm:spPr/>
      <dgm:t>
        <a:bodyPr/>
        <a:lstStyle/>
        <a:p>
          <a:endParaRPr lang="ru-RU"/>
        </a:p>
      </dgm:t>
    </dgm:pt>
    <dgm:pt modelId="{BFD50814-125C-4E81-87DD-7F4788CB38A4}" type="sibTrans" cxnId="{14801D73-31BB-4747-ABF7-19FF43B5EF3A}">
      <dgm:prSet/>
      <dgm:spPr/>
      <dgm:t>
        <a:bodyPr/>
        <a:lstStyle/>
        <a:p>
          <a:endParaRPr lang="ru-RU"/>
        </a:p>
      </dgm:t>
    </dgm:pt>
    <dgm:pt modelId="{5D07AA1D-41B9-49C0-8EA3-F065D801205B}">
      <dgm:prSet phldrT="[Текст]"/>
      <dgm:spPr/>
      <dgm:t>
        <a:bodyPr/>
        <a:lstStyle/>
        <a:p>
          <a:r>
            <a:rPr lang="ru-RU" dirty="0"/>
            <a:t>Сосудистая хирургия</a:t>
          </a:r>
        </a:p>
      </dgm:t>
    </dgm:pt>
    <dgm:pt modelId="{ED685B5B-940B-41A3-920C-FBC43A874191}" type="parTrans" cxnId="{E2C1F60F-80B1-439D-B37F-9B62C9F9A731}">
      <dgm:prSet/>
      <dgm:spPr/>
      <dgm:t>
        <a:bodyPr/>
        <a:lstStyle/>
        <a:p>
          <a:endParaRPr lang="ru-RU"/>
        </a:p>
      </dgm:t>
    </dgm:pt>
    <dgm:pt modelId="{D7C2F475-C5A5-49EB-A1D3-4F636609B6A2}" type="sibTrans" cxnId="{E2C1F60F-80B1-439D-B37F-9B62C9F9A731}">
      <dgm:prSet/>
      <dgm:spPr/>
      <dgm:t>
        <a:bodyPr/>
        <a:lstStyle/>
        <a:p>
          <a:endParaRPr lang="ru-RU"/>
        </a:p>
      </dgm:t>
    </dgm:pt>
    <dgm:pt modelId="{93FDBC6D-5538-4186-BD01-81295BFBB5B0}">
      <dgm:prSet phldrT="[Текст]"/>
      <dgm:spPr/>
      <dgm:t>
        <a:bodyPr/>
        <a:lstStyle/>
        <a:p>
          <a:r>
            <a:rPr lang="ru-RU" dirty="0"/>
            <a:t>Травматолог –ортопед</a:t>
          </a:r>
        </a:p>
      </dgm:t>
    </dgm:pt>
    <dgm:pt modelId="{6180BB3D-94DE-419E-B9EF-0957D03481FC}" type="parTrans" cxnId="{87F27C71-A6D4-46B8-B649-5935EE840DAD}">
      <dgm:prSet/>
      <dgm:spPr/>
      <dgm:t>
        <a:bodyPr/>
        <a:lstStyle/>
        <a:p>
          <a:endParaRPr lang="ru-RU"/>
        </a:p>
      </dgm:t>
    </dgm:pt>
    <dgm:pt modelId="{0A4A3FBD-DF29-4431-B694-5ADBCBDB3C1A}" type="sibTrans" cxnId="{87F27C71-A6D4-46B8-B649-5935EE840DAD}">
      <dgm:prSet/>
      <dgm:spPr/>
      <dgm:t>
        <a:bodyPr/>
        <a:lstStyle/>
        <a:p>
          <a:endParaRPr lang="ru-RU"/>
        </a:p>
      </dgm:t>
    </dgm:pt>
    <dgm:pt modelId="{30253622-F04F-4010-9422-B9F6FBB6A7AC}">
      <dgm:prSet phldrT="[Текст]"/>
      <dgm:spPr/>
      <dgm:t>
        <a:bodyPr/>
        <a:lstStyle/>
        <a:p>
          <a:r>
            <a:rPr lang="ru-RU" dirty="0"/>
            <a:t>Годовая стоимость лечения с начальными осложнениями </a:t>
          </a:r>
          <a:r>
            <a:rPr lang="en-US" dirty="0"/>
            <a:t>&lt;</a:t>
          </a:r>
          <a:r>
            <a:rPr lang="ru-RU" dirty="0"/>
            <a:t>40тыс.руб</a:t>
          </a:r>
        </a:p>
      </dgm:t>
    </dgm:pt>
    <dgm:pt modelId="{D1805BC1-294F-4A50-B1E3-409936C69AFA}" type="parTrans" cxnId="{4D46BB4C-8F04-40BA-8AFE-5E9B144D00E0}">
      <dgm:prSet/>
      <dgm:spPr/>
      <dgm:t>
        <a:bodyPr/>
        <a:lstStyle/>
        <a:p>
          <a:endParaRPr lang="ru-RU"/>
        </a:p>
      </dgm:t>
    </dgm:pt>
    <dgm:pt modelId="{2F493B22-D0A4-4035-A550-661F3ACE5858}" type="sibTrans" cxnId="{4D46BB4C-8F04-40BA-8AFE-5E9B144D00E0}">
      <dgm:prSet/>
      <dgm:spPr/>
      <dgm:t>
        <a:bodyPr/>
        <a:lstStyle/>
        <a:p>
          <a:endParaRPr lang="ru-RU"/>
        </a:p>
      </dgm:t>
    </dgm:pt>
    <dgm:pt modelId="{84EA7B1D-1C62-4D51-AB18-0C9A33D6FDEB}">
      <dgm:prSet phldrT="[Текст]"/>
      <dgm:spPr/>
      <dgm:t>
        <a:bodyPr/>
        <a:lstStyle/>
        <a:p>
          <a:r>
            <a:rPr lang="ru-RU" dirty="0"/>
            <a:t>Годовая стоимость лечения пациента с тяжелыми осложнениями –ангиопластика </a:t>
          </a:r>
          <a:r>
            <a:rPr lang="en-US" dirty="0"/>
            <a:t>&gt;</a:t>
          </a:r>
          <a:r>
            <a:rPr lang="ru-RU" dirty="0"/>
            <a:t>750 </a:t>
          </a:r>
          <a:r>
            <a:rPr lang="ru-RU" dirty="0" err="1"/>
            <a:t>тыс.руб</a:t>
          </a:r>
          <a:endParaRPr lang="ru-RU" dirty="0"/>
        </a:p>
      </dgm:t>
    </dgm:pt>
    <dgm:pt modelId="{ED4CF851-F46E-439F-8814-9925AAF993F8}" type="parTrans" cxnId="{A528A95A-662C-428C-B6AA-32474AE96F6E}">
      <dgm:prSet/>
      <dgm:spPr/>
      <dgm:t>
        <a:bodyPr/>
        <a:lstStyle/>
        <a:p>
          <a:endParaRPr lang="ru-RU"/>
        </a:p>
      </dgm:t>
    </dgm:pt>
    <dgm:pt modelId="{3FE0C19C-E345-4AF1-B3F9-6FA14E2E9A86}" type="sibTrans" cxnId="{A528A95A-662C-428C-B6AA-32474AE96F6E}">
      <dgm:prSet/>
      <dgm:spPr/>
      <dgm:t>
        <a:bodyPr/>
        <a:lstStyle/>
        <a:p>
          <a:endParaRPr lang="ru-RU"/>
        </a:p>
      </dgm:t>
    </dgm:pt>
    <dgm:pt modelId="{DA1C569E-8F21-42EC-810E-66FBA9291549}">
      <dgm:prSet phldrT="[Текст]"/>
      <dgm:spPr/>
      <dgm:t>
        <a:bodyPr/>
        <a:lstStyle/>
        <a:p>
          <a:r>
            <a:rPr lang="ru-RU" dirty="0"/>
            <a:t>Изготовление разгрузочных средств?</a:t>
          </a:r>
        </a:p>
      </dgm:t>
    </dgm:pt>
    <dgm:pt modelId="{90F2147E-8558-434D-9C81-4423B511EF63}" type="parTrans" cxnId="{B023661F-51D1-4CD3-88BA-8CC94ECF3ED3}">
      <dgm:prSet/>
      <dgm:spPr/>
      <dgm:t>
        <a:bodyPr/>
        <a:lstStyle/>
        <a:p>
          <a:endParaRPr lang="ru-RU"/>
        </a:p>
      </dgm:t>
    </dgm:pt>
    <dgm:pt modelId="{CA17F83E-65F0-4B28-96AD-2CFDA229DAFB}" type="sibTrans" cxnId="{B023661F-51D1-4CD3-88BA-8CC94ECF3ED3}">
      <dgm:prSet/>
      <dgm:spPr/>
      <dgm:t>
        <a:bodyPr/>
        <a:lstStyle/>
        <a:p>
          <a:endParaRPr lang="ru-RU"/>
        </a:p>
      </dgm:t>
    </dgm:pt>
    <dgm:pt modelId="{A63E1663-C497-4DD6-ABCE-6BC0CB6B6B3B}" type="pres">
      <dgm:prSet presAssocID="{83A89EDF-57BB-4EF4-B872-7A24CECFA6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3FF06A-990B-4CD8-8301-A7A682FDA9AF}" type="pres">
      <dgm:prSet presAssocID="{83A89EDF-57BB-4EF4-B872-7A24CECFA61F}" presName="tSp" presStyleCnt="0"/>
      <dgm:spPr/>
    </dgm:pt>
    <dgm:pt modelId="{A91D542B-51D0-4D41-A213-CB8C7BA63E88}" type="pres">
      <dgm:prSet presAssocID="{83A89EDF-57BB-4EF4-B872-7A24CECFA61F}" presName="bSp" presStyleCnt="0"/>
      <dgm:spPr/>
    </dgm:pt>
    <dgm:pt modelId="{9E69A01D-CABC-4306-ADBB-2837494EE7AC}" type="pres">
      <dgm:prSet presAssocID="{83A89EDF-57BB-4EF4-B872-7A24CECFA61F}" presName="process" presStyleCnt="0"/>
      <dgm:spPr/>
    </dgm:pt>
    <dgm:pt modelId="{0D46E711-5D9F-4FBD-B66B-F8D455B7D28D}" type="pres">
      <dgm:prSet presAssocID="{007A69AB-BE91-4996-A311-32DED2CA7BEB}" presName="composite1" presStyleCnt="0"/>
      <dgm:spPr/>
    </dgm:pt>
    <dgm:pt modelId="{4FAB9232-A7B0-4D7F-A578-3E44EE624264}" type="pres">
      <dgm:prSet presAssocID="{007A69AB-BE91-4996-A311-32DED2CA7BEB}" presName="dummyNode1" presStyleLbl="node1" presStyleIdx="0" presStyleCnt="3"/>
      <dgm:spPr/>
    </dgm:pt>
    <dgm:pt modelId="{CED1E0DE-FB63-4C75-BBEA-0764F8B27747}" type="pres">
      <dgm:prSet presAssocID="{007A69AB-BE91-4996-A311-32DED2CA7BEB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46F616-A8A0-4C1E-AB2A-E41638250F0B}" type="pres">
      <dgm:prSet presAssocID="{007A69AB-BE91-4996-A311-32DED2CA7BEB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14BA4-F873-40AF-8841-5DEFCA4FC226}" type="pres">
      <dgm:prSet presAssocID="{007A69AB-BE91-4996-A311-32DED2CA7BEB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6A4DA-05E2-4C7A-B4AD-B1192C7F2145}" type="pres">
      <dgm:prSet presAssocID="{007A69AB-BE91-4996-A311-32DED2CA7BEB}" presName="connSite1" presStyleCnt="0"/>
      <dgm:spPr/>
    </dgm:pt>
    <dgm:pt modelId="{73999E23-012A-47FC-927C-4CA2527FE87C}" type="pres">
      <dgm:prSet presAssocID="{6B768E8A-DF7E-4798-8367-7AF028842DB3}" presName="Name9" presStyleLbl="sibTrans2D1" presStyleIdx="0" presStyleCnt="2"/>
      <dgm:spPr/>
      <dgm:t>
        <a:bodyPr/>
        <a:lstStyle/>
        <a:p>
          <a:endParaRPr lang="ru-RU"/>
        </a:p>
      </dgm:t>
    </dgm:pt>
    <dgm:pt modelId="{FD545C44-C298-430A-AC76-ED01BAC16625}" type="pres">
      <dgm:prSet presAssocID="{CEA6FED2-8C71-45D2-A50F-CF7C6F201F06}" presName="composite2" presStyleCnt="0"/>
      <dgm:spPr/>
    </dgm:pt>
    <dgm:pt modelId="{D4DE62E3-74D7-4232-B29C-0AAA22B84CA9}" type="pres">
      <dgm:prSet presAssocID="{CEA6FED2-8C71-45D2-A50F-CF7C6F201F06}" presName="dummyNode2" presStyleLbl="node1" presStyleIdx="0" presStyleCnt="3"/>
      <dgm:spPr/>
    </dgm:pt>
    <dgm:pt modelId="{DE37DDF4-6A9B-465F-91D5-8063A5A87AD1}" type="pres">
      <dgm:prSet presAssocID="{CEA6FED2-8C71-45D2-A50F-CF7C6F201F06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1B3AF-0EDE-4978-8871-F937C7F4C81F}" type="pres">
      <dgm:prSet presAssocID="{CEA6FED2-8C71-45D2-A50F-CF7C6F201F06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AF21A-B601-4B03-B4CA-4FD9379D5AC4}" type="pres">
      <dgm:prSet presAssocID="{CEA6FED2-8C71-45D2-A50F-CF7C6F201F06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578E37-C4B9-448A-AC8C-A4187B4D4FE9}" type="pres">
      <dgm:prSet presAssocID="{CEA6FED2-8C71-45D2-A50F-CF7C6F201F06}" presName="connSite2" presStyleCnt="0"/>
      <dgm:spPr/>
    </dgm:pt>
    <dgm:pt modelId="{D2D2B34F-06E1-443D-9863-97C80D8715DA}" type="pres">
      <dgm:prSet presAssocID="{61142392-86D1-47E1-834C-BF07000D79AF}" presName="Name18" presStyleLbl="sibTrans2D1" presStyleIdx="1" presStyleCnt="2"/>
      <dgm:spPr/>
      <dgm:t>
        <a:bodyPr/>
        <a:lstStyle/>
        <a:p>
          <a:endParaRPr lang="ru-RU"/>
        </a:p>
      </dgm:t>
    </dgm:pt>
    <dgm:pt modelId="{E5E5B33F-3319-47B1-8BAE-AC22C8990842}" type="pres">
      <dgm:prSet presAssocID="{030D58A8-7346-4598-B768-C9B7D1AB04E6}" presName="composite1" presStyleCnt="0"/>
      <dgm:spPr/>
    </dgm:pt>
    <dgm:pt modelId="{BAEDACF3-5FA8-4222-B547-468C6786488A}" type="pres">
      <dgm:prSet presAssocID="{030D58A8-7346-4598-B768-C9B7D1AB04E6}" presName="dummyNode1" presStyleLbl="node1" presStyleIdx="1" presStyleCnt="3"/>
      <dgm:spPr/>
    </dgm:pt>
    <dgm:pt modelId="{3F0CB7E5-143D-47A7-8A7A-16D450364D45}" type="pres">
      <dgm:prSet presAssocID="{030D58A8-7346-4598-B768-C9B7D1AB04E6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F6569-FAB8-4CF5-866C-62460396E90A}" type="pres">
      <dgm:prSet presAssocID="{030D58A8-7346-4598-B768-C9B7D1AB04E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C5A45-C47B-4F74-8AD5-4E95C10C265C}" type="pres">
      <dgm:prSet presAssocID="{030D58A8-7346-4598-B768-C9B7D1AB04E6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09A34-489D-4159-A43C-5CE4992CB3A7}" type="pres">
      <dgm:prSet presAssocID="{030D58A8-7346-4598-B768-C9B7D1AB04E6}" presName="connSite1" presStyleCnt="0"/>
      <dgm:spPr/>
    </dgm:pt>
  </dgm:ptLst>
  <dgm:cxnLst>
    <dgm:cxn modelId="{AB011DC6-50BB-4AC4-9DD8-A014E7D9F700}" type="presOf" srcId="{84EA7B1D-1C62-4D51-AB18-0C9A33D6FDEB}" destId="{005F6569-FAB8-4CF5-866C-62460396E90A}" srcOrd="1" destOrd="2" presId="urn:microsoft.com/office/officeart/2005/8/layout/hProcess4"/>
    <dgm:cxn modelId="{AE50F031-248C-48EB-AE40-982405D0A375}" type="presOf" srcId="{DA1C569E-8F21-42EC-810E-66FBA9291549}" destId="{DE37DDF4-6A9B-465F-91D5-8063A5A87AD1}" srcOrd="0" destOrd="2" presId="urn:microsoft.com/office/officeart/2005/8/layout/hProcess4"/>
    <dgm:cxn modelId="{41C56495-11FA-4C5D-AF3C-009BD86BBC7B}" type="presOf" srcId="{CEA6FED2-8C71-45D2-A50F-CF7C6F201F06}" destId="{5D7AF21A-B601-4B03-B4CA-4FD9379D5AC4}" srcOrd="0" destOrd="0" presId="urn:microsoft.com/office/officeart/2005/8/layout/hProcess4"/>
    <dgm:cxn modelId="{58B3A0E7-3420-4043-843D-A4B07C5E10D3}" srcId="{83A89EDF-57BB-4EF4-B872-7A24CECFA61F}" destId="{007A69AB-BE91-4996-A311-32DED2CA7BEB}" srcOrd="0" destOrd="0" parTransId="{02949D41-E2BC-489C-8B7C-7DBA6D2E3CB7}" sibTransId="{6B768E8A-DF7E-4798-8367-7AF028842DB3}"/>
    <dgm:cxn modelId="{9E48CC0C-B75F-4967-B15B-C4033DD0E98A}" type="presOf" srcId="{210B2AD5-A7F9-427A-91C7-F629ECE18314}" destId="{C0F1B3AF-0EDE-4978-8871-F937C7F4C81F}" srcOrd="1" destOrd="1" presId="urn:microsoft.com/office/officeart/2005/8/layout/hProcess4"/>
    <dgm:cxn modelId="{EC6B0CA3-53F3-4D74-9FED-0B98E3EE8B7D}" type="presOf" srcId="{D7634442-F4FE-450A-92A7-E6B855670840}" destId="{3246F616-A8A0-4C1E-AB2A-E41638250F0B}" srcOrd="1" destOrd="1" presId="urn:microsoft.com/office/officeart/2005/8/layout/hProcess4"/>
    <dgm:cxn modelId="{61B5C360-A9BA-4469-985D-7E206CD7734A}" type="presOf" srcId="{84EA7B1D-1C62-4D51-AB18-0C9A33D6FDEB}" destId="{3F0CB7E5-143D-47A7-8A7A-16D450364D45}" srcOrd="0" destOrd="2" presId="urn:microsoft.com/office/officeart/2005/8/layout/hProcess4"/>
    <dgm:cxn modelId="{958FCC9B-07F1-4C3C-B7E3-8F0886A7EC4E}" type="presOf" srcId="{30253622-F04F-4010-9422-B9F6FBB6A7AC}" destId="{CED1E0DE-FB63-4C75-BBEA-0764F8B27747}" srcOrd="0" destOrd="2" presId="urn:microsoft.com/office/officeart/2005/8/layout/hProcess4"/>
    <dgm:cxn modelId="{0E9330F5-2702-4337-9A4C-C95F294919FA}" type="presOf" srcId="{030D58A8-7346-4598-B768-C9B7D1AB04E6}" destId="{D8DC5A45-C47B-4F74-8AD5-4E95C10C265C}" srcOrd="0" destOrd="0" presId="urn:microsoft.com/office/officeart/2005/8/layout/hProcess4"/>
    <dgm:cxn modelId="{1048CDF8-75C1-42D8-83ED-0F6BE00D7E74}" type="presOf" srcId="{83A89EDF-57BB-4EF4-B872-7A24CECFA61F}" destId="{A63E1663-C497-4DD6-ABCE-6BC0CB6B6B3B}" srcOrd="0" destOrd="0" presId="urn:microsoft.com/office/officeart/2005/8/layout/hProcess4"/>
    <dgm:cxn modelId="{A7158AF8-4A2F-4047-9DA9-685ACD3763CC}" srcId="{007A69AB-BE91-4996-A311-32DED2CA7BEB}" destId="{4CA679E0-5BC4-4255-94AC-910CBF963706}" srcOrd="0" destOrd="0" parTransId="{4A033A68-0E59-4210-92A6-91797DF07B2F}" sibTransId="{00FD4FBC-7018-4C81-AF98-5722F79BD0D3}"/>
    <dgm:cxn modelId="{B6A92487-B45A-406C-AEBD-4DA361CC1D9D}" type="presOf" srcId="{93FDBC6D-5538-4186-BD01-81295BFBB5B0}" destId="{3F0CB7E5-143D-47A7-8A7A-16D450364D45}" srcOrd="0" destOrd="1" presId="urn:microsoft.com/office/officeart/2005/8/layout/hProcess4"/>
    <dgm:cxn modelId="{C7795884-B3F9-4D3B-BD9C-32D250A0CBCB}" type="presOf" srcId="{61142392-86D1-47E1-834C-BF07000D79AF}" destId="{D2D2B34F-06E1-443D-9863-97C80D8715DA}" srcOrd="0" destOrd="0" presId="urn:microsoft.com/office/officeart/2005/8/layout/hProcess4"/>
    <dgm:cxn modelId="{E2C1F60F-80B1-439D-B37F-9B62C9F9A731}" srcId="{030D58A8-7346-4598-B768-C9B7D1AB04E6}" destId="{5D07AA1D-41B9-49C0-8EA3-F065D801205B}" srcOrd="0" destOrd="0" parTransId="{ED685B5B-940B-41A3-920C-FBC43A874191}" sibTransId="{D7C2F475-C5A5-49EB-A1D3-4F636609B6A2}"/>
    <dgm:cxn modelId="{A528A95A-662C-428C-B6AA-32474AE96F6E}" srcId="{030D58A8-7346-4598-B768-C9B7D1AB04E6}" destId="{84EA7B1D-1C62-4D51-AB18-0C9A33D6FDEB}" srcOrd="2" destOrd="0" parTransId="{ED4CF851-F46E-439F-8814-9925AAF993F8}" sibTransId="{3FE0C19C-E345-4AF1-B3F9-6FA14E2E9A86}"/>
    <dgm:cxn modelId="{FFECF768-6D74-46AF-8F18-1F4D7FC68AD1}" srcId="{CEA6FED2-8C71-45D2-A50F-CF7C6F201F06}" destId="{210B2AD5-A7F9-427A-91C7-F629ECE18314}" srcOrd="1" destOrd="0" parTransId="{06459365-2C9D-44F3-8EFB-5AABAE5AAB14}" sibTransId="{80A88F46-2F96-41B9-957A-FE248F3016CF}"/>
    <dgm:cxn modelId="{D16108F4-8FC9-4516-8785-5B31B4EC7894}" type="presOf" srcId="{30253622-F04F-4010-9422-B9F6FBB6A7AC}" destId="{3246F616-A8A0-4C1E-AB2A-E41638250F0B}" srcOrd="1" destOrd="2" presId="urn:microsoft.com/office/officeart/2005/8/layout/hProcess4"/>
    <dgm:cxn modelId="{6A0ED897-A509-433C-BB45-0A01518B8995}" type="presOf" srcId="{6B768E8A-DF7E-4798-8367-7AF028842DB3}" destId="{73999E23-012A-47FC-927C-4CA2527FE87C}" srcOrd="0" destOrd="0" presId="urn:microsoft.com/office/officeart/2005/8/layout/hProcess4"/>
    <dgm:cxn modelId="{8D8B1B32-3E3D-4ABF-8BD3-CE1BED38F6B0}" type="presOf" srcId="{DA1C569E-8F21-42EC-810E-66FBA9291549}" destId="{C0F1B3AF-0EDE-4978-8871-F937C7F4C81F}" srcOrd="1" destOrd="2" presId="urn:microsoft.com/office/officeart/2005/8/layout/hProcess4"/>
    <dgm:cxn modelId="{6B020260-8BFE-4321-A743-54E265F75D9F}" type="presOf" srcId="{DE47B1A4-1844-4B41-BBEE-7B2DE12E9481}" destId="{C0F1B3AF-0EDE-4978-8871-F937C7F4C81F}" srcOrd="1" destOrd="0" presId="urn:microsoft.com/office/officeart/2005/8/layout/hProcess4"/>
    <dgm:cxn modelId="{0E0A9752-5B14-4550-A033-9E3C36AE5B2F}" type="presOf" srcId="{D7634442-F4FE-450A-92A7-E6B855670840}" destId="{CED1E0DE-FB63-4C75-BBEA-0764F8B27747}" srcOrd="0" destOrd="1" presId="urn:microsoft.com/office/officeart/2005/8/layout/hProcess4"/>
    <dgm:cxn modelId="{465E8F72-4C12-4D48-A546-9744921BBB88}" type="presOf" srcId="{5D07AA1D-41B9-49C0-8EA3-F065D801205B}" destId="{3F0CB7E5-143D-47A7-8A7A-16D450364D45}" srcOrd="0" destOrd="0" presId="urn:microsoft.com/office/officeart/2005/8/layout/hProcess4"/>
    <dgm:cxn modelId="{A5668359-91D4-4041-BE1C-11A78272D619}" type="presOf" srcId="{4CA679E0-5BC4-4255-94AC-910CBF963706}" destId="{3246F616-A8A0-4C1E-AB2A-E41638250F0B}" srcOrd="1" destOrd="0" presId="urn:microsoft.com/office/officeart/2005/8/layout/hProcess4"/>
    <dgm:cxn modelId="{B023661F-51D1-4CD3-88BA-8CC94ECF3ED3}" srcId="{CEA6FED2-8C71-45D2-A50F-CF7C6F201F06}" destId="{DA1C569E-8F21-42EC-810E-66FBA9291549}" srcOrd="2" destOrd="0" parTransId="{90F2147E-8558-434D-9C81-4423B511EF63}" sibTransId="{CA17F83E-65F0-4B28-96AD-2CFDA229DAFB}"/>
    <dgm:cxn modelId="{DC821B35-78E3-4ED9-99B5-54765A9CF933}" type="presOf" srcId="{5D07AA1D-41B9-49C0-8EA3-F065D801205B}" destId="{005F6569-FAB8-4CF5-866C-62460396E90A}" srcOrd="1" destOrd="0" presId="urn:microsoft.com/office/officeart/2005/8/layout/hProcess4"/>
    <dgm:cxn modelId="{4D46BB4C-8F04-40BA-8AFE-5E9B144D00E0}" srcId="{007A69AB-BE91-4996-A311-32DED2CA7BEB}" destId="{30253622-F04F-4010-9422-B9F6FBB6A7AC}" srcOrd="2" destOrd="0" parTransId="{D1805BC1-294F-4A50-B1E3-409936C69AFA}" sibTransId="{2F493B22-D0A4-4035-A550-661F3ACE5858}"/>
    <dgm:cxn modelId="{73349F58-0807-4A89-A55B-D09918FA0FF0}" type="presOf" srcId="{4CA679E0-5BC4-4255-94AC-910CBF963706}" destId="{CED1E0DE-FB63-4C75-BBEA-0764F8B27747}" srcOrd="0" destOrd="0" presId="urn:microsoft.com/office/officeart/2005/8/layout/hProcess4"/>
    <dgm:cxn modelId="{BEE04120-4568-4C14-91AD-0C7D722A4FA2}" type="presOf" srcId="{007A69AB-BE91-4996-A311-32DED2CA7BEB}" destId="{35614BA4-F873-40AF-8841-5DEFCA4FC226}" srcOrd="0" destOrd="0" presId="urn:microsoft.com/office/officeart/2005/8/layout/hProcess4"/>
    <dgm:cxn modelId="{9A5046E4-EDB0-45A3-8638-DEF5069D9DC7}" srcId="{007A69AB-BE91-4996-A311-32DED2CA7BEB}" destId="{D7634442-F4FE-450A-92A7-E6B855670840}" srcOrd="1" destOrd="0" parTransId="{C3516BA3-41C0-4DC0-B5F4-E36B084C2635}" sibTransId="{76086C7A-FEC7-438C-8D26-5021CA0F8435}"/>
    <dgm:cxn modelId="{65B444E4-4BF6-4C2C-8116-7118281D41D7}" srcId="{83A89EDF-57BB-4EF4-B872-7A24CECFA61F}" destId="{CEA6FED2-8C71-45D2-A50F-CF7C6F201F06}" srcOrd="1" destOrd="0" parTransId="{D157BE33-A405-4C20-B941-3D1EF1033BFC}" sibTransId="{61142392-86D1-47E1-834C-BF07000D79AF}"/>
    <dgm:cxn modelId="{5A45A60F-8477-4BD3-BC4B-4B845A3D84EA}" type="presOf" srcId="{DE47B1A4-1844-4B41-BBEE-7B2DE12E9481}" destId="{DE37DDF4-6A9B-465F-91D5-8063A5A87AD1}" srcOrd="0" destOrd="0" presId="urn:microsoft.com/office/officeart/2005/8/layout/hProcess4"/>
    <dgm:cxn modelId="{1AD5369B-143B-468D-BA3D-124798796A0E}" type="presOf" srcId="{93FDBC6D-5538-4186-BD01-81295BFBB5B0}" destId="{005F6569-FAB8-4CF5-866C-62460396E90A}" srcOrd="1" destOrd="1" presId="urn:microsoft.com/office/officeart/2005/8/layout/hProcess4"/>
    <dgm:cxn modelId="{87F27C71-A6D4-46B8-B649-5935EE840DAD}" srcId="{030D58A8-7346-4598-B768-C9B7D1AB04E6}" destId="{93FDBC6D-5538-4186-BD01-81295BFBB5B0}" srcOrd="1" destOrd="0" parTransId="{6180BB3D-94DE-419E-B9EF-0957D03481FC}" sibTransId="{0A4A3FBD-DF29-4431-B694-5ADBCBDB3C1A}"/>
    <dgm:cxn modelId="{6C3DB980-66C1-4E08-8DB3-D67BE85F0D2E}" srcId="{CEA6FED2-8C71-45D2-A50F-CF7C6F201F06}" destId="{DE47B1A4-1844-4B41-BBEE-7B2DE12E9481}" srcOrd="0" destOrd="0" parTransId="{5A19DA40-6E69-40B0-9E89-210CD2DBFADB}" sibTransId="{A164FA06-8F85-48E5-9EDB-F412331B66E0}"/>
    <dgm:cxn modelId="{14801D73-31BB-4747-ABF7-19FF43B5EF3A}" srcId="{83A89EDF-57BB-4EF4-B872-7A24CECFA61F}" destId="{030D58A8-7346-4598-B768-C9B7D1AB04E6}" srcOrd="2" destOrd="0" parTransId="{90E7F835-EC7D-46D5-BA74-D563E7F6CCD0}" sibTransId="{BFD50814-125C-4E81-87DD-7F4788CB38A4}"/>
    <dgm:cxn modelId="{9C69EC74-FFAD-4B55-93B8-CDAA0F696423}" type="presOf" srcId="{210B2AD5-A7F9-427A-91C7-F629ECE18314}" destId="{DE37DDF4-6A9B-465F-91D5-8063A5A87AD1}" srcOrd="0" destOrd="1" presId="urn:microsoft.com/office/officeart/2005/8/layout/hProcess4"/>
    <dgm:cxn modelId="{B46C3E8A-432F-49F0-98E7-5ABBA2084E3C}" type="presParOf" srcId="{A63E1663-C497-4DD6-ABCE-6BC0CB6B6B3B}" destId="{2D3FF06A-990B-4CD8-8301-A7A682FDA9AF}" srcOrd="0" destOrd="0" presId="urn:microsoft.com/office/officeart/2005/8/layout/hProcess4"/>
    <dgm:cxn modelId="{B9A4E77C-212B-4C08-8491-0908940B9F59}" type="presParOf" srcId="{A63E1663-C497-4DD6-ABCE-6BC0CB6B6B3B}" destId="{A91D542B-51D0-4D41-A213-CB8C7BA63E88}" srcOrd="1" destOrd="0" presId="urn:microsoft.com/office/officeart/2005/8/layout/hProcess4"/>
    <dgm:cxn modelId="{45A7190A-CA98-4973-92F0-1C659C795321}" type="presParOf" srcId="{A63E1663-C497-4DD6-ABCE-6BC0CB6B6B3B}" destId="{9E69A01D-CABC-4306-ADBB-2837494EE7AC}" srcOrd="2" destOrd="0" presId="urn:microsoft.com/office/officeart/2005/8/layout/hProcess4"/>
    <dgm:cxn modelId="{B00099B9-9CC9-4994-BCD7-332C4F5DB633}" type="presParOf" srcId="{9E69A01D-CABC-4306-ADBB-2837494EE7AC}" destId="{0D46E711-5D9F-4FBD-B66B-F8D455B7D28D}" srcOrd="0" destOrd="0" presId="urn:microsoft.com/office/officeart/2005/8/layout/hProcess4"/>
    <dgm:cxn modelId="{ED22B65E-7A31-4B29-95F7-C40C77F12F63}" type="presParOf" srcId="{0D46E711-5D9F-4FBD-B66B-F8D455B7D28D}" destId="{4FAB9232-A7B0-4D7F-A578-3E44EE624264}" srcOrd="0" destOrd="0" presId="urn:microsoft.com/office/officeart/2005/8/layout/hProcess4"/>
    <dgm:cxn modelId="{C62E7A08-CB17-4EE4-AF87-B321B720CEC3}" type="presParOf" srcId="{0D46E711-5D9F-4FBD-B66B-F8D455B7D28D}" destId="{CED1E0DE-FB63-4C75-BBEA-0764F8B27747}" srcOrd="1" destOrd="0" presId="urn:microsoft.com/office/officeart/2005/8/layout/hProcess4"/>
    <dgm:cxn modelId="{A407E60F-3187-4DFE-B5D3-968B80BBA8F0}" type="presParOf" srcId="{0D46E711-5D9F-4FBD-B66B-F8D455B7D28D}" destId="{3246F616-A8A0-4C1E-AB2A-E41638250F0B}" srcOrd="2" destOrd="0" presId="urn:microsoft.com/office/officeart/2005/8/layout/hProcess4"/>
    <dgm:cxn modelId="{515C1B9D-5B2F-435C-8656-EE738CB90C8A}" type="presParOf" srcId="{0D46E711-5D9F-4FBD-B66B-F8D455B7D28D}" destId="{35614BA4-F873-40AF-8841-5DEFCA4FC226}" srcOrd="3" destOrd="0" presId="urn:microsoft.com/office/officeart/2005/8/layout/hProcess4"/>
    <dgm:cxn modelId="{56E9F33B-4BA2-450F-97CC-0B3A60D2DE02}" type="presParOf" srcId="{0D46E711-5D9F-4FBD-B66B-F8D455B7D28D}" destId="{8586A4DA-05E2-4C7A-B4AD-B1192C7F2145}" srcOrd="4" destOrd="0" presId="urn:microsoft.com/office/officeart/2005/8/layout/hProcess4"/>
    <dgm:cxn modelId="{0B349AE2-85FC-4454-8AC9-A812AF91664E}" type="presParOf" srcId="{9E69A01D-CABC-4306-ADBB-2837494EE7AC}" destId="{73999E23-012A-47FC-927C-4CA2527FE87C}" srcOrd="1" destOrd="0" presId="urn:microsoft.com/office/officeart/2005/8/layout/hProcess4"/>
    <dgm:cxn modelId="{7FC5DF0B-31BA-47DD-841C-7F30188171A6}" type="presParOf" srcId="{9E69A01D-CABC-4306-ADBB-2837494EE7AC}" destId="{FD545C44-C298-430A-AC76-ED01BAC16625}" srcOrd="2" destOrd="0" presId="urn:microsoft.com/office/officeart/2005/8/layout/hProcess4"/>
    <dgm:cxn modelId="{F7BDBC7C-3307-47F9-BA13-E88083918318}" type="presParOf" srcId="{FD545C44-C298-430A-AC76-ED01BAC16625}" destId="{D4DE62E3-74D7-4232-B29C-0AAA22B84CA9}" srcOrd="0" destOrd="0" presId="urn:microsoft.com/office/officeart/2005/8/layout/hProcess4"/>
    <dgm:cxn modelId="{F4FCABCA-29C7-4E39-9C2C-A2B2F3118932}" type="presParOf" srcId="{FD545C44-C298-430A-AC76-ED01BAC16625}" destId="{DE37DDF4-6A9B-465F-91D5-8063A5A87AD1}" srcOrd="1" destOrd="0" presId="urn:microsoft.com/office/officeart/2005/8/layout/hProcess4"/>
    <dgm:cxn modelId="{24DDB4D6-6BE2-4153-A17F-62AA7322C75E}" type="presParOf" srcId="{FD545C44-C298-430A-AC76-ED01BAC16625}" destId="{C0F1B3AF-0EDE-4978-8871-F937C7F4C81F}" srcOrd="2" destOrd="0" presId="urn:microsoft.com/office/officeart/2005/8/layout/hProcess4"/>
    <dgm:cxn modelId="{FA7A13D1-2BE9-4523-8ED6-CAC53D9ED145}" type="presParOf" srcId="{FD545C44-C298-430A-AC76-ED01BAC16625}" destId="{5D7AF21A-B601-4B03-B4CA-4FD9379D5AC4}" srcOrd="3" destOrd="0" presId="urn:microsoft.com/office/officeart/2005/8/layout/hProcess4"/>
    <dgm:cxn modelId="{AE3D2D64-F6DE-4EB3-8A4E-8B218C24C42B}" type="presParOf" srcId="{FD545C44-C298-430A-AC76-ED01BAC16625}" destId="{07578E37-C4B9-448A-AC8C-A4187B4D4FE9}" srcOrd="4" destOrd="0" presId="urn:microsoft.com/office/officeart/2005/8/layout/hProcess4"/>
    <dgm:cxn modelId="{F4675253-9D22-45DB-A446-3C963D669B23}" type="presParOf" srcId="{9E69A01D-CABC-4306-ADBB-2837494EE7AC}" destId="{D2D2B34F-06E1-443D-9863-97C80D8715DA}" srcOrd="3" destOrd="0" presId="urn:microsoft.com/office/officeart/2005/8/layout/hProcess4"/>
    <dgm:cxn modelId="{3A5BA3C8-10A0-458E-BF6A-707CBBE96732}" type="presParOf" srcId="{9E69A01D-CABC-4306-ADBB-2837494EE7AC}" destId="{E5E5B33F-3319-47B1-8BAE-AC22C8990842}" srcOrd="4" destOrd="0" presId="urn:microsoft.com/office/officeart/2005/8/layout/hProcess4"/>
    <dgm:cxn modelId="{89194506-0A73-47BD-927B-933ADC90522D}" type="presParOf" srcId="{E5E5B33F-3319-47B1-8BAE-AC22C8990842}" destId="{BAEDACF3-5FA8-4222-B547-468C6786488A}" srcOrd="0" destOrd="0" presId="urn:microsoft.com/office/officeart/2005/8/layout/hProcess4"/>
    <dgm:cxn modelId="{E3CE400A-A79D-4A56-A73B-4D19F58F4AC4}" type="presParOf" srcId="{E5E5B33F-3319-47B1-8BAE-AC22C8990842}" destId="{3F0CB7E5-143D-47A7-8A7A-16D450364D45}" srcOrd="1" destOrd="0" presId="urn:microsoft.com/office/officeart/2005/8/layout/hProcess4"/>
    <dgm:cxn modelId="{7120627D-F887-41DD-8AB5-A19B035CAAC8}" type="presParOf" srcId="{E5E5B33F-3319-47B1-8BAE-AC22C8990842}" destId="{005F6569-FAB8-4CF5-866C-62460396E90A}" srcOrd="2" destOrd="0" presId="urn:microsoft.com/office/officeart/2005/8/layout/hProcess4"/>
    <dgm:cxn modelId="{1E8DDC22-E480-47C1-AA16-2DBFB8B3153C}" type="presParOf" srcId="{E5E5B33F-3319-47B1-8BAE-AC22C8990842}" destId="{D8DC5A45-C47B-4F74-8AD5-4E95C10C265C}" srcOrd="3" destOrd="0" presId="urn:microsoft.com/office/officeart/2005/8/layout/hProcess4"/>
    <dgm:cxn modelId="{685A2B12-5FB7-4D5B-A861-D1C4C814F6EB}" type="presParOf" srcId="{E5E5B33F-3319-47B1-8BAE-AC22C8990842}" destId="{6AC09A34-489D-4159-A43C-5CE4992CB3A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7A1BC1-0307-462E-8515-7C93CEB6EC0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0F7167-6B19-4CFD-89D7-EF82C987AA81}">
      <dgm:prSet phldrT="[Текст]" custT="1"/>
      <dgm:spPr/>
      <dgm:t>
        <a:bodyPr/>
        <a:lstStyle/>
        <a:p>
          <a:r>
            <a:rPr lang="ru-RU" sz="1600" dirty="0"/>
            <a:t>ФАП ( 1 уровень ) </a:t>
          </a:r>
        </a:p>
      </dgm:t>
    </dgm:pt>
    <dgm:pt modelId="{C4D237B0-840F-473D-B137-E5B21B19D1EB}" type="parTrans" cxnId="{5240E085-50BE-4B86-854E-527CEA10ACE8}">
      <dgm:prSet/>
      <dgm:spPr/>
      <dgm:t>
        <a:bodyPr/>
        <a:lstStyle/>
        <a:p>
          <a:endParaRPr lang="ru-RU"/>
        </a:p>
      </dgm:t>
    </dgm:pt>
    <dgm:pt modelId="{BB88E19F-EEA4-4C48-8021-8A15959DB58C}" type="sibTrans" cxnId="{5240E085-50BE-4B86-854E-527CEA10ACE8}">
      <dgm:prSet/>
      <dgm:spPr/>
      <dgm:t>
        <a:bodyPr/>
        <a:lstStyle/>
        <a:p>
          <a:endParaRPr lang="ru-RU"/>
        </a:p>
      </dgm:t>
    </dgm:pt>
    <dgm:pt modelId="{C56C4987-56E2-4407-BAAD-D9D796108830}">
      <dgm:prSet phldrT="[Текст]" custT="1"/>
      <dgm:spPr/>
      <dgm:t>
        <a:bodyPr/>
        <a:lstStyle/>
        <a:p>
          <a:r>
            <a:rPr lang="ru-RU" sz="1400" dirty="0"/>
            <a:t>Диспансеризация взрослого населения </a:t>
          </a:r>
        </a:p>
      </dgm:t>
    </dgm:pt>
    <dgm:pt modelId="{A1BC3DF4-4C42-4DA3-99C0-7FBED3FAFB8C}" type="parTrans" cxnId="{65652C6F-5207-4A11-B665-21A7DABDF7BB}">
      <dgm:prSet/>
      <dgm:spPr/>
      <dgm:t>
        <a:bodyPr/>
        <a:lstStyle/>
        <a:p>
          <a:endParaRPr lang="ru-RU"/>
        </a:p>
      </dgm:t>
    </dgm:pt>
    <dgm:pt modelId="{75674481-D1D8-4098-A02A-7508C9C03002}" type="sibTrans" cxnId="{65652C6F-5207-4A11-B665-21A7DABDF7BB}">
      <dgm:prSet/>
      <dgm:spPr/>
      <dgm:t>
        <a:bodyPr/>
        <a:lstStyle/>
        <a:p>
          <a:endParaRPr lang="ru-RU"/>
        </a:p>
      </dgm:t>
    </dgm:pt>
    <dgm:pt modelId="{E15F714B-AC43-46F6-A426-A4A8705D9118}">
      <dgm:prSet phldrT="[Текст]" custT="1"/>
      <dgm:spPr/>
      <dgm:t>
        <a:bodyPr/>
        <a:lstStyle/>
        <a:p>
          <a:r>
            <a:rPr lang="ru-RU" sz="1400" dirty="0"/>
            <a:t>Раннее выявление и профилактика заболеваний эндокринной системы</a:t>
          </a:r>
        </a:p>
      </dgm:t>
    </dgm:pt>
    <dgm:pt modelId="{74CC6469-11C4-4378-999E-EDBF830CD50F}" type="parTrans" cxnId="{3A20F597-DA5B-4FCE-A2D1-E5CA4C402A53}">
      <dgm:prSet/>
      <dgm:spPr/>
      <dgm:t>
        <a:bodyPr/>
        <a:lstStyle/>
        <a:p>
          <a:endParaRPr lang="ru-RU"/>
        </a:p>
      </dgm:t>
    </dgm:pt>
    <dgm:pt modelId="{81349BDE-35B1-4710-90C1-69D4AA195D45}" type="sibTrans" cxnId="{3A20F597-DA5B-4FCE-A2D1-E5CA4C402A53}">
      <dgm:prSet/>
      <dgm:spPr/>
      <dgm:t>
        <a:bodyPr/>
        <a:lstStyle/>
        <a:p>
          <a:endParaRPr lang="ru-RU"/>
        </a:p>
      </dgm:t>
    </dgm:pt>
    <dgm:pt modelId="{975183A3-7AA0-46FF-9EDD-C74593F04283}">
      <dgm:prSet phldrT="[Текст]" custT="1"/>
      <dgm:spPr/>
      <dgm:t>
        <a:bodyPr/>
        <a:lstStyle/>
        <a:p>
          <a:r>
            <a:rPr lang="ru-RU" sz="1600" dirty="0"/>
            <a:t>Поликлиники ЦРБ, города ; межрайонный эндокринологический  центр  ( 2 уровень ) </a:t>
          </a:r>
        </a:p>
      </dgm:t>
    </dgm:pt>
    <dgm:pt modelId="{5F2C105D-C5F1-4179-AE29-25FABCD230C7}" type="parTrans" cxnId="{B0087701-3B32-4DE7-848F-7535C1F21C91}">
      <dgm:prSet/>
      <dgm:spPr/>
      <dgm:t>
        <a:bodyPr/>
        <a:lstStyle/>
        <a:p>
          <a:endParaRPr lang="ru-RU"/>
        </a:p>
      </dgm:t>
    </dgm:pt>
    <dgm:pt modelId="{5364F75F-22E7-451B-82D0-84EF15494CBF}" type="sibTrans" cxnId="{B0087701-3B32-4DE7-848F-7535C1F21C91}">
      <dgm:prSet/>
      <dgm:spPr/>
      <dgm:t>
        <a:bodyPr/>
        <a:lstStyle/>
        <a:p>
          <a:endParaRPr lang="ru-RU"/>
        </a:p>
      </dgm:t>
    </dgm:pt>
    <dgm:pt modelId="{EFE8F1CE-2544-486A-ACBC-00109D6671EF}">
      <dgm:prSet phldrT="[Текст]" custT="1"/>
      <dgm:spPr/>
      <dgm:t>
        <a:bodyPr/>
        <a:lstStyle/>
        <a:p>
          <a:r>
            <a:rPr lang="ru-RU" sz="1400" dirty="0"/>
            <a:t>Диагностика, диспансерное наблюдение :</a:t>
          </a:r>
        </a:p>
      </dgm:t>
    </dgm:pt>
    <dgm:pt modelId="{92A453D1-9ACC-4E1F-BB1B-E8500CAF9764}" type="parTrans" cxnId="{7BC9BA20-9D6A-4E42-AAE8-26B5F17F50D0}">
      <dgm:prSet/>
      <dgm:spPr/>
      <dgm:t>
        <a:bodyPr/>
        <a:lstStyle/>
        <a:p>
          <a:endParaRPr lang="ru-RU"/>
        </a:p>
      </dgm:t>
    </dgm:pt>
    <dgm:pt modelId="{D9AB5DA4-B23E-4359-9030-3B02CA019DA9}" type="sibTrans" cxnId="{7BC9BA20-9D6A-4E42-AAE8-26B5F17F50D0}">
      <dgm:prSet/>
      <dgm:spPr/>
      <dgm:t>
        <a:bodyPr/>
        <a:lstStyle/>
        <a:p>
          <a:endParaRPr lang="ru-RU"/>
        </a:p>
      </dgm:t>
    </dgm:pt>
    <dgm:pt modelId="{FD0E3EF7-B9D7-4239-8A8E-585702A7A76D}">
      <dgm:prSet phldrT="[Текст]" custT="1"/>
      <dgm:spPr/>
      <dgm:t>
        <a:bodyPr/>
        <a:lstStyle/>
        <a:p>
          <a:r>
            <a:rPr lang="ru-RU" sz="1400" dirty="0"/>
            <a:t>Терапевт – СД 2; Эндокринолог – СД 1 , СД 2 с осложнениями, редкие формы СД , другая эндокринная патология</a:t>
          </a:r>
        </a:p>
      </dgm:t>
    </dgm:pt>
    <dgm:pt modelId="{CB9E2368-F3A7-4711-9BE1-B8ED38B168AF}" type="parTrans" cxnId="{7E275D3E-97CF-4689-8A22-424FCE0087F1}">
      <dgm:prSet/>
      <dgm:spPr/>
      <dgm:t>
        <a:bodyPr/>
        <a:lstStyle/>
        <a:p>
          <a:endParaRPr lang="ru-RU"/>
        </a:p>
      </dgm:t>
    </dgm:pt>
    <dgm:pt modelId="{BD70BEDB-2969-4373-9D34-D5FA4880F7DE}" type="sibTrans" cxnId="{7E275D3E-97CF-4689-8A22-424FCE0087F1}">
      <dgm:prSet/>
      <dgm:spPr/>
      <dgm:t>
        <a:bodyPr/>
        <a:lstStyle/>
        <a:p>
          <a:endParaRPr lang="ru-RU"/>
        </a:p>
      </dgm:t>
    </dgm:pt>
    <dgm:pt modelId="{6FCB3FBA-4EB0-41D3-83AD-A185630708B8}">
      <dgm:prSet phldrT="[Текст]" custT="1"/>
      <dgm:spPr/>
      <dgm:t>
        <a:bodyPr/>
        <a:lstStyle/>
        <a:p>
          <a:r>
            <a:rPr lang="ru-RU" sz="1400" dirty="0"/>
            <a:t>БУЗ ВО ВОКБ ( выполняющее функции  МО 3 уровня, эндокринологического областного центра</a:t>
          </a:r>
          <a:r>
            <a:rPr lang="ru-RU" sz="1300" dirty="0"/>
            <a:t>) </a:t>
          </a:r>
        </a:p>
      </dgm:t>
    </dgm:pt>
    <dgm:pt modelId="{3A4AB610-EC2F-4BC8-A7A6-DAFDA6B10B27}" type="parTrans" cxnId="{3E605889-F920-48BE-82B9-1B34C941EFCD}">
      <dgm:prSet/>
      <dgm:spPr/>
      <dgm:t>
        <a:bodyPr/>
        <a:lstStyle/>
        <a:p>
          <a:endParaRPr lang="ru-RU"/>
        </a:p>
      </dgm:t>
    </dgm:pt>
    <dgm:pt modelId="{800F9269-B027-44FE-BA49-18BDB1583FC6}" type="sibTrans" cxnId="{3E605889-F920-48BE-82B9-1B34C941EFCD}">
      <dgm:prSet/>
      <dgm:spPr/>
      <dgm:t>
        <a:bodyPr/>
        <a:lstStyle/>
        <a:p>
          <a:endParaRPr lang="ru-RU"/>
        </a:p>
      </dgm:t>
    </dgm:pt>
    <dgm:pt modelId="{CC949D04-C5F3-401C-8665-8867D96A55DA}">
      <dgm:prSet phldrT="[Текст]" custT="1"/>
      <dgm:spPr/>
      <dgm:t>
        <a:bodyPr/>
        <a:lstStyle/>
        <a:p>
          <a:r>
            <a:rPr lang="ru-RU" sz="1050" dirty="0"/>
            <a:t>Наблюдение и лечение пациентов с высоким риском осложнений или уже развившимися осложнениями , сердечно-сосудистыми заболеваниями .</a:t>
          </a:r>
        </a:p>
      </dgm:t>
    </dgm:pt>
    <dgm:pt modelId="{18819684-D1F5-4ECB-9D0D-9E56E12BF119}" type="parTrans" cxnId="{3E6D8B0C-753D-46A8-A0B5-194958DF80DA}">
      <dgm:prSet/>
      <dgm:spPr/>
      <dgm:t>
        <a:bodyPr/>
        <a:lstStyle/>
        <a:p>
          <a:endParaRPr lang="ru-RU"/>
        </a:p>
      </dgm:t>
    </dgm:pt>
    <dgm:pt modelId="{9494671C-2B57-40FE-9CCC-2E3442277517}" type="sibTrans" cxnId="{3E6D8B0C-753D-46A8-A0B5-194958DF80DA}">
      <dgm:prSet/>
      <dgm:spPr/>
      <dgm:t>
        <a:bodyPr/>
        <a:lstStyle/>
        <a:p>
          <a:endParaRPr lang="ru-RU"/>
        </a:p>
      </dgm:t>
    </dgm:pt>
    <dgm:pt modelId="{6D691B24-C5BB-465C-9D1A-3EAB239C3D2C}">
      <dgm:prSet phldrT="[Текст]" custT="1"/>
      <dgm:spPr/>
      <dgm:t>
        <a:bodyPr/>
        <a:lstStyle/>
        <a:p>
          <a:r>
            <a:rPr lang="ru-RU" sz="1050" dirty="0"/>
            <a:t>Мультидисциплинарный подход .</a:t>
          </a:r>
        </a:p>
      </dgm:t>
    </dgm:pt>
    <dgm:pt modelId="{8A18D427-AD00-44CA-9FEB-795F7D16BA37}" type="parTrans" cxnId="{4A1AB8A2-777C-4F8B-AD71-59D44130C803}">
      <dgm:prSet/>
      <dgm:spPr/>
      <dgm:t>
        <a:bodyPr/>
        <a:lstStyle/>
        <a:p>
          <a:endParaRPr lang="ru-RU"/>
        </a:p>
      </dgm:t>
    </dgm:pt>
    <dgm:pt modelId="{51336EE3-CFE4-46DD-A650-C3BDF5C1C0BA}" type="sibTrans" cxnId="{4A1AB8A2-777C-4F8B-AD71-59D44130C803}">
      <dgm:prSet/>
      <dgm:spPr/>
      <dgm:t>
        <a:bodyPr/>
        <a:lstStyle/>
        <a:p>
          <a:endParaRPr lang="ru-RU"/>
        </a:p>
      </dgm:t>
    </dgm:pt>
    <dgm:pt modelId="{6D07DD45-3CA8-43FE-8EE8-D79A8EA235D8}">
      <dgm:prSet phldrT="[Текст]" custT="1"/>
      <dgm:spPr/>
      <dgm:t>
        <a:bodyPr/>
        <a:lstStyle/>
        <a:p>
          <a:r>
            <a:rPr lang="ru-RU" sz="1400" dirty="0"/>
            <a:t>Профилактика осложнений СД ( синдрома </a:t>
          </a:r>
          <a:r>
            <a:rPr lang="ru-RU" sz="1400" dirty="0" err="1"/>
            <a:t>диабетстопы</a:t>
          </a:r>
          <a:r>
            <a:rPr lang="ru-RU" sz="1400" dirty="0"/>
            <a:t>, диабетической ретинопатии) ; терапевтическое обучение .</a:t>
          </a:r>
        </a:p>
      </dgm:t>
    </dgm:pt>
    <dgm:pt modelId="{E2D9D3F6-B318-455C-8969-03589F0EFC84}" type="parTrans" cxnId="{2BC32B76-E81F-4B92-8DA6-52ABCA5703E0}">
      <dgm:prSet/>
      <dgm:spPr/>
      <dgm:t>
        <a:bodyPr/>
        <a:lstStyle/>
        <a:p>
          <a:endParaRPr lang="ru-RU"/>
        </a:p>
      </dgm:t>
    </dgm:pt>
    <dgm:pt modelId="{ECD7E578-454F-42C3-AF4B-70C46AD31A54}" type="sibTrans" cxnId="{2BC32B76-E81F-4B92-8DA6-52ABCA5703E0}">
      <dgm:prSet/>
      <dgm:spPr/>
      <dgm:t>
        <a:bodyPr/>
        <a:lstStyle/>
        <a:p>
          <a:endParaRPr lang="ru-RU"/>
        </a:p>
      </dgm:t>
    </dgm:pt>
    <dgm:pt modelId="{F20CDE8A-58A7-44A5-B82A-6E244ECE0061}">
      <dgm:prSet phldrT="[Текст]" custT="1"/>
      <dgm:spPr/>
      <dgm:t>
        <a:bodyPr/>
        <a:lstStyle/>
        <a:p>
          <a:r>
            <a:rPr lang="ru-RU" sz="1400" dirty="0"/>
            <a:t>Отбор пациентов для направления на консультацию в областную консультативную </a:t>
          </a:r>
          <a:r>
            <a:rPr lang="ru-RU" sz="1400" dirty="0" smtClean="0"/>
            <a:t>поликлинику ( при отсутствии эффекта от амбулаторного лечения на 1 и 2 уровнях ,  при потребности в узкоспециализированной диагностике) </a:t>
          </a:r>
          <a:endParaRPr lang="ru-RU" sz="1400" dirty="0"/>
        </a:p>
      </dgm:t>
    </dgm:pt>
    <dgm:pt modelId="{8C22EFB7-714E-4CB0-BBBF-2AEFF68C837F}" type="parTrans" cxnId="{3E0EAC58-57A6-4609-8E8B-11A9F98913FA}">
      <dgm:prSet/>
      <dgm:spPr/>
      <dgm:t>
        <a:bodyPr/>
        <a:lstStyle/>
        <a:p>
          <a:endParaRPr lang="ru-RU"/>
        </a:p>
      </dgm:t>
    </dgm:pt>
    <dgm:pt modelId="{A73A3AB6-90E7-4B13-B45F-63531DEAA8C7}" type="sibTrans" cxnId="{3E0EAC58-57A6-4609-8E8B-11A9F98913FA}">
      <dgm:prSet/>
      <dgm:spPr/>
      <dgm:t>
        <a:bodyPr/>
        <a:lstStyle/>
        <a:p>
          <a:endParaRPr lang="ru-RU"/>
        </a:p>
      </dgm:t>
    </dgm:pt>
    <dgm:pt modelId="{01AA970A-AB87-4D18-9094-F469DDCE5B11}">
      <dgm:prSet phldrT="[Текст]" custT="1"/>
      <dgm:spPr/>
      <dgm:t>
        <a:bodyPr/>
        <a:lstStyle/>
        <a:p>
          <a:r>
            <a:rPr lang="ru-RU" sz="1050" dirty="0"/>
            <a:t>Активное применение телемедицинских технологий ( ТМК «Врач-врач»)</a:t>
          </a:r>
        </a:p>
      </dgm:t>
    </dgm:pt>
    <dgm:pt modelId="{F3BA2650-8E8A-43D7-9614-95FF4EEE560D}" type="parTrans" cxnId="{D547A5E7-25BC-40AC-A222-A55F8F396368}">
      <dgm:prSet/>
      <dgm:spPr/>
      <dgm:t>
        <a:bodyPr/>
        <a:lstStyle/>
        <a:p>
          <a:endParaRPr lang="ru-RU"/>
        </a:p>
      </dgm:t>
    </dgm:pt>
    <dgm:pt modelId="{E43523BE-C62F-4D25-AE87-F1DE4AFD9644}" type="sibTrans" cxnId="{D547A5E7-25BC-40AC-A222-A55F8F396368}">
      <dgm:prSet/>
      <dgm:spPr/>
      <dgm:t>
        <a:bodyPr/>
        <a:lstStyle/>
        <a:p>
          <a:endParaRPr lang="ru-RU"/>
        </a:p>
      </dgm:t>
    </dgm:pt>
    <dgm:pt modelId="{60EFB358-4203-4F3B-A370-9C943BCA8AAC}">
      <dgm:prSet phldrT="[Текст]" custT="1"/>
      <dgm:spPr/>
      <dgm:t>
        <a:bodyPr/>
        <a:lstStyle/>
        <a:p>
          <a:r>
            <a:rPr lang="ru-RU" sz="1050" dirty="0"/>
            <a:t>Отбор и направление пациентов для ВМП ; оказание ВМП по СД </a:t>
          </a:r>
        </a:p>
      </dgm:t>
    </dgm:pt>
    <dgm:pt modelId="{AD3BCCD6-7204-4E89-A9DC-0D95D7445D78}" type="parTrans" cxnId="{4B85B3D5-1CAB-43AF-8A18-6C59A9DA8D61}">
      <dgm:prSet/>
      <dgm:spPr/>
      <dgm:t>
        <a:bodyPr/>
        <a:lstStyle/>
        <a:p>
          <a:endParaRPr lang="ru-RU"/>
        </a:p>
      </dgm:t>
    </dgm:pt>
    <dgm:pt modelId="{7E269440-068E-4195-B1FC-F7B6BFED439F}" type="sibTrans" cxnId="{4B85B3D5-1CAB-43AF-8A18-6C59A9DA8D61}">
      <dgm:prSet/>
      <dgm:spPr/>
      <dgm:t>
        <a:bodyPr/>
        <a:lstStyle/>
        <a:p>
          <a:endParaRPr lang="ru-RU"/>
        </a:p>
      </dgm:t>
    </dgm:pt>
    <dgm:pt modelId="{501D289C-3C64-4DF7-99A1-5B60637625A5}">
      <dgm:prSet phldrT="[Текст]" custT="1"/>
      <dgm:spPr/>
      <dgm:t>
        <a:bodyPr/>
        <a:lstStyle/>
        <a:p>
          <a:r>
            <a:rPr lang="ru-RU" sz="1050" dirty="0"/>
            <a:t>Кабинет «Диабетическая ретинопатия» , кабинет «Диабетическая стопа» </a:t>
          </a:r>
        </a:p>
      </dgm:t>
    </dgm:pt>
    <dgm:pt modelId="{664E83AB-F1A8-48F3-A674-C8FE5094C106}" type="parTrans" cxnId="{5AE6AF85-855A-488C-935D-28DC9220BCA5}">
      <dgm:prSet/>
      <dgm:spPr/>
      <dgm:t>
        <a:bodyPr/>
        <a:lstStyle/>
        <a:p>
          <a:endParaRPr lang="ru-RU"/>
        </a:p>
      </dgm:t>
    </dgm:pt>
    <dgm:pt modelId="{886E56C1-C2DA-444B-8E2E-0F9A4318E242}" type="sibTrans" cxnId="{5AE6AF85-855A-488C-935D-28DC9220BCA5}">
      <dgm:prSet/>
      <dgm:spPr/>
      <dgm:t>
        <a:bodyPr/>
        <a:lstStyle/>
        <a:p>
          <a:endParaRPr lang="ru-RU"/>
        </a:p>
      </dgm:t>
    </dgm:pt>
    <dgm:pt modelId="{F8071501-55F3-41BC-A86D-A7F11DF40955}">
      <dgm:prSet phldrT="[Текст]" custT="1"/>
      <dgm:spPr/>
      <dgm:t>
        <a:bodyPr/>
        <a:lstStyle/>
        <a:p>
          <a:r>
            <a:rPr lang="ru-RU" sz="1050" dirty="0"/>
            <a:t>Контроль за всей </a:t>
          </a:r>
          <a:r>
            <a:rPr lang="ru-RU" sz="1050" dirty="0" err="1"/>
            <a:t>эндослужбой</a:t>
          </a:r>
          <a:r>
            <a:rPr lang="ru-RU" sz="1050" dirty="0"/>
            <a:t> региона.</a:t>
          </a:r>
        </a:p>
      </dgm:t>
    </dgm:pt>
    <dgm:pt modelId="{A24C4D48-6419-4DB7-9B10-FF2912FDAF47}" type="parTrans" cxnId="{89882264-01CD-4630-B2CE-86B245A37CE5}">
      <dgm:prSet/>
      <dgm:spPr/>
      <dgm:t>
        <a:bodyPr/>
        <a:lstStyle/>
        <a:p>
          <a:endParaRPr lang="ru-RU"/>
        </a:p>
      </dgm:t>
    </dgm:pt>
    <dgm:pt modelId="{8E076455-031D-4F73-AAA7-8E44E1B0C482}" type="sibTrans" cxnId="{89882264-01CD-4630-B2CE-86B245A37CE5}">
      <dgm:prSet/>
      <dgm:spPr/>
      <dgm:t>
        <a:bodyPr/>
        <a:lstStyle/>
        <a:p>
          <a:endParaRPr lang="ru-RU"/>
        </a:p>
      </dgm:t>
    </dgm:pt>
    <dgm:pt modelId="{A670ED39-F332-49B9-A3D2-044141634B4B}">
      <dgm:prSet phldrT="[Текст]" custT="1"/>
      <dgm:spPr/>
      <dgm:t>
        <a:bodyPr/>
        <a:lstStyle/>
        <a:p>
          <a:r>
            <a:rPr lang="ru-RU" sz="1050" dirty="0"/>
            <a:t>Выезды мобильных мультидисциплинарных медицинских бригад </a:t>
          </a:r>
        </a:p>
      </dgm:t>
    </dgm:pt>
    <dgm:pt modelId="{34CB7240-2E5D-489D-BBAF-62FD8A8F0F5B}" type="parTrans" cxnId="{44170E59-3204-40F5-AE93-9FAE546F63CE}">
      <dgm:prSet/>
      <dgm:spPr/>
      <dgm:t>
        <a:bodyPr/>
        <a:lstStyle/>
        <a:p>
          <a:endParaRPr lang="ru-RU"/>
        </a:p>
      </dgm:t>
    </dgm:pt>
    <dgm:pt modelId="{817930D0-0C42-4D9F-B643-2081D70ED34D}" type="sibTrans" cxnId="{44170E59-3204-40F5-AE93-9FAE546F63CE}">
      <dgm:prSet/>
      <dgm:spPr/>
      <dgm:t>
        <a:bodyPr/>
        <a:lstStyle/>
        <a:p>
          <a:endParaRPr lang="ru-RU"/>
        </a:p>
      </dgm:t>
    </dgm:pt>
    <dgm:pt modelId="{B7BD24D5-C2E7-4F39-AA15-A2B9374571D5}" type="pres">
      <dgm:prSet presAssocID="{277A1BC1-0307-462E-8515-7C93CEB6EC0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D7CFDE-8556-4539-88DF-0C42FA3A346C}" type="pres">
      <dgm:prSet presAssocID="{CC0F7167-6B19-4CFD-89D7-EF82C987AA81}" presName="comp" presStyleCnt="0"/>
      <dgm:spPr/>
    </dgm:pt>
    <dgm:pt modelId="{3D17652B-EAC5-4E64-A5FD-FEA8D7B55974}" type="pres">
      <dgm:prSet presAssocID="{CC0F7167-6B19-4CFD-89D7-EF82C987AA81}" presName="box" presStyleLbl="node1" presStyleIdx="0" presStyleCnt="3" custLinFactNeighborY="-1791"/>
      <dgm:spPr/>
      <dgm:t>
        <a:bodyPr/>
        <a:lstStyle/>
        <a:p>
          <a:endParaRPr lang="ru-RU"/>
        </a:p>
      </dgm:t>
    </dgm:pt>
    <dgm:pt modelId="{3686C953-3DCD-4A44-88CF-0F8E2D834ADD}" type="pres">
      <dgm:prSet presAssocID="{CC0F7167-6B19-4CFD-89D7-EF82C987AA81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47000" b="-47000"/>
          </a:stretch>
        </a:blipFill>
      </dgm:spPr>
      <dgm:extLst>
        <a:ext uri="{E40237B7-FDA0-4F09-8148-C483321AD2D9}">
          <dgm14:cNvPr xmlns:dgm14="http://schemas.microsoft.com/office/drawing/2010/diagram" id="0" name="" descr="Хранилище"/>
        </a:ext>
      </dgm:extLst>
    </dgm:pt>
    <dgm:pt modelId="{44CB9F94-AEF4-4F2F-9AF3-C435A2D11A3B}" type="pres">
      <dgm:prSet presAssocID="{CC0F7167-6B19-4CFD-89D7-EF82C987AA8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92C1F-61F0-449B-B503-83A3E79CF39A}" type="pres">
      <dgm:prSet presAssocID="{BB88E19F-EEA4-4C48-8021-8A15959DB58C}" presName="spacer" presStyleCnt="0"/>
      <dgm:spPr/>
    </dgm:pt>
    <dgm:pt modelId="{43B91F91-0AB3-4E99-9E2A-2677C3605FE0}" type="pres">
      <dgm:prSet presAssocID="{975183A3-7AA0-46FF-9EDD-C74593F04283}" presName="comp" presStyleCnt="0"/>
      <dgm:spPr/>
    </dgm:pt>
    <dgm:pt modelId="{D1BBADCF-2A43-4DCA-AA24-4F83BFA57064}" type="pres">
      <dgm:prSet presAssocID="{975183A3-7AA0-46FF-9EDD-C74593F04283}" presName="box" presStyleLbl="node1" presStyleIdx="1" presStyleCnt="3" custScaleX="97391" custScaleY="159817" custLinFactNeighborX="116" custLinFactNeighborY="-8823"/>
      <dgm:spPr/>
      <dgm:t>
        <a:bodyPr/>
        <a:lstStyle/>
        <a:p>
          <a:endParaRPr lang="ru-RU"/>
        </a:p>
      </dgm:t>
    </dgm:pt>
    <dgm:pt modelId="{78FB9CE3-0A2A-4EB0-91F1-011B853E2843}" type="pres">
      <dgm:prSet presAssocID="{975183A3-7AA0-46FF-9EDD-C74593F04283}" presName="img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t="-47000" b="-47000"/>
          </a:stretch>
        </a:blipFill>
      </dgm:spPr>
      <dgm:extLst>
        <a:ext uri="{E40237B7-FDA0-4F09-8148-C483321AD2D9}">
          <dgm14:cNvPr xmlns:dgm14="http://schemas.microsoft.com/office/drawing/2010/diagram" id="0" name="" descr="Месячный календарь"/>
        </a:ext>
      </dgm:extLst>
    </dgm:pt>
    <dgm:pt modelId="{F149001B-A66E-4937-90A1-C3B64F42ACE9}" type="pres">
      <dgm:prSet presAssocID="{975183A3-7AA0-46FF-9EDD-C74593F0428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78BB0-9D9E-485F-9741-7FA35ECD23CA}" type="pres">
      <dgm:prSet presAssocID="{5364F75F-22E7-451B-82D0-84EF15494CBF}" presName="spacer" presStyleCnt="0"/>
      <dgm:spPr/>
    </dgm:pt>
    <dgm:pt modelId="{F0CB3573-9781-429D-A3C8-403288423F34}" type="pres">
      <dgm:prSet presAssocID="{6FCB3FBA-4EB0-41D3-83AD-A185630708B8}" presName="comp" presStyleCnt="0"/>
      <dgm:spPr/>
    </dgm:pt>
    <dgm:pt modelId="{47AA9E58-E8ED-4022-B0C3-3605EC15CE28}" type="pres">
      <dgm:prSet presAssocID="{6FCB3FBA-4EB0-41D3-83AD-A185630708B8}" presName="box" presStyleLbl="node1" presStyleIdx="2" presStyleCnt="3" custScaleX="99478" custScaleY="136844" custLinFactNeighborX="232" custLinFactNeighborY="-19666"/>
      <dgm:spPr/>
      <dgm:t>
        <a:bodyPr/>
        <a:lstStyle/>
        <a:p>
          <a:endParaRPr lang="ru-RU"/>
        </a:p>
      </dgm:t>
    </dgm:pt>
    <dgm:pt modelId="{B1AF9B4E-B694-46B8-8469-E92C6ECF522B}" type="pres">
      <dgm:prSet presAssocID="{6FCB3FBA-4EB0-41D3-83AD-A185630708B8}" presName="img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t="-47000" b="-47000"/>
          </a:stretch>
        </a:blipFill>
      </dgm:spPr>
      <dgm:extLst>
        <a:ext uri="{E40237B7-FDA0-4F09-8148-C483321AD2D9}">
          <dgm14:cNvPr xmlns:dgm14="http://schemas.microsoft.com/office/drawing/2010/diagram" id="0" name="" descr="Больница"/>
        </a:ext>
      </dgm:extLst>
    </dgm:pt>
    <dgm:pt modelId="{3567970B-A19B-4574-B28C-490CCD0EC91C}" type="pres">
      <dgm:prSet presAssocID="{6FCB3FBA-4EB0-41D3-83AD-A185630708B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70AB15-8777-42FD-B459-769FE9671A7F}" type="presOf" srcId="{A670ED39-F332-49B9-A3D2-044141634B4B}" destId="{3567970B-A19B-4574-B28C-490CCD0EC91C}" srcOrd="1" destOrd="7" presId="urn:microsoft.com/office/officeart/2005/8/layout/vList4"/>
    <dgm:cxn modelId="{2BC32B76-E81F-4B92-8DA6-52ABCA5703E0}" srcId="{975183A3-7AA0-46FF-9EDD-C74593F04283}" destId="{6D07DD45-3CA8-43FE-8EE8-D79A8EA235D8}" srcOrd="2" destOrd="0" parTransId="{E2D9D3F6-B318-455C-8969-03589F0EFC84}" sibTransId="{ECD7E578-454F-42C3-AF4B-70C46AD31A54}"/>
    <dgm:cxn modelId="{129B933D-AA41-48F7-8DCB-E9898F6C389F}" type="presOf" srcId="{C56C4987-56E2-4407-BAAD-D9D796108830}" destId="{3D17652B-EAC5-4E64-A5FD-FEA8D7B55974}" srcOrd="0" destOrd="1" presId="urn:microsoft.com/office/officeart/2005/8/layout/vList4"/>
    <dgm:cxn modelId="{B0087701-3B32-4DE7-848F-7535C1F21C91}" srcId="{277A1BC1-0307-462E-8515-7C93CEB6EC02}" destId="{975183A3-7AA0-46FF-9EDD-C74593F04283}" srcOrd="1" destOrd="0" parTransId="{5F2C105D-C5F1-4179-AE29-25FABCD230C7}" sibTransId="{5364F75F-22E7-451B-82D0-84EF15494CBF}"/>
    <dgm:cxn modelId="{AD3ABDA6-CE44-49A8-AC70-FB3BCC91C327}" type="presOf" srcId="{501D289C-3C64-4DF7-99A1-5B60637625A5}" destId="{3567970B-A19B-4574-B28C-490CCD0EC91C}" srcOrd="1" destOrd="5" presId="urn:microsoft.com/office/officeart/2005/8/layout/vList4"/>
    <dgm:cxn modelId="{7BC9BA20-9D6A-4E42-AAE8-26B5F17F50D0}" srcId="{975183A3-7AA0-46FF-9EDD-C74593F04283}" destId="{EFE8F1CE-2544-486A-ACBC-00109D6671EF}" srcOrd="0" destOrd="0" parTransId="{92A453D1-9ACC-4E1F-BB1B-E8500CAF9764}" sibTransId="{D9AB5DA4-B23E-4359-9030-3B02CA019DA9}"/>
    <dgm:cxn modelId="{4FCCF0AF-63C8-4C08-AF11-A75C81A4F74E}" type="presOf" srcId="{EFE8F1CE-2544-486A-ACBC-00109D6671EF}" destId="{F149001B-A66E-4937-90A1-C3B64F42ACE9}" srcOrd="1" destOrd="1" presId="urn:microsoft.com/office/officeart/2005/8/layout/vList4"/>
    <dgm:cxn modelId="{656864EA-6DE3-46EB-ACB4-FD1FB6551CC6}" type="presOf" srcId="{FD0E3EF7-B9D7-4239-8A8E-585702A7A76D}" destId="{D1BBADCF-2A43-4DCA-AA24-4F83BFA57064}" srcOrd="0" destOrd="2" presId="urn:microsoft.com/office/officeart/2005/8/layout/vList4"/>
    <dgm:cxn modelId="{BDFD3096-5787-445B-AE60-4B71167A5DA7}" type="presOf" srcId="{F20CDE8A-58A7-44A5-B82A-6E244ECE0061}" destId="{F149001B-A66E-4937-90A1-C3B64F42ACE9}" srcOrd="1" destOrd="4" presId="urn:microsoft.com/office/officeart/2005/8/layout/vList4"/>
    <dgm:cxn modelId="{4323D3F1-EF99-4355-8279-96BAFA8A0EF8}" type="presOf" srcId="{6D691B24-C5BB-465C-9D1A-3EAB239C3D2C}" destId="{47AA9E58-E8ED-4022-B0C3-3605EC15CE28}" srcOrd="0" destOrd="2" presId="urn:microsoft.com/office/officeart/2005/8/layout/vList4"/>
    <dgm:cxn modelId="{15BCD188-8AA6-4716-BA6C-F3D3640217B2}" type="presOf" srcId="{FD0E3EF7-B9D7-4239-8A8E-585702A7A76D}" destId="{F149001B-A66E-4937-90A1-C3B64F42ACE9}" srcOrd="1" destOrd="2" presId="urn:microsoft.com/office/officeart/2005/8/layout/vList4"/>
    <dgm:cxn modelId="{AC3F36E1-13CA-4DCA-90F4-A7B8BB2C1AAF}" type="presOf" srcId="{F20CDE8A-58A7-44A5-B82A-6E244ECE0061}" destId="{D1BBADCF-2A43-4DCA-AA24-4F83BFA57064}" srcOrd="0" destOrd="4" presId="urn:microsoft.com/office/officeart/2005/8/layout/vList4"/>
    <dgm:cxn modelId="{88AE7DB4-36CA-447A-BEA9-D8C20CCD2181}" type="presOf" srcId="{60EFB358-4203-4F3B-A370-9C943BCA8AAC}" destId="{3567970B-A19B-4574-B28C-490CCD0EC91C}" srcOrd="1" destOrd="4" presId="urn:microsoft.com/office/officeart/2005/8/layout/vList4"/>
    <dgm:cxn modelId="{D547A5E7-25BC-40AC-A222-A55F8F396368}" srcId="{6FCB3FBA-4EB0-41D3-83AD-A185630708B8}" destId="{01AA970A-AB87-4D18-9094-F469DDCE5B11}" srcOrd="2" destOrd="0" parTransId="{F3BA2650-8E8A-43D7-9614-95FF4EEE560D}" sibTransId="{E43523BE-C62F-4D25-AE87-F1DE4AFD9644}"/>
    <dgm:cxn modelId="{5020AE41-28D0-4933-BB46-386DFAE31411}" type="presOf" srcId="{F8071501-55F3-41BC-A86D-A7F11DF40955}" destId="{47AA9E58-E8ED-4022-B0C3-3605EC15CE28}" srcOrd="0" destOrd="6" presId="urn:microsoft.com/office/officeart/2005/8/layout/vList4"/>
    <dgm:cxn modelId="{9578F387-F907-4AB7-80AF-C3838E10C342}" type="presOf" srcId="{6FCB3FBA-4EB0-41D3-83AD-A185630708B8}" destId="{3567970B-A19B-4574-B28C-490CCD0EC91C}" srcOrd="1" destOrd="0" presId="urn:microsoft.com/office/officeart/2005/8/layout/vList4"/>
    <dgm:cxn modelId="{AC53E245-625D-4328-B64F-C3401A40FF36}" type="presOf" srcId="{CC949D04-C5F3-401C-8665-8867D96A55DA}" destId="{3567970B-A19B-4574-B28C-490CCD0EC91C}" srcOrd="1" destOrd="1" presId="urn:microsoft.com/office/officeart/2005/8/layout/vList4"/>
    <dgm:cxn modelId="{3097F67C-8CE5-4C90-AC4E-3555904B3B9B}" type="presOf" srcId="{CC949D04-C5F3-401C-8665-8867D96A55DA}" destId="{47AA9E58-E8ED-4022-B0C3-3605EC15CE28}" srcOrd="0" destOrd="1" presId="urn:microsoft.com/office/officeart/2005/8/layout/vList4"/>
    <dgm:cxn modelId="{4B85B3D5-1CAB-43AF-8A18-6C59A9DA8D61}" srcId="{6FCB3FBA-4EB0-41D3-83AD-A185630708B8}" destId="{60EFB358-4203-4F3B-A370-9C943BCA8AAC}" srcOrd="3" destOrd="0" parTransId="{AD3BCCD6-7204-4E89-A9DC-0D95D7445D78}" sibTransId="{7E269440-068E-4195-B1FC-F7B6BFED439F}"/>
    <dgm:cxn modelId="{EDA5728D-CB69-4431-848E-B185BFFE359D}" type="presOf" srcId="{C56C4987-56E2-4407-BAAD-D9D796108830}" destId="{44CB9F94-AEF4-4F2F-9AF3-C435A2D11A3B}" srcOrd="1" destOrd="1" presId="urn:microsoft.com/office/officeart/2005/8/layout/vList4"/>
    <dgm:cxn modelId="{79043E71-D9D2-41AE-8BD0-D6F455AEE4B2}" type="presOf" srcId="{01AA970A-AB87-4D18-9094-F469DDCE5B11}" destId="{47AA9E58-E8ED-4022-B0C3-3605EC15CE28}" srcOrd="0" destOrd="3" presId="urn:microsoft.com/office/officeart/2005/8/layout/vList4"/>
    <dgm:cxn modelId="{52318E9B-ABC2-4BD0-AB1C-C2D56DB0F2B0}" type="presOf" srcId="{975183A3-7AA0-46FF-9EDD-C74593F04283}" destId="{D1BBADCF-2A43-4DCA-AA24-4F83BFA57064}" srcOrd="0" destOrd="0" presId="urn:microsoft.com/office/officeart/2005/8/layout/vList4"/>
    <dgm:cxn modelId="{5240E085-50BE-4B86-854E-527CEA10ACE8}" srcId="{277A1BC1-0307-462E-8515-7C93CEB6EC02}" destId="{CC0F7167-6B19-4CFD-89D7-EF82C987AA81}" srcOrd="0" destOrd="0" parTransId="{C4D237B0-840F-473D-B137-E5B21B19D1EB}" sibTransId="{BB88E19F-EEA4-4C48-8021-8A15959DB58C}"/>
    <dgm:cxn modelId="{704DC724-83E2-4233-9792-21A8E8A199F6}" type="presOf" srcId="{E15F714B-AC43-46F6-A426-A4A8705D9118}" destId="{44CB9F94-AEF4-4F2F-9AF3-C435A2D11A3B}" srcOrd="1" destOrd="2" presId="urn:microsoft.com/office/officeart/2005/8/layout/vList4"/>
    <dgm:cxn modelId="{3A20F597-DA5B-4FCE-A2D1-E5CA4C402A53}" srcId="{CC0F7167-6B19-4CFD-89D7-EF82C987AA81}" destId="{E15F714B-AC43-46F6-A426-A4A8705D9118}" srcOrd="1" destOrd="0" parTransId="{74CC6469-11C4-4378-999E-EDBF830CD50F}" sibTransId="{81349BDE-35B1-4710-90C1-69D4AA195D45}"/>
    <dgm:cxn modelId="{3E0EAC58-57A6-4609-8E8B-11A9F98913FA}" srcId="{975183A3-7AA0-46FF-9EDD-C74593F04283}" destId="{F20CDE8A-58A7-44A5-B82A-6E244ECE0061}" srcOrd="3" destOrd="0" parTransId="{8C22EFB7-714E-4CB0-BBBF-2AEFF68C837F}" sibTransId="{A73A3AB6-90E7-4B13-B45F-63531DEAA8C7}"/>
    <dgm:cxn modelId="{8F2EB9DB-3C7B-452D-B17B-A0432D0BFF81}" type="presOf" srcId="{6D07DD45-3CA8-43FE-8EE8-D79A8EA235D8}" destId="{F149001B-A66E-4937-90A1-C3B64F42ACE9}" srcOrd="1" destOrd="3" presId="urn:microsoft.com/office/officeart/2005/8/layout/vList4"/>
    <dgm:cxn modelId="{44170E59-3204-40F5-AE93-9FAE546F63CE}" srcId="{6FCB3FBA-4EB0-41D3-83AD-A185630708B8}" destId="{A670ED39-F332-49B9-A3D2-044141634B4B}" srcOrd="6" destOrd="0" parTransId="{34CB7240-2E5D-489D-BBAF-62FD8A8F0F5B}" sibTransId="{817930D0-0C42-4D9F-B643-2081D70ED34D}"/>
    <dgm:cxn modelId="{FC6B603C-6C06-4B80-A59B-A5860D0B00F6}" type="presOf" srcId="{501D289C-3C64-4DF7-99A1-5B60637625A5}" destId="{47AA9E58-E8ED-4022-B0C3-3605EC15CE28}" srcOrd="0" destOrd="5" presId="urn:microsoft.com/office/officeart/2005/8/layout/vList4"/>
    <dgm:cxn modelId="{5AE6AF85-855A-488C-935D-28DC9220BCA5}" srcId="{6FCB3FBA-4EB0-41D3-83AD-A185630708B8}" destId="{501D289C-3C64-4DF7-99A1-5B60637625A5}" srcOrd="4" destOrd="0" parTransId="{664E83AB-F1A8-48F3-A674-C8FE5094C106}" sibTransId="{886E56C1-C2DA-444B-8E2E-0F9A4318E242}"/>
    <dgm:cxn modelId="{464D2522-B7B9-40E0-9DAD-864EDFEA42AC}" type="presOf" srcId="{6D691B24-C5BB-465C-9D1A-3EAB239C3D2C}" destId="{3567970B-A19B-4574-B28C-490CCD0EC91C}" srcOrd="1" destOrd="2" presId="urn:microsoft.com/office/officeart/2005/8/layout/vList4"/>
    <dgm:cxn modelId="{6AB880E3-F3D8-4E1A-88C1-65C34B585C54}" type="presOf" srcId="{60EFB358-4203-4F3B-A370-9C943BCA8AAC}" destId="{47AA9E58-E8ED-4022-B0C3-3605EC15CE28}" srcOrd="0" destOrd="4" presId="urn:microsoft.com/office/officeart/2005/8/layout/vList4"/>
    <dgm:cxn modelId="{65652C6F-5207-4A11-B665-21A7DABDF7BB}" srcId="{CC0F7167-6B19-4CFD-89D7-EF82C987AA81}" destId="{C56C4987-56E2-4407-BAAD-D9D796108830}" srcOrd="0" destOrd="0" parTransId="{A1BC3DF4-4C42-4DA3-99C0-7FBED3FAFB8C}" sibTransId="{75674481-D1D8-4098-A02A-7508C9C03002}"/>
    <dgm:cxn modelId="{BA4F17F4-D64D-4B5F-8834-272987757BAC}" type="presOf" srcId="{F8071501-55F3-41BC-A86D-A7F11DF40955}" destId="{3567970B-A19B-4574-B28C-490CCD0EC91C}" srcOrd="1" destOrd="6" presId="urn:microsoft.com/office/officeart/2005/8/layout/vList4"/>
    <dgm:cxn modelId="{E9BE6DD5-8F7B-4BE5-845E-9D4531730B53}" type="presOf" srcId="{975183A3-7AA0-46FF-9EDD-C74593F04283}" destId="{F149001B-A66E-4937-90A1-C3B64F42ACE9}" srcOrd="1" destOrd="0" presId="urn:microsoft.com/office/officeart/2005/8/layout/vList4"/>
    <dgm:cxn modelId="{78531FCE-3730-4E64-BC74-CE9D4E41DE0B}" type="presOf" srcId="{CC0F7167-6B19-4CFD-89D7-EF82C987AA81}" destId="{3D17652B-EAC5-4E64-A5FD-FEA8D7B55974}" srcOrd="0" destOrd="0" presId="urn:microsoft.com/office/officeart/2005/8/layout/vList4"/>
    <dgm:cxn modelId="{4416EA96-228F-4DED-83E5-B5D2D08E5388}" type="presOf" srcId="{6FCB3FBA-4EB0-41D3-83AD-A185630708B8}" destId="{47AA9E58-E8ED-4022-B0C3-3605EC15CE28}" srcOrd="0" destOrd="0" presId="urn:microsoft.com/office/officeart/2005/8/layout/vList4"/>
    <dgm:cxn modelId="{4A1AB8A2-777C-4F8B-AD71-59D44130C803}" srcId="{6FCB3FBA-4EB0-41D3-83AD-A185630708B8}" destId="{6D691B24-C5BB-465C-9D1A-3EAB239C3D2C}" srcOrd="1" destOrd="0" parTransId="{8A18D427-AD00-44CA-9FEB-795F7D16BA37}" sibTransId="{51336EE3-CFE4-46DD-A650-C3BDF5C1C0BA}"/>
    <dgm:cxn modelId="{D12EC99C-59B6-43B6-8DF3-0FA944FF7F9D}" type="presOf" srcId="{EFE8F1CE-2544-486A-ACBC-00109D6671EF}" destId="{D1BBADCF-2A43-4DCA-AA24-4F83BFA57064}" srcOrd="0" destOrd="1" presId="urn:microsoft.com/office/officeart/2005/8/layout/vList4"/>
    <dgm:cxn modelId="{AE3726AD-02D6-4320-A56C-8F4D2D7DB0C5}" type="presOf" srcId="{A670ED39-F332-49B9-A3D2-044141634B4B}" destId="{47AA9E58-E8ED-4022-B0C3-3605EC15CE28}" srcOrd="0" destOrd="7" presId="urn:microsoft.com/office/officeart/2005/8/layout/vList4"/>
    <dgm:cxn modelId="{9B131804-C1E0-482A-A928-12AA0BB519E0}" type="presOf" srcId="{6D07DD45-3CA8-43FE-8EE8-D79A8EA235D8}" destId="{D1BBADCF-2A43-4DCA-AA24-4F83BFA57064}" srcOrd="0" destOrd="3" presId="urn:microsoft.com/office/officeart/2005/8/layout/vList4"/>
    <dgm:cxn modelId="{7E275D3E-97CF-4689-8A22-424FCE0087F1}" srcId="{975183A3-7AA0-46FF-9EDD-C74593F04283}" destId="{FD0E3EF7-B9D7-4239-8A8E-585702A7A76D}" srcOrd="1" destOrd="0" parTransId="{CB9E2368-F3A7-4711-9BE1-B8ED38B168AF}" sibTransId="{BD70BEDB-2969-4373-9D34-D5FA4880F7DE}"/>
    <dgm:cxn modelId="{96D67D94-44D9-44C6-98E4-69D776243BEE}" type="presOf" srcId="{CC0F7167-6B19-4CFD-89D7-EF82C987AA81}" destId="{44CB9F94-AEF4-4F2F-9AF3-C435A2D11A3B}" srcOrd="1" destOrd="0" presId="urn:microsoft.com/office/officeart/2005/8/layout/vList4"/>
    <dgm:cxn modelId="{F3D0990A-C7B7-4816-BA92-B38E26ACE19E}" type="presOf" srcId="{E15F714B-AC43-46F6-A426-A4A8705D9118}" destId="{3D17652B-EAC5-4E64-A5FD-FEA8D7B55974}" srcOrd="0" destOrd="2" presId="urn:microsoft.com/office/officeart/2005/8/layout/vList4"/>
    <dgm:cxn modelId="{9D03E613-3DDF-4F86-9AC8-D0A9820D09AD}" type="presOf" srcId="{277A1BC1-0307-462E-8515-7C93CEB6EC02}" destId="{B7BD24D5-C2E7-4F39-AA15-A2B9374571D5}" srcOrd="0" destOrd="0" presId="urn:microsoft.com/office/officeart/2005/8/layout/vList4"/>
    <dgm:cxn modelId="{E601FDDF-2771-4EBF-9403-670C42D47279}" type="presOf" srcId="{01AA970A-AB87-4D18-9094-F469DDCE5B11}" destId="{3567970B-A19B-4574-B28C-490CCD0EC91C}" srcOrd="1" destOrd="3" presId="urn:microsoft.com/office/officeart/2005/8/layout/vList4"/>
    <dgm:cxn modelId="{3E6D8B0C-753D-46A8-A0B5-194958DF80DA}" srcId="{6FCB3FBA-4EB0-41D3-83AD-A185630708B8}" destId="{CC949D04-C5F3-401C-8665-8867D96A55DA}" srcOrd="0" destOrd="0" parTransId="{18819684-D1F5-4ECB-9D0D-9E56E12BF119}" sibTransId="{9494671C-2B57-40FE-9CCC-2E3442277517}"/>
    <dgm:cxn modelId="{3E605889-F920-48BE-82B9-1B34C941EFCD}" srcId="{277A1BC1-0307-462E-8515-7C93CEB6EC02}" destId="{6FCB3FBA-4EB0-41D3-83AD-A185630708B8}" srcOrd="2" destOrd="0" parTransId="{3A4AB610-EC2F-4BC8-A7A6-DAFDA6B10B27}" sibTransId="{800F9269-B027-44FE-BA49-18BDB1583FC6}"/>
    <dgm:cxn modelId="{89882264-01CD-4630-B2CE-86B245A37CE5}" srcId="{6FCB3FBA-4EB0-41D3-83AD-A185630708B8}" destId="{F8071501-55F3-41BC-A86D-A7F11DF40955}" srcOrd="5" destOrd="0" parTransId="{A24C4D48-6419-4DB7-9B10-FF2912FDAF47}" sibTransId="{8E076455-031D-4F73-AAA7-8E44E1B0C482}"/>
    <dgm:cxn modelId="{65149051-AEEE-4470-869B-A1B71ECD07F8}" type="presParOf" srcId="{B7BD24D5-C2E7-4F39-AA15-A2B9374571D5}" destId="{8CD7CFDE-8556-4539-88DF-0C42FA3A346C}" srcOrd="0" destOrd="0" presId="urn:microsoft.com/office/officeart/2005/8/layout/vList4"/>
    <dgm:cxn modelId="{DE797612-BC5A-4F65-884C-7E9FEB4D59D3}" type="presParOf" srcId="{8CD7CFDE-8556-4539-88DF-0C42FA3A346C}" destId="{3D17652B-EAC5-4E64-A5FD-FEA8D7B55974}" srcOrd="0" destOrd="0" presId="urn:microsoft.com/office/officeart/2005/8/layout/vList4"/>
    <dgm:cxn modelId="{0C08E5A6-2E5D-434B-B9ED-4B74F9809E21}" type="presParOf" srcId="{8CD7CFDE-8556-4539-88DF-0C42FA3A346C}" destId="{3686C953-3DCD-4A44-88CF-0F8E2D834ADD}" srcOrd="1" destOrd="0" presId="urn:microsoft.com/office/officeart/2005/8/layout/vList4"/>
    <dgm:cxn modelId="{DD23E065-07D6-4C07-834F-37EF769C7839}" type="presParOf" srcId="{8CD7CFDE-8556-4539-88DF-0C42FA3A346C}" destId="{44CB9F94-AEF4-4F2F-9AF3-C435A2D11A3B}" srcOrd="2" destOrd="0" presId="urn:microsoft.com/office/officeart/2005/8/layout/vList4"/>
    <dgm:cxn modelId="{19557609-F808-446A-AEAE-0B031F05B464}" type="presParOf" srcId="{B7BD24D5-C2E7-4F39-AA15-A2B9374571D5}" destId="{DDB92C1F-61F0-449B-B503-83A3E79CF39A}" srcOrd="1" destOrd="0" presId="urn:microsoft.com/office/officeart/2005/8/layout/vList4"/>
    <dgm:cxn modelId="{A25EDAC9-75FB-48A6-9F0D-9C8AF2A78FAC}" type="presParOf" srcId="{B7BD24D5-C2E7-4F39-AA15-A2B9374571D5}" destId="{43B91F91-0AB3-4E99-9E2A-2677C3605FE0}" srcOrd="2" destOrd="0" presId="urn:microsoft.com/office/officeart/2005/8/layout/vList4"/>
    <dgm:cxn modelId="{EA3CA2D7-31F8-4BBA-BB53-A798C542CB79}" type="presParOf" srcId="{43B91F91-0AB3-4E99-9E2A-2677C3605FE0}" destId="{D1BBADCF-2A43-4DCA-AA24-4F83BFA57064}" srcOrd="0" destOrd="0" presId="urn:microsoft.com/office/officeart/2005/8/layout/vList4"/>
    <dgm:cxn modelId="{50BC7299-EC75-4D03-9195-F6F5A3BD1578}" type="presParOf" srcId="{43B91F91-0AB3-4E99-9E2A-2677C3605FE0}" destId="{78FB9CE3-0A2A-4EB0-91F1-011B853E2843}" srcOrd="1" destOrd="0" presId="urn:microsoft.com/office/officeart/2005/8/layout/vList4"/>
    <dgm:cxn modelId="{1F4B7845-86F6-4B7D-A24A-A818FDC054DE}" type="presParOf" srcId="{43B91F91-0AB3-4E99-9E2A-2677C3605FE0}" destId="{F149001B-A66E-4937-90A1-C3B64F42ACE9}" srcOrd="2" destOrd="0" presId="urn:microsoft.com/office/officeart/2005/8/layout/vList4"/>
    <dgm:cxn modelId="{7517E61F-AC70-40A9-A7EA-7916ECCC7DCC}" type="presParOf" srcId="{B7BD24D5-C2E7-4F39-AA15-A2B9374571D5}" destId="{61F78BB0-9D9E-485F-9741-7FA35ECD23CA}" srcOrd="3" destOrd="0" presId="urn:microsoft.com/office/officeart/2005/8/layout/vList4"/>
    <dgm:cxn modelId="{D87E8A1B-748B-42D2-926F-32027A9028C0}" type="presParOf" srcId="{B7BD24D5-C2E7-4F39-AA15-A2B9374571D5}" destId="{F0CB3573-9781-429D-A3C8-403288423F34}" srcOrd="4" destOrd="0" presId="urn:microsoft.com/office/officeart/2005/8/layout/vList4"/>
    <dgm:cxn modelId="{08B98C36-D2CD-4C8E-BAE5-B3BCE4C17AD1}" type="presParOf" srcId="{F0CB3573-9781-429D-A3C8-403288423F34}" destId="{47AA9E58-E8ED-4022-B0C3-3605EC15CE28}" srcOrd="0" destOrd="0" presId="urn:microsoft.com/office/officeart/2005/8/layout/vList4"/>
    <dgm:cxn modelId="{3B7CAB55-C1E1-405D-B469-884B5B8215A1}" type="presParOf" srcId="{F0CB3573-9781-429D-A3C8-403288423F34}" destId="{B1AF9B4E-B694-46B8-8469-E92C6ECF522B}" srcOrd="1" destOrd="0" presId="urn:microsoft.com/office/officeart/2005/8/layout/vList4"/>
    <dgm:cxn modelId="{1E2310F2-7323-43E9-8157-07A22950EF0F}" type="presParOf" srcId="{F0CB3573-9781-429D-A3C8-403288423F34}" destId="{3567970B-A19B-4574-B28C-490CCD0EC91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1E0DE-FB63-4C75-BBEA-0764F8B27747}">
      <dsp:nvSpPr>
        <dsp:cNvPr id="0" name=""/>
        <dsp:cNvSpPr/>
      </dsp:nvSpPr>
      <dsp:spPr>
        <a:xfrm>
          <a:off x="423542" y="1109591"/>
          <a:ext cx="2585086" cy="2132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Эндокринолог, терапевт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err="1"/>
            <a:t>Подолог</a:t>
          </a:r>
          <a:r>
            <a:rPr lang="ru-RU" sz="1500" kern="1200" dirty="0"/>
            <a:t>, кабинет диабетической стопы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Годовая стоимость лечения с начальными осложнениями </a:t>
          </a:r>
          <a:r>
            <a:rPr lang="en-US" sz="1500" kern="1200" dirty="0"/>
            <a:t>&lt;</a:t>
          </a:r>
          <a:r>
            <a:rPr lang="ru-RU" sz="1500" kern="1200" dirty="0"/>
            <a:t>40тыс.руб</a:t>
          </a:r>
        </a:p>
      </dsp:txBody>
      <dsp:txXfrm>
        <a:off x="472609" y="1158658"/>
        <a:ext cx="2486952" cy="1577131"/>
      </dsp:txXfrm>
    </dsp:sp>
    <dsp:sp modelId="{73999E23-012A-47FC-927C-4CA2527FE87C}">
      <dsp:nvSpPr>
        <dsp:cNvPr id="0" name=""/>
        <dsp:cNvSpPr/>
      </dsp:nvSpPr>
      <dsp:spPr>
        <a:xfrm>
          <a:off x="1846782" y="1511413"/>
          <a:ext cx="3007450" cy="3007450"/>
        </a:xfrm>
        <a:prstGeom prst="leftCircularArrow">
          <a:avLst>
            <a:gd name="adj1" fmla="val 3671"/>
            <a:gd name="adj2" fmla="val 457399"/>
            <a:gd name="adj3" fmla="val 2232910"/>
            <a:gd name="adj4" fmla="val 9024489"/>
            <a:gd name="adj5" fmla="val 428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14BA4-F873-40AF-8841-5DEFCA4FC226}">
      <dsp:nvSpPr>
        <dsp:cNvPr id="0" name=""/>
        <dsp:cNvSpPr/>
      </dsp:nvSpPr>
      <dsp:spPr>
        <a:xfrm>
          <a:off x="998006" y="2784856"/>
          <a:ext cx="2297854" cy="913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/>
            <a:t>Нейропатическая</a:t>
          </a:r>
          <a:r>
            <a:rPr lang="ru-RU" sz="2100" kern="1200" dirty="0"/>
            <a:t> язва</a:t>
          </a:r>
        </a:p>
      </dsp:txBody>
      <dsp:txXfrm>
        <a:off x="1024770" y="2811620"/>
        <a:ext cx="2244326" cy="860252"/>
      </dsp:txXfrm>
    </dsp:sp>
    <dsp:sp modelId="{DE37DDF4-6A9B-465F-91D5-8063A5A87AD1}">
      <dsp:nvSpPr>
        <dsp:cNvPr id="0" name=""/>
        <dsp:cNvSpPr/>
      </dsp:nvSpPr>
      <dsp:spPr>
        <a:xfrm>
          <a:off x="3821640" y="1109591"/>
          <a:ext cx="2585086" cy="2132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Гнойная хирургия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Перевязочный кабинет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Изготовление разгрузочных средств?</a:t>
          </a:r>
        </a:p>
      </dsp:txBody>
      <dsp:txXfrm>
        <a:off x="3870707" y="1615548"/>
        <a:ext cx="2486952" cy="1577131"/>
      </dsp:txXfrm>
    </dsp:sp>
    <dsp:sp modelId="{D2D2B34F-06E1-443D-9863-97C80D8715DA}">
      <dsp:nvSpPr>
        <dsp:cNvPr id="0" name=""/>
        <dsp:cNvSpPr/>
      </dsp:nvSpPr>
      <dsp:spPr>
        <a:xfrm>
          <a:off x="5223338" y="-251125"/>
          <a:ext cx="3337767" cy="3337767"/>
        </a:xfrm>
        <a:prstGeom prst="circularArrow">
          <a:avLst>
            <a:gd name="adj1" fmla="val 3308"/>
            <a:gd name="adj2" fmla="val 408578"/>
            <a:gd name="adj3" fmla="val 19415911"/>
            <a:gd name="adj4" fmla="val 12575511"/>
            <a:gd name="adj5" fmla="val 38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AF21A-B601-4B03-B4CA-4FD9379D5AC4}">
      <dsp:nvSpPr>
        <dsp:cNvPr id="0" name=""/>
        <dsp:cNvSpPr/>
      </dsp:nvSpPr>
      <dsp:spPr>
        <a:xfrm>
          <a:off x="4396104" y="652700"/>
          <a:ext cx="2297854" cy="913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Нейро-ишемическая язва</a:t>
          </a:r>
        </a:p>
      </dsp:txBody>
      <dsp:txXfrm>
        <a:off x="4422868" y="679464"/>
        <a:ext cx="2244326" cy="860252"/>
      </dsp:txXfrm>
    </dsp:sp>
    <dsp:sp modelId="{3F0CB7E5-143D-47A7-8A7A-16D450364D45}">
      <dsp:nvSpPr>
        <dsp:cNvPr id="0" name=""/>
        <dsp:cNvSpPr/>
      </dsp:nvSpPr>
      <dsp:spPr>
        <a:xfrm>
          <a:off x="7219739" y="1109591"/>
          <a:ext cx="2585086" cy="2132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Сосудистая хирургия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Травматолог –ортопед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Годовая стоимость лечения пациента с тяжелыми осложнениями –ангиопластика </a:t>
          </a:r>
          <a:r>
            <a:rPr lang="en-US" sz="1500" kern="1200" dirty="0"/>
            <a:t>&gt;</a:t>
          </a:r>
          <a:r>
            <a:rPr lang="ru-RU" sz="1500" kern="1200" dirty="0"/>
            <a:t>750 </a:t>
          </a:r>
          <a:r>
            <a:rPr lang="ru-RU" sz="1500" kern="1200" dirty="0" err="1"/>
            <a:t>тыс.руб</a:t>
          </a:r>
          <a:endParaRPr lang="ru-RU" sz="1500" kern="1200" dirty="0"/>
        </a:p>
      </dsp:txBody>
      <dsp:txXfrm>
        <a:off x="7268806" y="1158658"/>
        <a:ext cx="2486952" cy="1577131"/>
      </dsp:txXfrm>
    </dsp:sp>
    <dsp:sp modelId="{D8DC5A45-C47B-4F74-8AD5-4E95C10C265C}">
      <dsp:nvSpPr>
        <dsp:cNvPr id="0" name=""/>
        <dsp:cNvSpPr/>
      </dsp:nvSpPr>
      <dsp:spPr>
        <a:xfrm>
          <a:off x="7794202" y="2784856"/>
          <a:ext cx="2297854" cy="913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Реабилитация?</a:t>
          </a:r>
        </a:p>
      </dsp:txBody>
      <dsp:txXfrm>
        <a:off x="7820966" y="2811620"/>
        <a:ext cx="2244326" cy="8602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7652B-EAC5-4E64-A5FD-FEA8D7B55974}">
      <dsp:nvSpPr>
        <dsp:cNvPr id="0" name=""/>
        <dsp:cNvSpPr/>
      </dsp:nvSpPr>
      <dsp:spPr>
        <a:xfrm>
          <a:off x="0" y="0"/>
          <a:ext cx="10515600" cy="1243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ФАП ( 1 уровень )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Диспансеризация взрослого населения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Раннее выявление и профилактика заболеваний эндокринной системы</a:t>
          </a:r>
        </a:p>
      </dsp:txBody>
      <dsp:txXfrm>
        <a:off x="2227489" y="0"/>
        <a:ext cx="8288110" cy="1243692"/>
      </dsp:txXfrm>
    </dsp:sp>
    <dsp:sp modelId="{3686C953-3DCD-4A44-88CF-0F8E2D834ADD}">
      <dsp:nvSpPr>
        <dsp:cNvPr id="0" name=""/>
        <dsp:cNvSpPr/>
      </dsp:nvSpPr>
      <dsp:spPr>
        <a:xfrm>
          <a:off x="124369" y="124369"/>
          <a:ext cx="2103120" cy="9949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47000" b="-4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BADCF-2A43-4DCA-AA24-4F83BFA57064}">
      <dsp:nvSpPr>
        <dsp:cNvPr id="0" name=""/>
        <dsp:cNvSpPr/>
      </dsp:nvSpPr>
      <dsp:spPr>
        <a:xfrm>
          <a:off x="155777" y="1258330"/>
          <a:ext cx="10241247" cy="1987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Поликлиники ЦРБ, города ; межрайонный эндокринологический  центр  ( 2 уровень )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Диагностика, диспансерное наблюдение 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Терапевт – СД 2; Эндокринолог – СД 1 , СД 2 с осложнениями, редкие формы СД , другая эндокринная патология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Профилактика осложнений СД ( синдрома </a:t>
          </a:r>
          <a:r>
            <a:rPr lang="ru-RU" sz="1400" kern="1200" dirty="0" err="1"/>
            <a:t>диабетстопы</a:t>
          </a:r>
          <a:r>
            <a:rPr lang="ru-RU" sz="1400" kern="1200" dirty="0"/>
            <a:t>, диабетической ретинопатии) ; терапевтическое обучение 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Отбор пациентов для направления на консультацию в областную консультативную </a:t>
          </a:r>
          <a:r>
            <a:rPr lang="ru-RU" sz="1400" kern="1200" dirty="0" smtClean="0"/>
            <a:t>поликлинику ( при отсутствии эффекта от амбулаторного лечения на 1 и 2 уровнях ,  при потребности в узкоспециализированной диагностике) </a:t>
          </a:r>
          <a:endParaRPr lang="ru-RU" sz="1400" kern="1200" dirty="0"/>
        </a:p>
      </dsp:txBody>
      <dsp:txXfrm>
        <a:off x="2325151" y="1258330"/>
        <a:ext cx="8071873" cy="1987632"/>
      </dsp:txXfrm>
    </dsp:sp>
    <dsp:sp modelId="{78FB9CE3-0A2A-4EB0-91F1-011B853E2843}">
      <dsp:nvSpPr>
        <dsp:cNvPr id="0" name=""/>
        <dsp:cNvSpPr/>
      </dsp:nvSpPr>
      <dsp:spPr>
        <a:xfrm>
          <a:off x="130772" y="1864400"/>
          <a:ext cx="2103120" cy="9949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t="-47000" b="-4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A9E58-E8ED-4022-B0C3-3605EC15CE28}">
      <dsp:nvSpPr>
        <dsp:cNvPr id="0" name=""/>
        <dsp:cNvSpPr/>
      </dsp:nvSpPr>
      <dsp:spPr>
        <a:xfrm>
          <a:off x="51841" y="3235478"/>
          <a:ext cx="10460708" cy="1701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БУЗ ВО ВОКБ ( выполняющее функции  МО 3 уровня, эндокринологического областного центра</a:t>
          </a:r>
          <a:r>
            <a:rPr lang="ru-RU" sz="1300" kern="1200" dirty="0"/>
            <a:t>)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/>
            <a:t>Наблюдение и лечение пациентов с высоким риском осложнений или уже развившимися осложнениями , сердечно-сосудистыми заболеваниями .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/>
            <a:t>Мультидисциплинарный подход .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/>
            <a:t>Активное применение телемедицинских технологий ( ТМК «Врач-врач»)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/>
            <a:t>Отбор и направление пациентов для ВМП ; оказание ВМП по СД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/>
            <a:t>Кабинет «Диабетическая ретинопатия» , кабинет «Диабетическая стопа»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/>
            <a:t>Контроль за всей </a:t>
          </a:r>
          <a:r>
            <a:rPr lang="ru-RU" sz="1050" kern="1200" dirty="0" err="1"/>
            <a:t>эндослужбой</a:t>
          </a:r>
          <a:r>
            <a:rPr lang="ru-RU" sz="1050" kern="1200" dirty="0"/>
            <a:t> региона.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/>
            <a:t>Выезды мобильных мультидисциплинарных медицинских бригад </a:t>
          </a:r>
        </a:p>
      </dsp:txBody>
      <dsp:txXfrm>
        <a:off x="2267703" y="3235478"/>
        <a:ext cx="8244846" cy="1701918"/>
      </dsp:txXfrm>
    </dsp:sp>
    <dsp:sp modelId="{B1AF9B4E-B694-46B8-8469-E92C6ECF522B}">
      <dsp:nvSpPr>
        <dsp:cNvPr id="0" name=""/>
        <dsp:cNvSpPr/>
      </dsp:nvSpPr>
      <dsp:spPr>
        <a:xfrm>
          <a:off x="124369" y="3833545"/>
          <a:ext cx="2103120" cy="9949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t="-47000" b="-4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0.4184</cdr:x>
      <cdr:y>0.3418</cdr:y>
    </cdr:from>
    <cdr:to>
      <cdr:x>0.54821</cdr:x>
      <cdr:y>0.67498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83782" y="1309060"/>
          <a:ext cx="1267098" cy="1276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0.43579</cdr:x>
      <cdr:y>0.49079</cdr:y>
    </cdr:from>
    <cdr:to>
      <cdr:x>0.52948</cdr:x>
      <cdr:y>0.72955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53600" y="187968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0.76732</cdr:x>
      <cdr:y>0.24095</cdr:y>
    </cdr:from>
    <cdr:to>
      <cdr:x>0.91196</cdr:x>
      <cdr:y>0.29961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236789" y="1066072"/>
          <a:ext cx="1175657" cy="25949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/>
            <a:t>Всего - 45736</a:t>
          </a:r>
        </a:p>
      </cdr:txBody>
    </cdr:sp>
  </cdr:relSizeAnchor>
  <cdr:relSizeAnchor xmlns:cdr="http://schemas.openxmlformats.org/drawingml/2006/chartDrawing">
    <cdr:from>
      <cdr:x>0.24051</cdr:x>
      <cdr:y>0.5918</cdr:y>
    </cdr:from>
    <cdr:to>
      <cdr:x>0.50235</cdr:x>
      <cdr:y>0.71499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F563F541-7C89-4E48-8499-FEE479FA200F}"/>
            </a:ext>
          </a:extLst>
        </cdr:cNvPr>
        <cdr:cNvSpPr txBox="1"/>
      </cdr:nvSpPr>
      <cdr:spPr>
        <a:xfrm xmlns:a="http://schemas.openxmlformats.org/drawingml/2006/main">
          <a:off x="1952017" y="2562534"/>
          <a:ext cx="2125133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>
              <a:solidFill>
                <a:schemeClr val="bg1"/>
              </a:solidFill>
            </a:rPr>
            <a:t>СД 2 типа – 90%</a:t>
          </a:r>
          <a:endParaRPr lang="en-US" sz="1800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60F2E-85FA-4707-88A5-1F65BBCC4B94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D302F-901B-4567-AF10-C16F0D07B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59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F4672-EC8A-4DA8-B4FF-A0F91B7EE49B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4663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F4672-EC8A-4DA8-B4FF-A0F91B7EE49B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918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D302F-901B-4567-AF10-C16F0D07B746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369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E569-EB94-4C35-BBD9-73C741CD5166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03DF4-4179-4A52-A928-010596724192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EC34-A899-4B0A-8A3F-1B6690D88F99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24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EC34-A899-4B0A-8A3F-1B6690D88F99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591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EC34-A899-4B0A-8A3F-1B6690D88F99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141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EC34-A899-4B0A-8A3F-1B6690D88F99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743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EC34-A899-4B0A-8A3F-1B6690D88F99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38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EC34-A899-4B0A-8A3F-1B6690D88F99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373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F4672-EC8A-4DA8-B4FF-A0F91B7EE49B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EC34-A899-4B0A-8A3F-1B6690D88F99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6596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EC34-A899-4B0A-8A3F-1B6690D88F99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2752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EC34-A899-4B0A-8A3F-1B6690D88F99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9241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EC34-A899-4B0A-8A3F-1B6690D88F99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6903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EC34-A899-4B0A-8A3F-1B6690D88F99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3573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EC34-A899-4B0A-8A3F-1B6690D88F99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9793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03DF4-4179-4A52-A928-010596724192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F4672-EC8A-4DA8-B4FF-A0F91B7EE49B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3496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D302F-901B-4567-AF10-C16F0D07B74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885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D302F-901B-4567-AF10-C16F0D07B74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423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D302F-901B-4567-AF10-C16F0D07B74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110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D302F-901B-4567-AF10-C16F0D07B74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607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EC34-A899-4B0A-8A3F-1B6690D88F9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958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EC34-A899-4B0A-8A3F-1B6690D88F9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97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63A65A-AF3F-4CD0-B58D-B13A24DE3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A92431F-A597-4243-99D5-0BDEBA414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EBD4D4-39E6-4BE2-A6BB-785674BB4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F7059EE-85CA-4061-BD13-EB587E88B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F44251-3F5C-4ED8-AE9A-0F0D0B085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802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9F8608-3ACF-4412-B9C6-22CC75716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6CE497C-FAA2-432E-9E4C-6A090B875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6D2477-39C4-4632-852E-F54545374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71D828-901D-467B-99EB-0AB070E43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CD9C71-74B2-4619-8218-077AC3AB4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48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7A8946F-D7A6-4146-A9ED-9412D2AF1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CD28910-B49B-4D5F-B159-FF0BC1C3C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5C040E-EEE1-4A0E-8C1A-45020229F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8C49F8-A76F-46EC-A750-CCE7E2A7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9F1F01C-0E7B-4CAA-B4CF-6AF9DDCAD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682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Два объек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002" y="0"/>
            <a:ext cx="10320001" cy="1584000"/>
          </a:xfrm>
        </p:spPr>
        <p:txBody>
          <a:bodyPr/>
          <a:lstStyle>
            <a:lvl1pPr algn="l">
              <a:defRPr sz="1349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sz="half" idx="13"/>
          </p:nvPr>
        </p:nvSpPr>
        <p:spPr>
          <a:xfrm>
            <a:off x="1103999" y="1584008"/>
            <a:ext cx="4992000" cy="3240001"/>
          </a:xfrm>
        </p:spPr>
        <p:txBody>
          <a:bodyPr/>
          <a:lstStyle>
            <a:lvl1pPr>
              <a:defRPr sz="1050" baseline="0"/>
            </a:lvl1pPr>
            <a:lvl2pPr>
              <a:buClr>
                <a:schemeClr val="tx2"/>
              </a:buClr>
              <a:defRPr sz="1050" baseline="0"/>
            </a:lvl2pPr>
            <a:lvl3pPr>
              <a:buClr>
                <a:schemeClr val="tx1"/>
              </a:buClr>
              <a:defRPr lang="ru-RU" dirty="0" smtClean="0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half" idx="14"/>
          </p:nvPr>
        </p:nvSpPr>
        <p:spPr>
          <a:xfrm>
            <a:off x="6432000" y="1584008"/>
            <a:ext cx="4992000" cy="3240001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499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10"/>
          <p:cNvSpPr>
            <a:spLocks noGrp="1"/>
          </p:cNvSpPr>
          <p:nvPr>
            <p:ph type="body" sz="quarter" idx="15"/>
          </p:nvPr>
        </p:nvSpPr>
        <p:spPr>
          <a:xfrm>
            <a:off x="1104903" y="4824413"/>
            <a:ext cx="10318751" cy="1295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9669C-DF5A-44B9-AA3B-61FEBAE7EF13}" type="datetime6">
              <a:rPr lang="en-US">
                <a:solidFill>
                  <a:srgbClr val="004A87"/>
                </a:solidFill>
              </a:rPr>
              <a:pPr>
                <a:defRPr/>
              </a:pPr>
              <a:t>June 23</a:t>
            </a:fld>
            <a:endParaRPr lang="ru-RU" dirty="0">
              <a:solidFill>
                <a:srgbClr val="004A87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4A87"/>
                </a:solidFill>
              </a:rPr>
              <a:t>Программа клинико-эпидемиологического мониторинга сахарного диабета на территории РФ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67D5B-B8F3-4740-89A8-F3EA4347A95C}" type="slidenum">
              <a:rPr lang="ru-RU">
                <a:solidFill>
                  <a:srgbClr val="004A87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4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40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001" y="0"/>
            <a:ext cx="10055068" cy="1584000"/>
          </a:xfrm>
        </p:spPr>
        <p:txBody>
          <a:bodyPr anchor="ctr" anchorCtr="0"/>
          <a:lstStyle>
            <a:lvl1pPr algn="l">
              <a:defRPr sz="1798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04001" y="1584005"/>
            <a:ext cx="10055067" cy="3823457"/>
          </a:xfrm>
        </p:spPr>
        <p:txBody>
          <a:bodyPr/>
          <a:lstStyle>
            <a:lvl1pPr marL="0" indent="0">
              <a:buNone/>
              <a:defRPr sz="3198"/>
            </a:lvl1pPr>
            <a:lvl2pPr marL="456915" indent="0">
              <a:buNone/>
              <a:defRPr sz="2798"/>
            </a:lvl2pPr>
            <a:lvl3pPr marL="913829" indent="0">
              <a:buNone/>
              <a:defRPr sz="2398"/>
            </a:lvl3pPr>
            <a:lvl4pPr marL="1370744" indent="0">
              <a:buNone/>
              <a:defRPr sz="1998"/>
            </a:lvl4pPr>
            <a:lvl5pPr marL="1827657" indent="0">
              <a:buNone/>
              <a:defRPr sz="1998"/>
            </a:lvl5pPr>
            <a:lvl6pPr marL="2284571" indent="0">
              <a:buNone/>
              <a:defRPr sz="1998"/>
            </a:lvl6pPr>
            <a:lvl7pPr marL="2741485" indent="0">
              <a:buNone/>
              <a:defRPr sz="1998"/>
            </a:lvl7pPr>
            <a:lvl8pPr marL="3198400" indent="0">
              <a:buNone/>
              <a:defRPr sz="1998"/>
            </a:lvl8pPr>
            <a:lvl9pPr marL="3655315" indent="0">
              <a:buNone/>
              <a:defRPr sz="1998"/>
            </a:lvl9pPr>
          </a:lstStyle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4A8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4A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9913" y="6120420"/>
            <a:ext cx="499157" cy="324000"/>
          </a:xfrm>
          <a:prstGeom prst="rect">
            <a:avLst/>
          </a:prstGeom>
        </p:spPr>
        <p:txBody>
          <a:bodyPr/>
          <a:lstStyle/>
          <a:p>
            <a:fld id="{7921F50E-8272-46EF-8287-BF4A835934F7}" type="slidenum">
              <a:rPr lang="ru-RU" smtClean="0">
                <a:solidFill>
                  <a:srgbClr val="004A87"/>
                </a:solidFill>
              </a:rPr>
              <a:pPr/>
              <a:t>‹#›</a:t>
            </a:fld>
            <a:endParaRPr lang="ru-RU" dirty="0">
              <a:solidFill>
                <a:srgbClr val="004A87"/>
              </a:solidFill>
            </a:endParaRPr>
          </a:p>
        </p:txBody>
      </p:sp>
      <p:sp>
        <p:nvSpPr>
          <p:cNvPr id="8" name="Текст 3"/>
          <p:cNvSpPr>
            <a:spLocks noGrp="1"/>
          </p:cNvSpPr>
          <p:nvPr>
            <p:ph type="body" sz="half" idx="13"/>
          </p:nvPr>
        </p:nvSpPr>
        <p:spPr>
          <a:xfrm>
            <a:off x="1103999" y="5407456"/>
            <a:ext cx="10055069" cy="712544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  <a:lvl2pPr marL="456915" indent="0">
              <a:buNone/>
              <a:defRPr sz="1200"/>
            </a:lvl2pPr>
            <a:lvl3pPr marL="913829" indent="0">
              <a:buNone/>
              <a:defRPr sz="1000"/>
            </a:lvl3pPr>
            <a:lvl4pPr marL="1370744" indent="0">
              <a:buNone/>
              <a:defRPr sz="900"/>
            </a:lvl4pPr>
            <a:lvl5pPr marL="1827657" indent="0">
              <a:buNone/>
              <a:defRPr sz="900"/>
            </a:lvl5pPr>
            <a:lvl6pPr marL="2284571" indent="0">
              <a:buNone/>
              <a:defRPr sz="900"/>
            </a:lvl6pPr>
            <a:lvl7pPr marL="2741485" indent="0">
              <a:buNone/>
              <a:defRPr sz="900"/>
            </a:lvl7pPr>
            <a:lvl8pPr marL="3198400" indent="0">
              <a:buNone/>
              <a:defRPr sz="900"/>
            </a:lvl8pPr>
            <a:lvl9pPr marL="3655315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438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41778A-6856-48F3-92AA-9D12F4DBF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2F30EC-0CC5-4AC7-BAAF-018701877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16CC841-4514-4A32-8E69-9A4813A9A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64E3E5-21E9-46DB-9500-4CD3062BB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1B46639-E9C9-4F98-AC8E-E4439969C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284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F217DB-CA08-4AF1-8886-AFECB356A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4706670-1062-4693-A849-703B84349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D4D3C69-7832-4CAD-8CE8-9423F6677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28C80E-2C57-40B5-BCAF-984581DB8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C00726-7E94-4868-8899-DC35D34B7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49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545240-CC36-4AC4-B070-9D6C81F6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08BCDB-F28A-43D4-9032-2BEDBFF85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08F8CFA-6D65-4A2A-A5B3-121546750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1C7BB50-0286-4A7D-907E-94612F1AE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564D1BC-CB22-4B7E-96ED-ABA44975A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0F23C13-B51D-4B2F-9E7F-8E400EB2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63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4B8689-D71F-4FD0-9BE4-1F284B193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32B11A2-9C9C-400A-9807-B872C1811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627CEF2-EE5F-4B04-8E63-CD086E134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92CED0D-0150-4E70-8E05-48D2B0719C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3E1F496-5AA9-4547-B9CD-C315B1F2E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3AB3B0D-38A3-40C3-8098-3D1AC592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BE42DAD-7AB9-433A-8CBC-E4E6BC7E6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C736874-F77B-4B17-B2ED-A67E60C4A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78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467ADB-C1A8-4CA4-92CC-1FB24851D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D224523-1325-4D74-90C0-F578C9CE6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9CF9545-9BEC-4162-9E48-E3C01297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9B6137B-E01A-42AE-A70A-C5285A3E8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23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545B6D5-3165-4B05-9478-28FD62B84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4C01228-2012-4EA8-BC62-D5E40AB66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C327A03-148E-415E-9EC9-1D9183290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47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4CC4F8-F4D2-4F04-8FAD-05BE1EB47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59DF70-E4AD-41AB-B7FE-3E9962966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6342E88-D5EC-46C8-ADCA-64C202AC0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A49970C-1EB7-4C53-8CB3-FED9053BD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1C59FB7-AA07-47CD-9261-1637FF1E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F2F1062-AB82-4E0B-B306-D04ACDA98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41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2657AD-7461-4C60-98B0-CA38CB2FE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AEEBAB5-0F90-4AA0-8CF6-0EF144A16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265F2F5-1E1E-457F-8C56-B78ABA08E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8305334-BC3A-4D20-A224-326375054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30C3477-2619-45E0-8C02-4164B188E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DC6EACD-2E3A-4C07-8033-B5EF73887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66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392FFB-90D0-4DCA-9D39-E0D4B94A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117C4A3-6D5A-4F20-8456-E212F0DF2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BE126F-D9BC-4A2F-870C-96EF3E1232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D38FF-D179-4977-81C9-988E93E9468E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47492DE-03E8-4971-A535-394160EBE1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7B3B03-75A8-48AE-B57B-74332A186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19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consultantplus://offline/ref=A9253FE2FB931E93658A42F03B4E25E162CE731FAABA4498F32969D866513D2D37B0DBF4E0C42D90542316m905G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9-70.userapi.com/impg/0MNtm8GIPQqkt2wgsKJUrcyYGZG4eK-BJaYGZA/yeWRS5h1bzI.jpg?size=1024x597&amp;quality=95&amp;sign=68962302cdc9642c02f965af4460eb64&amp;type=albu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5922" y="2308970"/>
            <a:ext cx="6782350" cy="3850105"/>
          </a:xfrm>
          <a:prstGeom prst="rect">
            <a:avLst/>
          </a:prstGeom>
          <a:noFill/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8476065" y="4619032"/>
            <a:ext cx="3290090" cy="111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3684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3684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3684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3684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54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Заведующий эндокринологическим  отделением  </a:t>
            </a:r>
          </a:p>
          <a:p>
            <a:pPr algn="ctr" eaLnBrk="1" hangingPunct="1"/>
            <a:r>
              <a:rPr lang="ru-RU" altLang="ru-RU" sz="1654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БУЗ ВО «ВОКБ» Сергеева Т.В.</a:t>
            </a:r>
          </a:p>
        </p:txBody>
      </p:sp>
      <p:pic>
        <p:nvPicPr>
          <p:cNvPr id="9" name="Рисунок 1" descr="Лого итог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755" y="348916"/>
            <a:ext cx="1525241" cy="133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5855" y="558922"/>
            <a:ext cx="9800268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направлений видов медицинской помощи по профилю «Эндокринология» в Вологодской области и БУЗ ВО ВОКБ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3" y="86278"/>
            <a:ext cx="8069036" cy="99417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Динамика распространённости СД в Вологодской области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2152653" y="2125267"/>
          <a:ext cx="8540747" cy="352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CD89FFE-7A43-42CB-BE4C-C15454607BD4}"/>
              </a:ext>
            </a:extLst>
          </p:cNvPr>
          <p:cNvSpPr/>
          <p:nvPr/>
        </p:nvSpPr>
        <p:spPr>
          <a:xfrm>
            <a:off x="1780304" y="6424285"/>
            <a:ext cx="863139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Calibri"/>
              </a:rPr>
              <a:t>Регистр больных сахарным диабетом в Вологодской области за 2022г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0D561A-BCA8-4771-888B-390A8F12AA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4"/>
          <a:stretch>
            <a:fillRect/>
          </a:stretch>
        </p:blipFill>
        <p:spPr>
          <a:xfrm>
            <a:off x="10996134" y="418918"/>
            <a:ext cx="1002133" cy="102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11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Объект 11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455190922"/>
              </p:ext>
            </p:extLst>
          </p:nvPr>
        </p:nvGraphicFramePr>
        <p:xfrm>
          <a:off x="2203673" y="1828195"/>
          <a:ext cx="7320437" cy="2872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Текст 8"/>
          <p:cNvSpPr>
            <a:spLocks noGrp="1"/>
          </p:cNvSpPr>
          <p:nvPr>
            <p:ph type="body" sz="quarter" idx="15"/>
          </p:nvPr>
        </p:nvSpPr>
        <p:spPr>
          <a:xfrm>
            <a:off x="3288730" y="4724918"/>
            <a:ext cx="5803490" cy="971747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128546" indent="-128546" algn="ctr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125" b="1" dirty="0">
                <a:latin typeface="Arial" panose="020B0604020202020204" pitchFamily="34" charset="0"/>
                <a:cs typeface="Arial" panose="020B0604020202020204" pitchFamily="34" charset="0"/>
              </a:rPr>
              <a:t>Динамика распространенности </a:t>
            </a:r>
            <a:r>
              <a:rPr lang="ru-RU" sz="1125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 1 типа </a:t>
            </a:r>
            <a:r>
              <a:rPr lang="ru-RU" sz="1125" b="1" dirty="0">
                <a:latin typeface="Arial" panose="020B0604020202020204" pitchFamily="34" charset="0"/>
                <a:cs typeface="Arial" panose="020B0604020202020204" pitchFamily="34" charset="0"/>
              </a:rPr>
              <a:t>в 2022 г. по сравнению с 2020 г. </a:t>
            </a:r>
            <a:r>
              <a:rPr lang="ru-RU" sz="1125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-15,%</a:t>
            </a:r>
            <a:endParaRPr lang="en-US" sz="1125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46" indent="-128546" algn="ctr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125" b="1" dirty="0">
                <a:latin typeface="Arial" panose="020B0604020202020204" pitchFamily="34" charset="0"/>
                <a:cs typeface="Arial" panose="020B0604020202020204" pitchFamily="34" charset="0"/>
              </a:rPr>
              <a:t>Динамика распространенности </a:t>
            </a:r>
            <a:r>
              <a:rPr lang="ru-RU" sz="1125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 2 типа </a:t>
            </a:r>
            <a:r>
              <a:rPr lang="ru-RU" sz="1125" b="1" dirty="0">
                <a:latin typeface="Arial" panose="020B0604020202020204" pitchFamily="34" charset="0"/>
                <a:cs typeface="Arial" panose="020B0604020202020204" pitchFamily="34" charset="0"/>
              </a:rPr>
              <a:t>в 2022 г. по сравнению с 2020 г. </a:t>
            </a:r>
            <a:r>
              <a:rPr lang="ru-RU" sz="1125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+7%</a:t>
            </a:r>
          </a:p>
          <a:p>
            <a:pPr marL="128546" indent="-128546" algn="ctr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endParaRPr lang="ru-RU" sz="11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2642264" y="1048823"/>
            <a:ext cx="6881846" cy="767214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Verdana" pitchFamily="34" charset="0"/>
              </a:defRPr>
            </a:lvl2pPr>
            <a:lvl3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Verdana" pitchFamily="34" charset="0"/>
              </a:defRPr>
            </a:lvl3pPr>
            <a:lvl4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Verdana" pitchFamily="34" charset="0"/>
              </a:defRPr>
            </a:lvl4pPr>
            <a:lvl5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0" marR="0" lvl="0" indent="0" algn="ctr" defTabSz="6855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Динамика распространенности СД, </a:t>
            </a:r>
          </a:p>
          <a:p>
            <a:pPr marL="0" marR="0" lvl="0" indent="0" algn="ctr" defTabSz="6855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Вологодская область, 2016-2022 гг.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75520" y="6237313"/>
            <a:ext cx="676346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Источник данных: </a:t>
            </a:r>
            <a:r>
              <a:rPr kumimoji="0" lang="ru-RU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Федеральный регистр сахарного диабета РФ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5303" y="1803880"/>
            <a:ext cx="4067139" cy="299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4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СД 1					СД2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836" y="888409"/>
            <a:ext cx="811635" cy="9397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1C9E873-28E4-4064-B208-F0891C61A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6165304"/>
            <a:ext cx="9144000" cy="8908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524000" y="5479973"/>
            <a:ext cx="6080978" cy="574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СД 1 типа снижается благодаря наведению порядка в кодировке!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xmlns="" id="{E4CAF11E-741F-4892-8BA8-0408521C5DAB}"/>
              </a:ext>
            </a:extLst>
          </p:cNvPr>
          <p:cNvSpPr txBox="1">
            <a:spLocks/>
          </p:cNvSpPr>
          <p:nvPr/>
        </p:nvSpPr>
        <p:spPr>
          <a:xfrm>
            <a:off x="1337733" y="6502717"/>
            <a:ext cx="10278534" cy="3552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ru-RU" sz="800" kern="1200" dirty="0" smtClean="0">
                <a:solidFill>
                  <a:srgbClr val="585771"/>
                </a:solidFill>
                <a:latin typeface="Montserrat"/>
                <a:ea typeface="Montserrat"/>
                <a:cs typeface="Montserra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Tx/>
              <a:buFont typeface="+mj-lt"/>
              <a:buAutoNum type="arabicPeriod"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585771"/>
              </a:solidFill>
              <a:effectLst/>
              <a:uLnTx/>
              <a:uFillTx/>
              <a:latin typeface="Montserra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EE0EF39-C513-43F7-AF33-AE74F14600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4"/>
          <a:stretch>
            <a:fillRect/>
          </a:stretch>
        </p:blipFill>
        <p:spPr>
          <a:xfrm>
            <a:off x="10996134" y="418918"/>
            <a:ext cx="1002133" cy="102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13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4626" y="237280"/>
            <a:ext cx="8189334" cy="547789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>
                <a:ln w="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СД в Вологодской области 20</a:t>
            </a:r>
            <a:r>
              <a:rPr lang="en-US" sz="2700" b="1" dirty="0">
                <a:ln w="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700" b="1" dirty="0">
                <a:ln w="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2г.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878359"/>
              </p:ext>
            </p:extLst>
          </p:nvPr>
        </p:nvGraphicFramePr>
        <p:xfrm>
          <a:off x="2371194" y="1185333"/>
          <a:ext cx="8116198" cy="4330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3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6134100" y="5140325"/>
            <a:ext cx="6057900" cy="2730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685766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Helvetica"/>
              </a:rPr>
              <a:t> </a:t>
            </a:r>
            <a:endParaRPr kumimoji="0" lang="en-US" sz="13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Helvetic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E520B8C-EF19-57EF-2048-75FADD5D57D7}"/>
              </a:ext>
            </a:extLst>
          </p:cNvPr>
          <p:cNvSpPr txBox="1"/>
          <p:nvPr/>
        </p:nvSpPr>
        <p:spPr>
          <a:xfrm>
            <a:off x="2175933" y="6087533"/>
            <a:ext cx="8610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СД – сахарный диабет, НТГ – нарушенная толерантность к глюкозе, НГН – нарушенная гликемия натощак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041EBF6-FE61-4C8C-815E-A7FA5AC4B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4"/>
          <a:stretch>
            <a:fillRect/>
          </a:stretch>
        </p:blipFill>
        <p:spPr>
          <a:xfrm>
            <a:off x="10996134" y="418918"/>
            <a:ext cx="1002133" cy="102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2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 жизни пациентов с СД в ВО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2152650" y="222646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Овал 2"/>
          <p:cNvSpPr/>
          <p:nvPr/>
        </p:nvSpPr>
        <p:spPr>
          <a:xfrm>
            <a:off x="9601201" y="1836965"/>
            <a:ext cx="2343685" cy="1067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2021 г 69лет --</a:t>
            </a:r>
          </a:p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продолжительность жизни в среднем в ВО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1958401-DF68-44DC-9946-EB427F246081}"/>
              </a:ext>
            </a:extLst>
          </p:cNvPr>
          <p:cNvSpPr/>
          <p:nvPr/>
        </p:nvSpPr>
        <p:spPr>
          <a:xfrm>
            <a:off x="1939962" y="6454777"/>
            <a:ext cx="865074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Calibri"/>
              </a:rPr>
              <a:t>Регистр больных сахарным диабетом в Вологодской области за 2022г.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39963" y="1389854"/>
            <a:ext cx="809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 РФ продолжительность жизни 1 тип – 55,2 г., 2 тип – 75,4 лет в 2021 г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D0D2E91-B5C1-4EB9-A5B7-4C7ADBD741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4"/>
          <a:stretch>
            <a:fillRect/>
          </a:stretch>
        </p:blipFill>
        <p:spPr>
          <a:xfrm>
            <a:off x="10996134" y="418918"/>
            <a:ext cx="1002133" cy="102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78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748" y="0"/>
            <a:ext cx="8097651" cy="185166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Смертность пациентов с СД Вологодской области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2152650" y="222646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1958401-DF68-44DC-9946-EB427F246081}"/>
              </a:ext>
            </a:extLst>
          </p:cNvPr>
          <p:cNvSpPr/>
          <p:nvPr/>
        </p:nvSpPr>
        <p:spPr>
          <a:xfrm>
            <a:off x="1753818" y="6331351"/>
            <a:ext cx="868436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Calibri"/>
              </a:rPr>
              <a:t>Регистр больных сахарным диабетом в Вологодской области за 2022г.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9AF599B-8B85-4865-BA35-88B3D962B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4"/>
          <a:stretch>
            <a:fillRect/>
          </a:stretch>
        </p:blipFill>
        <p:spPr>
          <a:xfrm>
            <a:off x="10996134" y="418918"/>
            <a:ext cx="1002133" cy="102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29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18315" y="13954"/>
            <a:ext cx="10345822" cy="8996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Структура смертности пациентов с СД </a:t>
            </a:r>
            <a:br>
              <a:rPr lang="ru-RU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(включая неустановленные причины), 2022 г., Вологодская область</a:t>
            </a:r>
          </a:p>
        </p:txBody>
      </p:sp>
      <p:graphicFrame>
        <p:nvGraphicFramePr>
          <p:cNvPr id="5" name="Объект 6"/>
          <p:cNvGraphicFramePr>
            <a:graphicFrameLocks/>
          </p:cNvGraphicFramePr>
          <p:nvPr/>
        </p:nvGraphicFramePr>
        <p:xfrm>
          <a:off x="372979" y="883514"/>
          <a:ext cx="5627797" cy="5182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6"/>
          <p:cNvGraphicFramePr>
            <a:graphicFrameLocks/>
          </p:cNvGraphicFramePr>
          <p:nvPr/>
        </p:nvGraphicFramePr>
        <p:xfrm>
          <a:off x="6000776" y="883530"/>
          <a:ext cx="5569689" cy="5182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94097" y="5998780"/>
            <a:ext cx="1949826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</a:t>
            </a:r>
            <a:r>
              <a:rPr kumimoji="0" lang="ru-RU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42/</a:t>
            </a: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vs </a:t>
            </a:r>
            <a:r>
              <a:rPr kumimoji="0" lang="ru-RU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</a:t>
            </a: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2021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95202" y="5998780"/>
            <a:ext cx="2288383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ru-RU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935/</a:t>
            </a: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vs</a:t>
            </a:r>
            <a:r>
              <a:rPr kumimoji="0" lang="ru-RU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1406 в 2021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45" y="41544"/>
            <a:ext cx="1082180" cy="1253051"/>
          </a:xfrm>
          <a:prstGeom prst="rect">
            <a:avLst/>
          </a:prstGeom>
        </p:spPr>
      </p:pic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BEC38173-6529-414D-B1EB-2453F7B4B5BA}"/>
              </a:ext>
            </a:extLst>
          </p:cNvPr>
          <p:cNvSpPr txBox="1">
            <a:spLocks/>
          </p:cNvSpPr>
          <p:nvPr/>
        </p:nvSpPr>
        <p:spPr>
          <a:xfrm>
            <a:off x="372979" y="6552586"/>
            <a:ext cx="10278534" cy="3552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ru-RU" sz="800" kern="1200" dirty="0" smtClean="0">
                <a:solidFill>
                  <a:srgbClr val="585771"/>
                </a:solidFill>
                <a:latin typeface="Montserrat"/>
                <a:ea typeface="Montserrat"/>
                <a:cs typeface="Montserra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Tx/>
              <a:buFontTx/>
              <a:buNone/>
              <a:tabLst/>
              <a:defRPr/>
            </a:pPr>
            <a:endParaRPr kumimoji="0" lang="ru-RU" sz="825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Tx/>
              <a:buFont typeface="+mj-lt"/>
              <a:buAutoNum type="arabicPeriod"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585771"/>
              </a:solidFill>
              <a:effectLst/>
              <a:uLnTx/>
              <a:uFillTx/>
              <a:latin typeface="Montserra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D7C6538-9509-46A8-8228-22D150B99A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4"/>
          <a:stretch>
            <a:fillRect/>
          </a:stretch>
        </p:blipFill>
        <p:spPr>
          <a:xfrm>
            <a:off x="11127506" y="0"/>
            <a:ext cx="1002133" cy="102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07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7210412D-535D-AB62-ECF4-8064530264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692634"/>
              </p:ext>
            </p:extLst>
          </p:nvPr>
        </p:nvGraphicFramePr>
        <p:xfrm>
          <a:off x="351093" y="1403278"/>
          <a:ext cx="4984996" cy="4306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FF57B757-B02C-19D6-9ACC-DB0704FE20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2793973"/>
              </p:ext>
            </p:extLst>
          </p:nvPr>
        </p:nvGraphicFramePr>
        <p:xfrm>
          <a:off x="5486400" y="1577009"/>
          <a:ext cx="6705600" cy="492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710762A-9963-4F51-9344-5DBE8134D0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4"/>
          <a:stretch>
            <a:fillRect/>
          </a:stretch>
        </p:blipFill>
        <p:spPr>
          <a:xfrm>
            <a:off x="10996134" y="418918"/>
            <a:ext cx="1002133" cy="10278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81A363-A339-468C-A4C2-DA602DD4B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Синдром диабетической стопы ( Вологодская область ) </a:t>
            </a:r>
          </a:p>
        </p:txBody>
      </p:sp>
    </p:spTree>
    <p:extLst>
      <p:ext uri="{BB962C8B-B14F-4D97-AF65-F5344CB8AC3E}">
        <p14:creationId xmlns:p14="http://schemas.microsoft.com/office/powerpoint/2010/main" val="1915499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B5C60A13-15BF-CC3E-CA1C-4A3A3E1F7F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544646"/>
              </p:ext>
            </p:extLst>
          </p:nvPr>
        </p:nvGraphicFramePr>
        <p:xfrm>
          <a:off x="437322" y="742122"/>
          <a:ext cx="10919791" cy="5976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3011476-4F1C-4385-8DDF-B627796B8F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4"/>
          <a:stretch>
            <a:fillRect/>
          </a:stretch>
        </p:blipFill>
        <p:spPr>
          <a:xfrm>
            <a:off x="10996134" y="418918"/>
            <a:ext cx="1002133" cy="102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91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1DBB74-0DDC-4F24-9AF7-82B846C4C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4"/>
          <a:stretch>
            <a:fillRect/>
          </a:stretch>
        </p:blipFill>
        <p:spPr>
          <a:xfrm>
            <a:off x="10996134" y="418918"/>
            <a:ext cx="1002133" cy="10278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1E2892-4C62-4C2A-B4FA-DBE615B32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Проблема- хаотичная маршрутизация наиболее уязвимых пациентов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Итог- потеря времени и возможностей сохранения конечности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DCC5AE73-0405-4250-915B-1BC4F3EEEB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3394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5218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1DBB74-0DDC-4F24-9AF7-82B846C4C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4"/>
          <a:stretch>
            <a:fillRect/>
          </a:stretch>
        </p:blipFill>
        <p:spPr>
          <a:xfrm>
            <a:off x="10996134" y="418918"/>
            <a:ext cx="1002133" cy="10278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43A1E7-00F8-4792-96C0-EE3C250BC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Цели развития специализированной помощи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F870DF-C2D8-4F90-BCB8-DD4920DE9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Беспрепятственное взаимодействие всех звеньев оказания медицинской помощи пациентам с эндокринопатиями ;</a:t>
            </a:r>
          </a:p>
          <a:p>
            <a:r>
              <a:rPr lang="ru-RU" dirty="0"/>
              <a:t>Повышение своевременности реагирования на изменение состояния здоровья пациентов;</a:t>
            </a:r>
          </a:p>
          <a:p>
            <a:r>
              <a:rPr lang="ru-RU" dirty="0"/>
              <a:t>Снижение риска развития осложнений и их своевременное выявление;</a:t>
            </a:r>
          </a:p>
          <a:p>
            <a:r>
              <a:rPr lang="ru-RU" dirty="0"/>
              <a:t>Увеличение качества и продолжительности жизни пациентов</a:t>
            </a:r>
          </a:p>
          <a:p>
            <a:r>
              <a:rPr lang="ru-RU" dirty="0"/>
              <a:t>Снижение бремени финансовых затрат при лечении тяжелых осложнений СД </a:t>
            </a:r>
          </a:p>
        </p:txBody>
      </p:sp>
    </p:spTree>
    <p:extLst>
      <p:ext uri="{BB962C8B-B14F-4D97-AF65-F5344CB8AC3E}">
        <p14:creationId xmlns:p14="http://schemas.microsoft.com/office/powerpoint/2010/main" val="2768544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Лого итог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3" r="12223" b="8427"/>
          <a:stretch>
            <a:fillRect/>
          </a:stretch>
        </p:blipFill>
        <p:spPr bwMode="auto">
          <a:xfrm>
            <a:off x="10903974" y="123951"/>
            <a:ext cx="1160207" cy="128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AutoShape 5" descr="file:///C:/Users/SOKOLO~1/AppData/Local/Temp/j_sASVEPlz4.jpg"/>
          <p:cNvSpPr>
            <a:spLocks noChangeAspect="1" noChangeArrowheads="1"/>
          </p:cNvSpPr>
          <p:nvPr/>
        </p:nvSpPr>
        <p:spPr bwMode="auto">
          <a:xfrm>
            <a:off x="142920" y="-2829609"/>
            <a:ext cx="3640100" cy="6475178"/>
          </a:xfrm>
          <a:prstGeom prst="rect">
            <a:avLst/>
          </a:prstGeom>
          <a:noFill/>
        </p:spPr>
        <p:txBody>
          <a:bodyPr vert="horz" wrap="square" lIns="84002" tIns="42001" rIns="84002" bIns="42001" numCol="1" anchor="t" anchorCtr="0" compatLnSpc="1">
            <a:prstTxWarp prst="textNoShape">
              <a:avLst/>
            </a:prstTxWarp>
          </a:bodyPr>
          <a:lstStyle/>
          <a:p>
            <a:endParaRPr lang="ru-RU" sz="1654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4DF4CA-BC38-41BE-8E3C-F7D95C6CF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Документы, регламентирующие организацию деятельности специализированной службы: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D99123-0EE1-42C4-A4E4-FCA6BA86A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013"/>
            <a:ext cx="10515600" cy="5328037"/>
          </a:xfrm>
        </p:spPr>
        <p:txBody>
          <a:bodyPr>
            <a:normAutofit fontScale="32500" lnSpcReduction="20000"/>
          </a:bodyPr>
          <a:lstStyle/>
          <a:p>
            <a:r>
              <a:rPr lang="ru-RU" sz="3400" b="1" dirty="0"/>
              <a:t>- </a:t>
            </a:r>
            <a:r>
              <a:rPr lang="ru-RU" sz="3400" dirty="0"/>
              <a:t>Федеральный закон  от 21.11.2011 № 323-ФЗ «Об основах охраны здоровья граждан в Российской Федерации»;</a:t>
            </a:r>
          </a:p>
          <a:p>
            <a:r>
              <a:rPr lang="ru-RU" sz="3400" dirty="0"/>
              <a:t>-Приказ Министерства труда и социальной защиты РФ от 14 .03.2018 г  №132н «Об утверждении профессионального стандарта «Врач-эндокринолог»;</a:t>
            </a:r>
          </a:p>
          <a:p>
            <a:r>
              <a:rPr lang="ru-RU" sz="3400" dirty="0"/>
              <a:t>- </a:t>
            </a:r>
            <a:r>
              <a:rPr lang="ru-RU" sz="3400" b="1" dirty="0"/>
              <a:t>Приказ Минздрава РФ от 13.03.2023 N 104н  "Об утверждении Порядка оказания медицинской помощи взрослому населению по профилю "эндокринология";</a:t>
            </a:r>
          </a:p>
          <a:p>
            <a:r>
              <a:rPr lang="ru-RU" sz="3400" b="1" dirty="0"/>
              <a:t>-</a:t>
            </a:r>
            <a:r>
              <a:rPr lang="ru-RU" sz="3400" dirty="0"/>
              <a:t>Приказ Минздрава РФ от 24.12.2012 N 1428н "Об утверждении стандарта скорой медицинской помощи при гипергликемической коме"; </a:t>
            </a:r>
            <a:r>
              <a:rPr lang="ru-RU" sz="3400" b="1" dirty="0"/>
              <a:t>   </a:t>
            </a:r>
            <a:endParaRPr lang="ru-RU" sz="3400" dirty="0"/>
          </a:p>
          <a:p>
            <a:r>
              <a:rPr lang="ru-RU" sz="3400" dirty="0"/>
              <a:t>-Приказ Минздрава России от 24.12.2012 N 1434н "Об утверждении стандарта специализированной медицинской помощи при сахарном диабете с синдромом диабетической стопы (без критической ишемии)";</a:t>
            </a:r>
          </a:p>
          <a:p>
            <a:r>
              <a:rPr lang="ru-RU" sz="3400" b="1" dirty="0"/>
              <a:t> - </a:t>
            </a:r>
            <a:r>
              <a:rPr lang="ru-RU" sz="3400" dirty="0"/>
              <a:t>Приказ Минздрава России от 28.12.2012 N 1620н "Об утверждении стандарта специализированной медицинской помощи при сахарном диабете с синдромом диабетической стопы (критическая ишемия)";</a:t>
            </a:r>
          </a:p>
          <a:p>
            <a:r>
              <a:rPr lang="ru-RU" sz="3400" b="1" dirty="0"/>
              <a:t> --</a:t>
            </a:r>
            <a:r>
              <a:rPr lang="ru-RU" sz="3400" dirty="0"/>
              <a:t>Приказ Минздрава РФ от 25.05.2022 г</a:t>
            </a:r>
            <a:r>
              <a:rPr lang="en-US" sz="3400" dirty="0"/>
              <a:t>N</a:t>
            </a:r>
            <a:r>
              <a:rPr lang="ru-RU" sz="3400" dirty="0"/>
              <a:t>352н </a:t>
            </a:r>
            <a:r>
              <a:rPr lang="ru-RU" sz="3400" b="1" dirty="0"/>
              <a:t>"</a:t>
            </a:r>
            <a:r>
              <a:rPr lang="ru-RU" sz="3400" dirty="0"/>
              <a:t>Об утверждении стандарта</a:t>
            </a:r>
            <a:r>
              <a:rPr lang="ru-RU" sz="3400" b="1" dirty="0"/>
              <a:t>  </a:t>
            </a:r>
            <a:r>
              <a:rPr lang="ru-RU" sz="3400" dirty="0"/>
              <a:t>медицинской помощи взрослым при ожирении ( диагностика и лечение)";</a:t>
            </a:r>
          </a:p>
          <a:p>
            <a:r>
              <a:rPr lang="ru-RU" sz="3400" b="1" dirty="0"/>
              <a:t> - Приказ Минздрава РФ от 01.10.2020 N1054 н "Об утверждении стандартов медицинской помощи взрослым при сахарном диабете 2 типа";  </a:t>
            </a:r>
          </a:p>
          <a:p>
            <a:r>
              <a:rPr lang="ru-RU" sz="3400" b="1" dirty="0"/>
              <a:t>- Приказ Минздрава РФ от 01.10.2020 N 1053 н "Об утверждении стандартов  медицинской помощи взрослым при сахарном диабете 1 типа »;</a:t>
            </a:r>
          </a:p>
          <a:p>
            <a:r>
              <a:rPr lang="ru-RU" sz="3400" dirty="0"/>
              <a:t>-Приказ МЗ РФ от 10.02.2022 </a:t>
            </a:r>
            <a:r>
              <a:rPr lang="en-US" sz="3400" dirty="0"/>
              <a:t>N</a:t>
            </a:r>
            <a:r>
              <a:rPr lang="ru-RU" sz="3400" dirty="0"/>
              <a:t>68н «Об утверждении стандарта медицинской помощи взрослым при первичной надпочечниковой недостаточности»;</a:t>
            </a:r>
          </a:p>
          <a:p>
            <a:r>
              <a:rPr lang="ru-RU" sz="3400" b="1" dirty="0"/>
              <a:t>-Методическое руководство МЗ РФ «Организация работы кабинета «Школа для пациентов с сахарным диабетом» 2022год</a:t>
            </a:r>
            <a:r>
              <a:rPr lang="ru-RU" sz="3400" dirty="0"/>
              <a:t>;</a:t>
            </a:r>
          </a:p>
          <a:p>
            <a:r>
              <a:rPr lang="ru-RU" sz="3400" b="1" dirty="0"/>
              <a:t>- </a:t>
            </a:r>
            <a:r>
              <a:rPr lang="ru-RU" sz="3400" dirty="0"/>
              <a:t>Постановление Правительства Вологодской области от 31.05.2019 г. N 503 «Об утверждении государственной программы "Развитие здравоохранения Вологодской области" на 2021 - 2025 годы (в ред. </a:t>
            </a:r>
            <a:r>
              <a:rPr lang="ru-RU" sz="3400" u="sng" dirty="0">
                <a:hlinkClick r:id="rId4" tooltip="Постановление Правительства Вологодской области от 09.12.2013 N 1245 &quot;О внесении изменений в постановление Правительства области от 28 октября 2013 года N 1112&quot;{КонсультантПлюс}"/>
              </a:rPr>
              <a:t>постановления</a:t>
            </a:r>
            <a:r>
              <a:rPr lang="ru-RU" sz="3400" dirty="0"/>
              <a:t> Правительства Вологодской области»  24.02.2021 г N 206) ;</a:t>
            </a:r>
          </a:p>
          <a:p>
            <a:r>
              <a:rPr lang="ru-RU" sz="3400" dirty="0"/>
              <a:t>Приказ ДЗ ВО от 18.07.2013г  №884 с изменениями от 03.04.2023 г « О трехуровневой системе оказания специализированной медицинской помощи населению Вологодской области, маршрутизации при оказании медицинской помощи и соблюдении порядков оказания медицинской помощи» ;</a:t>
            </a:r>
          </a:p>
          <a:p>
            <a:r>
              <a:rPr lang="ru-RU" sz="3400" dirty="0"/>
              <a:t>-СанПиН 3.3686-21 «Санитарно-эпидемиологические требования по профилактике инфекционных болезней</a:t>
            </a:r>
            <a:r>
              <a:rPr lang="ru-RU" sz="3400" dirty="0" smtClean="0"/>
              <a:t>»;</a:t>
            </a:r>
            <a:endParaRPr lang="ru-RU" sz="3400" dirty="0"/>
          </a:p>
          <a:p>
            <a:r>
              <a:rPr lang="ru-RU" sz="3400" dirty="0"/>
              <a:t>- СанПиН 2.1.3684-21 от 29.01.21 «Санитарно-эпидемиологические требования к содержанию территорий городских и сельских поселений. К водным объектам . питьевой воде и питьевому водоснабжению. Атмосферному воздуху. Почвам . жилым помещениям. Эксплуатации производственных, общественных помещений. Организации и проведению санитарно-противоэпидемических  профилактических  мероприятий</a:t>
            </a:r>
            <a:r>
              <a:rPr lang="ru-RU" sz="3400" dirty="0" smtClean="0"/>
              <a:t>»;</a:t>
            </a:r>
            <a:endParaRPr lang="ru-RU" sz="3400" dirty="0"/>
          </a:p>
          <a:p>
            <a:r>
              <a:rPr lang="ru-RU" sz="3400" dirty="0" smtClean="0"/>
              <a:t>локальные правовые акты </a:t>
            </a:r>
            <a:r>
              <a:rPr lang="ru-RU" sz="3400" dirty="0"/>
              <a:t>, </a:t>
            </a:r>
            <a:r>
              <a:rPr lang="ru-RU" sz="3400" dirty="0" smtClean="0"/>
              <a:t>положение </a:t>
            </a:r>
            <a:r>
              <a:rPr lang="ru-RU" sz="3400" dirty="0"/>
              <a:t>о работе отделения эндокринологии БУЗ ВО ВОКБ  , </a:t>
            </a:r>
            <a:r>
              <a:rPr lang="ru-RU" sz="3400" dirty="0" smtClean="0"/>
              <a:t>должностные инструкции </a:t>
            </a:r>
            <a:r>
              <a:rPr lang="ru-RU" sz="3400" dirty="0"/>
              <a:t>,клинические рекомендации, алгоритмы специализированной медицинской помощи больным сахарным диабетом </a:t>
            </a:r>
            <a:r>
              <a:rPr lang="ru-RU" sz="3400" dirty="0" smtClean="0"/>
              <a:t>, стандарты специализированной  медицинской помощи при различных эндокринопатиях.</a:t>
            </a:r>
            <a:endParaRPr lang="ru-RU" sz="34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Лого итог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2" r="10456" b="5000"/>
          <a:stretch>
            <a:fillRect/>
          </a:stretch>
        </p:blipFill>
        <p:spPr bwMode="auto">
          <a:xfrm>
            <a:off x="11001967" y="278185"/>
            <a:ext cx="1190033" cy="133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AE260E-AB3E-4D27-B8E9-DEC262F15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305"/>
            <a:ext cx="10515600" cy="796897"/>
          </a:xfrm>
        </p:spPr>
        <p:txBody>
          <a:bodyPr>
            <a:normAutofit/>
          </a:bodyPr>
          <a:lstStyle/>
          <a:p>
            <a:r>
              <a:rPr lang="ru-RU" sz="2400" b="1" u="sng" dirty="0">
                <a:solidFill>
                  <a:srgbClr val="FF0000"/>
                </a:solidFill>
              </a:rPr>
              <a:t>О</a:t>
            </a:r>
            <a:r>
              <a:rPr lang="ru-RU" sz="2400" b="1" u="sng" dirty="0" smtClean="0">
                <a:solidFill>
                  <a:srgbClr val="FF0000"/>
                </a:solidFill>
              </a:rPr>
              <a:t>рганизация </a:t>
            </a:r>
            <a:r>
              <a:rPr lang="ru-RU" sz="2400" b="1" u="sng" dirty="0">
                <a:solidFill>
                  <a:srgbClr val="FF0000"/>
                </a:solidFill>
              </a:rPr>
              <a:t>маршрутизации профильных пациентов в Вологодской </a:t>
            </a:r>
            <a:r>
              <a:rPr lang="ru-RU" sz="2400" b="1" u="sng" dirty="0" smtClean="0">
                <a:solidFill>
                  <a:srgbClr val="FF0000"/>
                </a:solidFill>
              </a:rPr>
              <a:t>области        ( трехуровневая система оказания МП) 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0034D44F-8A4A-46B0-B4FD-283DF0ECE8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161919"/>
              </p:ext>
            </p:extLst>
          </p:nvPr>
        </p:nvGraphicFramePr>
        <p:xfrm>
          <a:off x="777240" y="1340457"/>
          <a:ext cx="10515600" cy="518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Лого итог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952" y="278185"/>
            <a:ext cx="1534209" cy="13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08495"/>
            <a:ext cx="169709" cy="3393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4002" tIns="42001" rIns="84002" bIns="42001" numCol="1" anchor="ctr" anchorCtr="0" compatLnSpc="1">
            <a:spAutoFit/>
          </a:bodyPr>
          <a:lstStyle/>
          <a:p>
            <a:endParaRPr lang="ru-RU" sz="1655"/>
          </a:p>
        </p:txBody>
      </p:sp>
      <p:pic>
        <p:nvPicPr>
          <p:cNvPr id="8" name="Рисунок 7" descr="Лого итог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118" y="278185"/>
            <a:ext cx="1534209" cy="13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Текстовое поле 6"/>
          <p:cNvSpPr txBox="1"/>
          <p:nvPr/>
        </p:nvSpPr>
        <p:spPr>
          <a:xfrm>
            <a:off x="300990" y="5924550"/>
            <a:ext cx="2159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en-US"/>
              <a:t> </a:t>
            </a:r>
            <a:r>
              <a:rPr lang="ru-RU" altLang="en-US" b="1">
                <a:solidFill>
                  <a:srgbClr val="00B050"/>
                </a:solidFill>
              </a:rPr>
              <a:t>I УРОВЕНЬ</a:t>
            </a:r>
          </a:p>
          <a:p>
            <a:pPr algn="l"/>
            <a:r>
              <a:rPr lang="ru-RU" altLang="en-US" b="1">
                <a:solidFill>
                  <a:srgbClr val="00B050"/>
                </a:solidFill>
              </a:rPr>
              <a:t>     ПМСП</a:t>
            </a:r>
          </a:p>
          <a:p>
            <a:pPr algn="l"/>
            <a:endParaRPr lang="ru-RU" altLang="en-US" b="1">
              <a:solidFill>
                <a:srgbClr val="00B050"/>
              </a:solidFill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3900805" y="6455410"/>
            <a:ext cx="10058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/>
              <a:t>Пациент</a:t>
            </a: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3900805" y="5823585"/>
            <a:ext cx="1461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/>
              <a:t>ФАП, ВОП</a:t>
            </a: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2995295" y="4865370"/>
            <a:ext cx="4343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/>
              <a:t>Городские поликлиники,</a:t>
            </a:r>
          </a:p>
          <a:p>
            <a:r>
              <a:rPr lang="ru-RU" altLang="en-US"/>
              <a:t> ЦРБ</a:t>
            </a: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300990" y="3830955"/>
            <a:ext cx="1764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en-US"/>
              <a:t> </a:t>
            </a:r>
            <a:r>
              <a:rPr lang="ru-RU" altLang="en-US" b="1">
                <a:solidFill>
                  <a:srgbClr val="00B050"/>
                </a:solidFill>
              </a:rPr>
              <a:t>I УРОВЕНЬ</a:t>
            </a:r>
          </a:p>
          <a:p>
            <a:pPr algn="l"/>
            <a:r>
              <a:rPr lang="ru-RU" altLang="en-US" b="1">
                <a:solidFill>
                  <a:srgbClr val="00B050"/>
                </a:solidFill>
              </a:rPr>
              <a:t>      СМП</a:t>
            </a:r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3041650" y="3726815"/>
            <a:ext cx="5326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en-US" dirty="0"/>
              <a:t>Кабинеты а при городских</a:t>
            </a:r>
          </a:p>
          <a:p>
            <a:pPr algn="l"/>
            <a:r>
              <a:rPr lang="ru-RU" altLang="en-US" dirty="0"/>
              <a:t> поликлиниках,  а также терапевтические </a:t>
            </a:r>
            <a:r>
              <a:rPr lang="ru-RU" altLang="en-US" dirty="0" smtClean="0"/>
              <a:t>и хирургические</a:t>
            </a:r>
            <a:r>
              <a:rPr lang="ru-RU" altLang="en-US" dirty="0" smtClean="0"/>
              <a:t> </a:t>
            </a:r>
            <a:r>
              <a:rPr lang="ru-RU" altLang="en-US" dirty="0"/>
              <a:t>отделения городских </a:t>
            </a:r>
            <a:r>
              <a:rPr lang="ru-RU" altLang="en-US" dirty="0" smtClean="0"/>
              <a:t> больниц  </a:t>
            </a:r>
            <a:r>
              <a:rPr lang="ru-RU" altLang="en-US" dirty="0"/>
              <a:t>и  ЦРБ</a:t>
            </a:r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168910" y="744855"/>
            <a:ext cx="31553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en-US"/>
              <a:t>    </a:t>
            </a:r>
            <a:r>
              <a:rPr lang="ru-RU" altLang="en-US">
                <a:solidFill>
                  <a:srgbClr val="00B050"/>
                </a:solidFill>
              </a:rPr>
              <a:t> </a:t>
            </a:r>
            <a:r>
              <a:rPr lang="ru-RU" altLang="en-US" b="1">
                <a:solidFill>
                  <a:srgbClr val="00B050"/>
                </a:solidFill>
              </a:rPr>
              <a:t>III УРОВЕНЬ                  </a:t>
            </a:r>
          </a:p>
          <a:p>
            <a:pPr algn="l"/>
            <a:r>
              <a:rPr lang="ru-RU" altLang="en-US" b="1">
                <a:solidFill>
                  <a:srgbClr val="00B050"/>
                </a:solidFill>
              </a:rPr>
              <a:t>Специализированная, в т ч                   </a:t>
            </a:r>
          </a:p>
          <a:p>
            <a:pPr algn="l"/>
            <a:r>
              <a:rPr lang="ru-RU" altLang="en-US" b="1">
                <a:solidFill>
                  <a:srgbClr val="00B050"/>
                </a:solidFill>
              </a:rPr>
              <a:t>высокотехнологичная </a:t>
            </a:r>
          </a:p>
          <a:p>
            <a:pPr algn="l"/>
            <a:r>
              <a:rPr lang="ru-RU" altLang="en-US" b="1">
                <a:solidFill>
                  <a:srgbClr val="00B050"/>
                </a:solidFill>
              </a:rPr>
              <a:t>медицинская помощь</a:t>
            </a:r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3324860" y="1133475"/>
            <a:ext cx="3611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en-US" dirty="0"/>
              <a:t>БУЗ ВО ВОКБ, БУЗ ВО ВОКБ №</a:t>
            </a:r>
            <a:r>
              <a:rPr lang="ru-RU" altLang="en-US" dirty="0" smtClean="0"/>
              <a:t>2</a:t>
            </a:r>
            <a:r>
              <a:rPr lang="ru-RU" altLang="en-US" dirty="0" smtClean="0">
                <a:sym typeface="+mn-ea"/>
              </a:rPr>
              <a:t>, </a:t>
            </a:r>
            <a:r>
              <a:rPr lang="ru-RU" altLang="en-US" dirty="0">
                <a:sym typeface="+mn-ea"/>
              </a:rPr>
              <a:t>БУЗ ВО « Госпиталь для ветеранов войн», ООО «ВОЦЭ», </a:t>
            </a:r>
            <a:r>
              <a:rPr lang="ru-RU" altLang="en-US" dirty="0"/>
              <a:t>БУЗ </a:t>
            </a:r>
            <a:r>
              <a:rPr lang="ru-RU" altLang="en-US" dirty="0" smtClean="0"/>
              <a:t>ВО ВГБ </a:t>
            </a:r>
            <a:r>
              <a:rPr lang="ru-RU" altLang="en-US" dirty="0"/>
              <a:t>№1</a:t>
            </a:r>
          </a:p>
        </p:txBody>
      </p:sp>
      <p:sp>
        <p:nvSpPr>
          <p:cNvPr id="17" name="Текстовое поле 16"/>
          <p:cNvSpPr txBox="1"/>
          <p:nvPr/>
        </p:nvSpPr>
        <p:spPr>
          <a:xfrm>
            <a:off x="8692515" y="1133475"/>
            <a:ext cx="2372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en-US"/>
              <a:t>Федеральные </a:t>
            </a:r>
          </a:p>
          <a:p>
            <a:pPr algn="l"/>
            <a:r>
              <a:rPr lang="ru-RU" altLang="en-US"/>
              <a:t>клиники</a:t>
            </a:r>
          </a:p>
        </p:txBody>
      </p:sp>
      <p:sp>
        <p:nvSpPr>
          <p:cNvPr id="18" name="Текстовое поле 17"/>
          <p:cNvSpPr txBox="1"/>
          <p:nvPr/>
        </p:nvSpPr>
        <p:spPr>
          <a:xfrm>
            <a:off x="9352280" y="4791075"/>
            <a:ext cx="36080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en-US"/>
              <a:t>Скорая </a:t>
            </a:r>
          </a:p>
          <a:p>
            <a:pPr algn="l"/>
            <a:r>
              <a:rPr lang="ru-RU" altLang="en-US"/>
              <a:t>медицинская</a:t>
            </a:r>
          </a:p>
          <a:p>
            <a:pPr algn="l"/>
            <a:r>
              <a:rPr lang="ru-RU" altLang="en-US"/>
              <a:t> помощь</a:t>
            </a:r>
          </a:p>
        </p:txBody>
      </p:sp>
      <p:sp>
        <p:nvSpPr>
          <p:cNvPr id="20" name="Текстовое поле 19"/>
          <p:cNvSpPr txBox="1"/>
          <p:nvPr/>
        </p:nvSpPr>
        <p:spPr>
          <a:xfrm>
            <a:off x="169545" y="2546985"/>
            <a:ext cx="23895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ru-RU" altLang="en-US" b="1">
                <a:solidFill>
                  <a:srgbClr val="00B050"/>
                </a:solidFill>
                <a:sym typeface="+mn-ea"/>
              </a:rPr>
              <a:t> I</a:t>
            </a:r>
            <a:r>
              <a:rPr lang="en-US" altLang="ru-RU" b="1">
                <a:solidFill>
                  <a:srgbClr val="00B050"/>
                </a:solidFill>
                <a:sym typeface="+mn-ea"/>
              </a:rPr>
              <a:t>I</a:t>
            </a:r>
            <a:r>
              <a:rPr lang="ru-RU" altLang="en-US" b="1">
                <a:solidFill>
                  <a:srgbClr val="00B050"/>
                </a:solidFill>
                <a:sym typeface="+mn-ea"/>
              </a:rPr>
              <a:t> УРОВЕНЬ</a:t>
            </a:r>
            <a:endParaRPr lang="ru-RU" altLang="en-US" b="1">
              <a:solidFill>
                <a:srgbClr val="00B050"/>
              </a:solidFill>
            </a:endParaRPr>
          </a:p>
          <a:p>
            <a:pPr algn="l"/>
            <a:r>
              <a:rPr lang="ru-RU" altLang="en-US" b="1">
                <a:solidFill>
                  <a:srgbClr val="00B050"/>
                </a:solidFill>
                <a:sym typeface="+mn-ea"/>
              </a:rPr>
              <a:t>      СМП</a:t>
            </a:r>
          </a:p>
        </p:txBody>
      </p:sp>
      <p:sp>
        <p:nvSpPr>
          <p:cNvPr id="21" name="Текстовое поле 20"/>
          <p:cNvSpPr txBox="1"/>
          <p:nvPr/>
        </p:nvSpPr>
        <p:spPr>
          <a:xfrm>
            <a:off x="3138170" y="2546985"/>
            <a:ext cx="5104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en-US" sz="1600" dirty="0">
                <a:sym typeface="+mn-ea"/>
              </a:rPr>
              <a:t>МО 2 уровня (кабинеты </a:t>
            </a:r>
            <a:r>
              <a:rPr lang="ru-RU" altLang="en-US" sz="1600" dirty="0" smtClean="0">
                <a:sym typeface="+mn-ea"/>
              </a:rPr>
              <a:t>эндокринолога</a:t>
            </a:r>
            <a:r>
              <a:rPr lang="ru-RU" altLang="en-US" sz="1600" dirty="0" smtClean="0">
                <a:sym typeface="+mn-ea"/>
              </a:rPr>
              <a:t> </a:t>
            </a:r>
            <a:r>
              <a:rPr lang="ru-RU" altLang="en-US" sz="1600" dirty="0">
                <a:sym typeface="+mn-ea"/>
              </a:rPr>
              <a:t>при межрайонных центрах, поликлиниках,  а также терапевтические и </a:t>
            </a:r>
            <a:r>
              <a:rPr lang="ru-RU" altLang="en-US" sz="1600" dirty="0" smtClean="0">
                <a:sym typeface="+mn-ea"/>
              </a:rPr>
              <a:t>хирургические</a:t>
            </a:r>
            <a:r>
              <a:rPr lang="ru-RU" altLang="en-US" sz="1600" dirty="0" smtClean="0">
                <a:sym typeface="+mn-ea"/>
              </a:rPr>
              <a:t> </a:t>
            </a:r>
            <a:r>
              <a:rPr lang="ru-RU" altLang="en-US" sz="1600" dirty="0">
                <a:sym typeface="+mn-ea"/>
              </a:rPr>
              <a:t>отделения МО 2 уровня</a:t>
            </a:r>
            <a:endParaRPr lang="ru-RU" altLang="en-US" sz="1600" dirty="0"/>
          </a:p>
        </p:txBody>
      </p:sp>
      <p:cxnSp>
        <p:nvCxnSpPr>
          <p:cNvPr id="23" name="Прямая со стрелкой 22"/>
          <p:cNvCxnSpPr>
            <a:stCxn id="10" idx="0"/>
          </p:cNvCxnSpPr>
          <p:nvPr/>
        </p:nvCxnSpPr>
        <p:spPr>
          <a:xfrm flipV="1">
            <a:off x="4403725" y="6146800"/>
            <a:ext cx="13970" cy="3086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4374515" y="5314950"/>
            <a:ext cx="13970" cy="444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4388485" y="4583430"/>
            <a:ext cx="14605" cy="35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4388485" y="3421380"/>
            <a:ext cx="0" cy="4305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4403090" y="2073275"/>
            <a:ext cx="14605" cy="415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3399155" y="5515610"/>
            <a:ext cx="588010" cy="1032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0" idx="3"/>
          </p:cNvCxnSpPr>
          <p:nvPr/>
        </p:nvCxnSpPr>
        <p:spPr>
          <a:xfrm flipV="1">
            <a:off x="4906645" y="5400675"/>
            <a:ext cx="4330065" cy="12388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7988935" y="4382770"/>
            <a:ext cx="1377315" cy="673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7845425" y="3220720"/>
            <a:ext cx="1979295" cy="16783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16" idx="3"/>
          </p:cNvCxnSpPr>
          <p:nvPr/>
        </p:nvCxnSpPr>
        <p:spPr>
          <a:xfrm flipH="1" flipV="1">
            <a:off x="6936105" y="1733640"/>
            <a:ext cx="3018156" cy="3107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6941820" y="1284605"/>
            <a:ext cx="1793240" cy="139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stCxn id="14" idx="1"/>
            <a:endCxn id="16" idx="1"/>
          </p:cNvCxnSpPr>
          <p:nvPr/>
        </p:nvCxnSpPr>
        <p:spPr>
          <a:xfrm rot="10800000" flipH="1">
            <a:off x="3041650" y="1733640"/>
            <a:ext cx="283210" cy="2593340"/>
          </a:xfrm>
          <a:prstGeom prst="bentConnector3">
            <a:avLst>
              <a:gd name="adj1" fmla="val -8071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>
            <a:stCxn id="12" idx="1"/>
          </p:cNvCxnSpPr>
          <p:nvPr/>
        </p:nvCxnSpPr>
        <p:spPr>
          <a:xfrm rot="10800000">
            <a:off x="2811145" y="4180840"/>
            <a:ext cx="184150" cy="100647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2782570" y="3020060"/>
            <a:ext cx="344170" cy="139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Текстовое поле 41"/>
          <p:cNvSpPr txBox="1"/>
          <p:nvPr/>
        </p:nvSpPr>
        <p:spPr>
          <a:xfrm>
            <a:off x="300990" y="278765"/>
            <a:ext cx="138436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Маршрутизация пациентов по профилю эндокринология  взрослое население в Вологодской области</a:t>
            </a:r>
            <a:endParaRPr lang="ru-RU" altLang="en-US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67316" y="207506"/>
            <a:ext cx="8640961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SWOT </a:t>
            </a:r>
            <a:r>
              <a:rPr lang="ru-RU" sz="3200" b="1" kern="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АНАЛИЗ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1570" y="691486"/>
            <a:ext cx="9969540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 стороны (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Strengths)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	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Слабые стороны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(Weaknesses)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180975" y="1388745"/>
            <a:ext cx="4435995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176530" indent="-176530">
              <a:buFontTx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Финансирование за счет средств ОМС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530" indent="-176530">
              <a:buFontTx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высококвалифицированных кадров </a:t>
            </a:r>
          </a:p>
          <a:p>
            <a:pPr marL="176530" indent="-176530">
              <a:buFontTx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Приемственность между детской и взрослой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службой</a:t>
            </a:r>
          </a:p>
          <a:p>
            <a:pPr marL="176530" indent="-176530">
              <a:buFontTx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Оказаний ВМП по профилю «Эндокринология»- установка инсулиновых помп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4616970" y="1029335"/>
            <a:ext cx="7574395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buFontTx/>
              <a:buAutoNum type="arabicPeriod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кадров</a:t>
            </a:r>
          </a:p>
          <a:p>
            <a:pPr algn="just">
              <a:buFontTx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Слабый уровень подготовки непрофильных специалистов  </a:t>
            </a:r>
          </a:p>
          <a:p>
            <a:pPr algn="l">
              <a:buFontTx/>
              <a:buAutoNum type="arabicPeriod"/>
            </a:pPr>
            <a:r>
              <a:rPr lang="ru-RU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Дефицит лабораторной </a:t>
            </a:r>
            <a:r>
              <a:rPr lang="ru-RU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диагностики </a:t>
            </a:r>
            <a:r>
              <a:rPr lang="ru-RU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 на 1 и 2уровнях – НвА1С , МАУ , на 3 уровне –ИРФ-1 , СТГ , </a:t>
            </a:r>
            <a:r>
              <a:rPr lang="ru-RU" alt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хромогранин</a:t>
            </a:r>
            <a:r>
              <a:rPr lang="ru-RU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А , 5-ИУК, альдостерон , свободные </a:t>
            </a:r>
            <a:r>
              <a:rPr lang="ru-RU" alt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метанефрины</a:t>
            </a:r>
            <a:r>
              <a:rPr lang="ru-RU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ru-RU" alt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св</a:t>
            </a:r>
            <a:r>
              <a:rPr lang="ru-RU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норметанефрины</a:t>
            </a:r>
            <a:r>
              <a:rPr lang="ru-RU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lang="ru-RU" altLang="en-US" sz="1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>
              <a:buFontTx/>
              <a:buAutoNum type="arabicPeriod"/>
            </a:pPr>
            <a:r>
              <a:rPr lang="ru-RU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Отсутствие тарифов на дорогостоящую современную лабораторную диагностику</a:t>
            </a:r>
          </a:p>
          <a:p>
            <a:pPr algn="just">
              <a:buFontTx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Низкие тарифы на пациентов по профилю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эндокринология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</a:t>
            </a:r>
            <a:endParaRPr lang="ru-RU" altLang="en-US" sz="1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>
              <a:buFontTx/>
              <a:buAutoNum type="arabicPeriod"/>
            </a:pPr>
            <a:r>
              <a:rPr lang="ru-RU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Отсутствие единого информационного пространства </a:t>
            </a:r>
          </a:p>
          <a:p>
            <a:pPr algn="just">
              <a:buFontTx/>
              <a:buAutoNum type="arabicPeriod"/>
            </a:pPr>
            <a:r>
              <a:rPr lang="ru-RU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Отсутствие приказа ДЗ по маршрутизации пациентов по профилю </a:t>
            </a:r>
            <a:r>
              <a:rPr lang="ru-RU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</a:t>
            </a:r>
            <a:r>
              <a:rPr lang="ru-RU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эндокринология</a:t>
            </a:r>
            <a:r>
              <a:rPr lang="ru-RU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</a:t>
            </a:r>
            <a:endParaRPr lang="ru-RU" altLang="en-US" sz="1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>
              <a:buFontTx/>
              <a:buAutoNum type="arabicPeriod"/>
            </a:pPr>
            <a:endParaRPr lang="ru-RU" alt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Tx/>
              <a:buAutoNum type="arabicPeriod"/>
            </a:pPr>
            <a:endParaRPr lang="ru-RU" sz="1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AutoNum type="arabicPeriod"/>
            </a:pPr>
            <a:endParaRPr lang="ru-RU" sz="1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AutoNum type="arabicPeriod"/>
            </a:pPr>
            <a:endParaRPr lang="ru-RU" sz="1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2518348" y="3429000"/>
            <a:ext cx="728097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Внешняя среда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227331" y="3580561"/>
            <a:ext cx="9273779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(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Opportunities)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		   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Угрозы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(Threats)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9676" y="3885454"/>
            <a:ext cx="5278120" cy="3093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специализированных отделений и кабинетов</a:t>
            </a:r>
          </a:p>
          <a:p>
            <a:pPr>
              <a:buFontTx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межрайонных центров </a:t>
            </a:r>
          </a:p>
          <a:p>
            <a:pPr>
              <a:buFontTx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Устранение дефицита кадров</a:t>
            </a:r>
          </a:p>
          <a:p>
            <a:pPr algn="just">
              <a:buFontTx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врачебного и среднего персонала на базе БУЗ ВО ВОКБ</a:t>
            </a:r>
          </a:p>
          <a:p>
            <a:pPr algn="just">
              <a:buFontTx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Улучшение работы РМИС</a:t>
            </a:r>
          </a:p>
          <a:p>
            <a:pPr algn="l">
              <a:buFontTx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тарифов на пациентов по профилю</a:t>
            </a:r>
          </a:p>
          <a:p>
            <a:pPr algn="l">
              <a:buFontTx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Установление отдельных тарифов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с синдромом диабетической стопы </a:t>
            </a:r>
          </a:p>
          <a:p>
            <a:pPr algn="l">
              <a:buFontTx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Четкая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маршрутизация пациентов (приказ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 ВО )</a:t>
            </a:r>
          </a:p>
          <a:p>
            <a:pPr algn="l">
              <a:buFontTx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приказа ДЗ ВО о функционировании «Школ для пациентов с СД»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FontTx/>
              <a:buNone/>
            </a:pPr>
            <a:endParaRPr lang="ru-RU" sz="1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AutoNum type="arabicPeriod"/>
            </a:pPr>
            <a:endParaRPr lang="ru-RU" sz="13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5124934" y="3920044"/>
            <a:ext cx="7057390" cy="2246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объемов финансирования  по ОМС.</a:t>
            </a:r>
          </a:p>
          <a:p>
            <a:pPr>
              <a:buFontTx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Сокращение объемов медицинской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помощи, в том числе по ВМП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Нестабильная экономическая обстановка.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Падение доходов населения, уменьшение поступлений ВБС.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Возрастающая конкуренция по некоторым видам медицинских услуг.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Значительная территориальная удаленность населенных пунктов в Вологодской области</a:t>
            </a:r>
          </a:p>
          <a:p>
            <a:pPr>
              <a:buFontTx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Уход специалистов в коммерческие клиники </a:t>
            </a:r>
          </a:p>
          <a:p>
            <a:pPr>
              <a:buFontTx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Невозможность завершения в условиях ОМС спец диагностики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патологии эндокринной системы из-за дефицита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диагностики.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340" y="434715"/>
            <a:ext cx="11046460" cy="6403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Стратегия развития помощи по </a:t>
            </a:r>
            <a:r>
              <a:rPr lang="ru-RU" sz="3600" b="1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профилю Эндокринология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en-US" dirty="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07340" y="878840"/>
            <a:ext cx="11691620" cy="59791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ru-RU" dirty="0">
                <a:latin typeface="Calibri" panose="020F0502020204030204" charset="0"/>
                <a:cs typeface="Calibri" panose="020F0502020204030204" charset="0"/>
                <a:sym typeface="+mn-ea"/>
              </a:rPr>
              <a:t>Стратегия сокращения издержек и оптимизации затрат при предоставлении услуг, за счет сокращения потока не профильных и не обследованных пациентов</a:t>
            </a:r>
            <a:endParaRPr lang="ru-RU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ru-RU" dirty="0">
                <a:latin typeface="Calibri" panose="020F0502020204030204" charset="0"/>
                <a:cs typeface="Calibri" panose="020F0502020204030204" charset="0"/>
                <a:sym typeface="+mn-ea"/>
              </a:rPr>
              <a:t>2. Увеличение объема определенного вида </a:t>
            </a:r>
            <a:r>
              <a:rPr lang="ru-RU" dirty="0" smtClean="0">
                <a:latin typeface="Calibri" panose="020F0502020204030204" charset="0"/>
                <a:cs typeface="Calibri" panose="020F0502020204030204" charset="0"/>
                <a:sym typeface="+mn-ea"/>
              </a:rPr>
              <a:t>помощи ( по СДС):</a:t>
            </a:r>
          </a:p>
          <a:p>
            <a:r>
              <a:rPr lang="ru-RU" dirty="0"/>
              <a:t>Закупка отдельного </a:t>
            </a:r>
            <a:r>
              <a:rPr lang="ru-RU" dirty="0" err="1"/>
              <a:t>ангиографа</a:t>
            </a:r>
            <a:endParaRPr lang="ru-RU" dirty="0"/>
          </a:p>
          <a:p>
            <a:r>
              <a:rPr lang="ru-RU" dirty="0"/>
              <a:t>Закупка расходных материалов для БАП и </a:t>
            </a:r>
            <a:r>
              <a:rPr lang="ru-RU" dirty="0" err="1"/>
              <a:t>стентирования</a:t>
            </a:r>
            <a:endParaRPr lang="ru-RU" dirty="0"/>
          </a:p>
          <a:p>
            <a:r>
              <a:rPr lang="ru-RU" dirty="0" smtClean="0"/>
              <a:t>Расширение </a:t>
            </a:r>
            <a:r>
              <a:rPr lang="ru-RU" dirty="0"/>
              <a:t>сосудистых коек</a:t>
            </a:r>
          </a:p>
          <a:p>
            <a:r>
              <a:rPr lang="ru-RU" dirty="0"/>
              <a:t>Разработка приказа ДЗ ВО о маршрутизации пациентов с СДС и атеросклеротическими заболеваниями сосудов нижних конечностей и СД</a:t>
            </a:r>
          </a:p>
          <a:p>
            <a:r>
              <a:rPr lang="ru-RU" dirty="0"/>
              <a:t>Отдельный тариф ОМС на амбулаторное лечение СДС, стационарное лечение СДС ( либо повышающий коэффициент сложности при КСК по СД 2 уровня) </a:t>
            </a:r>
          </a:p>
          <a:p>
            <a:pPr marL="0" indent="0">
              <a:buNone/>
            </a:pPr>
            <a:r>
              <a:rPr lang="ru-RU" dirty="0" smtClean="0">
                <a:latin typeface="Calibri" panose="020F0502020204030204" charset="0"/>
                <a:cs typeface="Calibri" panose="020F0502020204030204" charset="0"/>
                <a:sym typeface="+mn-ea"/>
              </a:rPr>
              <a:t>3</a:t>
            </a:r>
            <a:r>
              <a:rPr lang="ru-RU" dirty="0">
                <a:latin typeface="Calibri" panose="020F0502020204030204" charset="0"/>
                <a:cs typeface="Calibri" panose="020F0502020204030204" charset="0"/>
                <a:sym typeface="+mn-ea"/>
              </a:rPr>
              <a:t>. Создание межрайонных </a:t>
            </a:r>
            <a:r>
              <a:rPr lang="ru-RU" dirty="0" smtClean="0">
                <a:latin typeface="Calibri" panose="020F0502020204030204" charset="0"/>
                <a:cs typeface="Calibri" panose="020F0502020204030204" charset="0"/>
                <a:sym typeface="+mn-ea"/>
              </a:rPr>
              <a:t>эндокринологических центров</a:t>
            </a:r>
            <a:endParaRPr lang="ru-RU" dirty="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>
              <a:buNone/>
            </a:pPr>
            <a:r>
              <a:rPr lang="ru-RU" dirty="0">
                <a:latin typeface="Calibri" panose="020F0502020204030204" charset="0"/>
                <a:cs typeface="Calibri" panose="020F0502020204030204" charset="0"/>
                <a:sym typeface="+mn-ea"/>
              </a:rPr>
              <a:t>4. Сокращение сроков диагностики за счет развития современной диагностической </a:t>
            </a:r>
            <a:r>
              <a:rPr lang="ru-RU" dirty="0" smtClean="0">
                <a:latin typeface="Calibri" panose="020F0502020204030204" charset="0"/>
                <a:cs typeface="Calibri" panose="020F0502020204030204" charset="0"/>
                <a:sym typeface="+mn-ea"/>
              </a:rPr>
              <a:t>базы</a:t>
            </a:r>
          </a:p>
          <a:p>
            <a:pPr marL="0" indent="0">
              <a:buNone/>
            </a:pPr>
            <a:r>
              <a:rPr lang="ru-RU" dirty="0" smtClean="0"/>
              <a:t>5. Отдельный </a:t>
            </a:r>
            <a:r>
              <a:rPr lang="ru-RU" dirty="0"/>
              <a:t>тариф ОМС на проведение «Школ диабета»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6. Повышение </a:t>
            </a:r>
            <a:r>
              <a:rPr lang="ru-RU" dirty="0"/>
              <a:t>осведомлённости первичного звена </a:t>
            </a:r>
            <a:r>
              <a:rPr lang="ru-RU" dirty="0" smtClean="0"/>
              <a:t>, обучение (осмотр </a:t>
            </a:r>
            <a:r>
              <a:rPr lang="ru-RU" dirty="0"/>
              <a:t>стоп!, УЗДГ сосудов)</a:t>
            </a:r>
          </a:p>
          <a:p>
            <a:pPr marL="0" indent="0">
              <a:buNone/>
            </a:pPr>
            <a:endParaRPr lang="ru-RU" dirty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0066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endParaRPr lang="ru-RU" altLang="en-US" dirty="0">
              <a:solidFill>
                <a:srgbClr val="000066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A495CD5-E65C-48B2-A07E-8D2947F33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734" y="-7744"/>
            <a:ext cx="1524132" cy="132904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07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Оценка стратегии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en-US" dirty="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78435" y="773430"/>
            <a:ext cx="11863070" cy="5977890"/>
          </a:xfrm>
        </p:spPr>
        <p:txBody>
          <a:bodyPr>
            <a:normAutofit/>
          </a:bodyPr>
          <a:lstStyle/>
          <a:p>
            <a:pPr algn="just"/>
            <a:r>
              <a:rPr lang="ru-RU" i="1" dirty="0">
                <a:cs typeface="+mn-lt"/>
                <a:sym typeface="+mn-ea"/>
              </a:rPr>
              <a:t>Пригодность</a:t>
            </a:r>
          </a:p>
          <a:p>
            <a:pPr marL="0" indent="0" algn="just">
              <a:buNone/>
            </a:pPr>
            <a:r>
              <a:rPr lang="ru-RU" dirty="0">
                <a:cs typeface="+mn-lt"/>
                <a:sym typeface="+mn-ea"/>
              </a:rPr>
              <a:t> - на сегодня есть потребители и спрос на услуги, но пациенты уходят в коммерческие клиники, т к мы не можем предоставить им бОльшую часть диагностических услуг, затягиваются сроки, часть пациентов не возвращается </a:t>
            </a:r>
          </a:p>
          <a:p>
            <a:pPr marL="0" indent="0" algn="just">
              <a:buNone/>
            </a:pPr>
            <a:r>
              <a:rPr lang="ru-RU" dirty="0">
                <a:cs typeface="+mn-lt"/>
                <a:sym typeface="+mn-ea"/>
              </a:rPr>
              <a:t>- </a:t>
            </a:r>
            <a:r>
              <a:rPr lang="ru-RU" i="1" dirty="0" smtClean="0">
                <a:cs typeface="+mn-lt"/>
                <a:sym typeface="+mn-ea"/>
              </a:rPr>
              <a:t>Осуществимость</a:t>
            </a:r>
            <a:r>
              <a:rPr lang="ru-RU" dirty="0" smtClean="0">
                <a:cs typeface="+mn-lt"/>
                <a:sym typeface="+mn-ea"/>
              </a:rPr>
              <a:t> </a:t>
            </a:r>
            <a:r>
              <a:rPr lang="ru-RU" dirty="0">
                <a:cs typeface="+mn-lt"/>
                <a:sym typeface="+mn-ea"/>
              </a:rPr>
              <a:t>– сложно! </a:t>
            </a:r>
          </a:p>
          <a:p>
            <a:pPr marL="0" indent="0" algn="just">
              <a:buNone/>
            </a:pPr>
            <a:r>
              <a:rPr lang="ru-RU" dirty="0">
                <a:cs typeface="+mn-lt"/>
                <a:sym typeface="+mn-ea"/>
              </a:rPr>
              <a:t>- отсутствие достаточного финансирования</a:t>
            </a:r>
          </a:p>
          <a:p>
            <a:pPr marL="0" indent="0" algn="just">
              <a:buNone/>
            </a:pPr>
            <a:r>
              <a:rPr lang="ru-RU" dirty="0">
                <a:cs typeface="+mn-lt"/>
                <a:sym typeface="+mn-ea"/>
              </a:rPr>
              <a:t>- на сегодня нет достаточной диагностической базы (отсутствие специфической лабораторной диагностики, в </a:t>
            </a:r>
            <a:r>
              <a:rPr lang="ru-RU" dirty="0" err="1" smtClean="0">
                <a:cs typeface="+mn-lt"/>
                <a:sym typeface="+mn-ea"/>
              </a:rPr>
              <a:t>т.ч</a:t>
            </a:r>
            <a:r>
              <a:rPr lang="ru-RU" dirty="0" smtClean="0">
                <a:cs typeface="+mn-lt"/>
                <a:sym typeface="+mn-ea"/>
              </a:rPr>
              <a:t>. </a:t>
            </a:r>
            <a:r>
              <a:rPr lang="ru-RU" dirty="0">
                <a:cs typeface="+mn-lt"/>
                <a:sym typeface="+mn-ea"/>
              </a:rPr>
              <a:t>на базе </a:t>
            </a:r>
            <a:r>
              <a:rPr lang="ru-RU" dirty="0" smtClean="0">
                <a:cs typeface="+mn-lt"/>
                <a:sym typeface="+mn-ea"/>
              </a:rPr>
              <a:t>ВОКБ, часть диагностики возможна только в коммерческих клиниках) </a:t>
            </a:r>
            <a:endParaRPr lang="ru-RU" dirty="0">
              <a:cs typeface="+mn-lt"/>
              <a:sym typeface="+mn-ea"/>
            </a:endParaRPr>
          </a:p>
          <a:p>
            <a:pPr marL="0" indent="0" algn="just">
              <a:buNone/>
            </a:pPr>
            <a:r>
              <a:rPr lang="ru-RU" dirty="0">
                <a:cs typeface="+mn-lt"/>
                <a:sym typeface="+mn-ea"/>
              </a:rPr>
              <a:t>- дефицит </a:t>
            </a:r>
            <a:r>
              <a:rPr lang="ru-RU" dirty="0" smtClean="0">
                <a:cs typeface="+mn-lt"/>
                <a:sym typeface="+mn-ea"/>
              </a:rPr>
              <a:t>кадров в 1 и 2 уровнях</a:t>
            </a:r>
            <a:endParaRPr lang="ru-RU" dirty="0">
              <a:cs typeface="+mn-lt"/>
              <a:sym typeface="+mn-ea"/>
            </a:endParaRPr>
          </a:p>
          <a:p>
            <a:pPr marL="0" indent="0" algn="just">
              <a:buNone/>
            </a:pPr>
            <a:r>
              <a:rPr lang="ru-RU" dirty="0">
                <a:cs typeface="+mn-lt"/>
                <a:sym typeface="+mn-ea"/>
              </a:rPr>
              <a:t>- низкие тарифы ТФОМС</a:t>
            </a:r>
          </a:p>
          <a:p>
            <a:pPr marL="0" indent="0" algn="just">
              <a:buNone/>
            </a:pPr>
            <a:endParaRPr lang="ru-RU" dirty="0">
              <a:solidFill>
                <a:srgbClr val="000066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ru-RU" dirty="0"/>
          </a:p>
          <a:p>
            <a:endParaRPr lang="ru-RU" alt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6C55057-2920-47F0-8661-9FA16159A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456" y="40963"/>
            <a:ext cx="1524132" cy="132904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5255"/>
            <a:ext cx="10515600" cy="610235"/>
          </a:xfrm>
        </p:spPr>
        <p:txBody>
          <a:bodyPr>
            <a:noAutofit/>
          </a:bodyPr>
          <a:lstStyle/>
          <a:p>
            <a:pPr algn="ctr"/>
            <a:r>
              <a:rPr lang="ru-RU" altLang="en-US" dirty="0">
                <a:solidFill>
                  <a:srgbClr val="FF0000"/>
                </a:solidFill>
                <a:latin typeface="+mn-lt"/>
              </a:rPr>
              <a:t>План развития службы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07315" y="745490"/>
            <a:ext cx="11833860" cy="5991225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ru-RU" altLang="en-US" sz="3100" dirty="0"/>
              <a:t>            </a:t>
            </a:r>
            <a:r>
              <a:rPr lang="ru-RU" altLang="en-US" sz="3100" b="1" dirty="0"/>
              <a:t>МО 2 уровня</a:t>
            </a:r>
            <a:endParaRPr lang="ru-RU" altLang="en-US" sz="3100" dirty="0"/>
          </a:p>
          <a:p>
            <a:pPr>
              <a:lnSpc>
                <a:spcPct val="90000"/>
              </a:lnSpc>
            </a:pPr>
            <a:r>
              <a:rPr lang="ru-RU" altLang="en-US" sz="2400" dirty="0"/>
              <a:t>Создание </a:t>
            </a:r>
            <a:r>
              <a:rPr lang="ru-RU" altLang="en-US" sz="2400" b="1" dirty="0"/>
              <a:t>межрайонных диагностических центров</a:t>
            </a:r>
            <a:r>
              <a:rPr lang="ru-RU" altLang="en-US" sz="2400" dirty="0"/>
              <a:t> </a:t>
            </a:r>
            <a:r>
              <a:rPr lang="ru-RU" altLang="en-US" sz="2400" dirty="0" smtClean="0"/>
              <a:t>(обязательно </a:t>
            </a:r>
            <a:r>
              <a:rPr lang="ru-RU" altLang="en-US" sz="2400" dirty="0" smtClean="0">
                <a:sym typeface="+mn-ea"/>
              </a:rPr>
              <a:t>эндокринолог в каждом</a:t>
            </a:r>
            <a:r>
              <a:rPr lang="ru-RU" altLang="en-US" sz="2400" dirty="0" smtClean="0">
                <a:sym typeface="+mn-ea"/>
              </a:rPr>
              <a:t>) </a:t>
            </a:r>
            <a:r>
              <a:rPr lang="ru-RU" altLang="en-US" sz="2400" dirty="0"/>
              <a:t>с возможностью проведения </a:t>
            </a:r>
            <a:r>
              <a:rPr lang="ru-RU" altLang="en-US" sz="2400" dirty="0" smtClean="0"/>
              <a:t>эндокринологического </a:t>
            </a:r>
            <a:r>
              <a:rPr lang="ru-RU" altLang="en-US" sz="2400" dirty="0" smtClean="0"/>
              <a:t> </a:t>
            </a:r>
            <a:r>
              <a:rPr lang="ru-RU" altLang="en-US" sz="2400" dirty="0"/>
              <a:t>обследования </a:t>
            </a:r>
            <a:r>
              <a:rPr lang="ru-RU" altLang="en-US" sz="2400" dirty="0" smtClean="0"/>
              <a:t>, функционирование «Школ сахарного диабета», кабинета «Диабетической стопы»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en-US" sz="2400" dirty="0" smtClean="0"/>
              <a:t> - </a:t>
            </a:r>
            <a:r>
              <a:rPr lang="ru-RU" altLang="en-US" sz="2400" b="1" dirty="0"/>
              <a:t>Великоустюгский </a:t>
            </a:r>
            <a:r>
              <a:rPr lang="ru-RU" altLang="en-US" sz="2400" b="1" dirty="0" smtClean="0"/>
              <a:t>эндокринологический центр</a:t>
            </a:r>
            <a:r>
              <a:rPr lang="ru-RU" altLang="en-US" sz="2400" dirty="0" smtClean="0"/>
              <a:t> </a:t>
            </a:r>
            <a:r>
              <a:rPr lang="ru-RU" altLang="en-US" sz="2400" dirty="0"/>
              <a:t>(Великоустюгский, </a:t>
            </a:r>
            <a:r>
              <a:rPr lang="ru-RU" altLang="en-US" sz="2400" dirty="0" err="1"/>
              <a:t>Нюксеницкий</a:t>
            </a:r>
            <a:r>
              <a:rPr lang="ru-RU" altLang="en-US" sz="2400" dirty="0"/>
              <a:t>, Никольский, К-Городецкий,  районы)</a:t>
            </a:r>
          </a:p>
          <a:p>
            <a:pPr algn="l">
              <a:lnSpc>
                <a:spcPct val="90000"/>
              </a:lnSpc>
              <a:buFontTx/>
              <a:buChar char="-"/>
            </a:pPr>
            <a:r>
              <a:rPr lang="ru-RU" altLang="en-US" sz="2400" b="1" dirty="0" err="1"/>
              <a:t>Тотемский</a:t>
            </a:r>
            <a:r>
              <a:rPr lang="ru-RU" altLang="en-US" sz="2400" b="1" dirty="0"/>
              <a:t> </a:t>
            </a:r>
            <a:r>
              <a:rPr lang="ru-RU" altLang="en-US" sz="2400" b="1" dirty="0" smtClean="0"/>
              <a:t>эндокринологический центр</a:t>
            </a:r>
            <a:r>
              <a:rPr lang="ru-RU" altLang="en-US" sz="2400" dirty="0" smtClean="0"/>
              <a:t> </a:t>
            </a:r>
            <a:r>
              <a:rPr lang="ru-RU" altLang="en-US" sz="2400" dirty="0"/>
              <a:t>(</a:t>
            </a:r>
            <a:r>
              <a:rPr lang="ru-RU" altLang="en-US" sz="2400" dirty="0" err="1">
                <a:sym typeface="+mn-ea"/>
              </a:rPr>
              <a:t>Тарногский</a:t>
            </a:r>
            <a:r>
              <a:rPr lang="ru-RU" altLang="en-US" sz="2400" dirty="0">
                <a:sym typeface="+mn-ea"/>
              </a:rPr>
              <a:t>, Бабушкинский, </a:t>
            </a:r>
            <a:r>
              <a:rPr lang="ru-RU" altLang="en-US" sz="2400" dirty="0" err="1">
                <a:sym typeface="+mn-ea"/>
              </a:rPr>
              <a:t>Верховажский</a:t>
            </a:r>
            <a:r>
              <a:rPr lang="ru-RU" altLang="en-US" sz="2400" dirty="0"/>
              <a:t>, </a:t>
            </a:r>
            <a:r>
              <a:rPr lang="ru-RU" altLang="en-US" sz="2400" dirty="0" err="1"/>
              <a:t>Тотемский</a:t>
            </a:r>
            <a:r>
              <a:rPr lang="ru-RU" altLang="en-US" sz="2400" dirty="0"/>
              <a:t>, </a:t>
            </a:r>
            <a:r>
              <a:rPr lang="ru-RU" altLang="en-US" sz="2400" dirty="0" err="1"/>
              <a:t>Сямженский</a:t>
            </a:r>
            <a:r>
              <a:rPr lang="ru-RU" altLang="en-US" sz="2400" dirty="0" smtClean="0"/>
              <a:t>)</a:t>
            </a:r>
          </a:p>
          <a:p>
            <a:pPr algn="l">
              <a:lnSpc>
                <a:spcPct val="90000"/>
              </a:lnSpc>
              <a:buFontTx/>
              <a:buChar char="-"/>
            </a:pPr>
            <a:r>
              <a:rPr lang="ru-RU" altLang="en-US" sz="2400" b="1" dirty="0" smtClean="0"/>
              <a:t>Череповецкий эндокринологический центр </a:t>
            </a:r>
            <a:r>
              <a:rPr lang="ru-RU" altLang="en-US" sz="2400" dirty="0" smtClean="0"/>
              <a:t>( </a:t>
            </a:r>
            <a:r>
              <a:rPr lang="ru-RU" altLang="en-US" sz="2400" dirty="0" smtClean="0">
                <a:sym typeface="+mn-ea"/>
              </a:rPr>
              <a:t>Череповец</a:t>
            </a:r>
            <a:r>
              <a:rPr lang="ru-RU" altLang="en-US" sz="2400" dirty="0">
                <a:sym typeface="+mn-ea"/>
              </a:rPr>
              <a:t>, Череповецкий, </a:t>
            </a:r>
            <a:r>
              <a:rPr lang="ru-RU" altLang="en-US" sz="2400" dirty="0" err="1">
                <a:sym typeface="+mn-ea"/>
              </a:rPr>
              <a:t>Устюженский</a:t>
            </a:r>
            <a:r>
              <a:rPr lang="ru-RU" altLang="en-US" sz="2400" dirty="0">
                <a:sym typeface="+mn-ea"/>
              </a:rPr>
              <a:t>, Шекснинский, </a:t>
            </a:r>
            <a:r>
              <a:rPr lang="ru-RU" altLang="en-US" sz="2400" dirty="0" err="1">
                <a:sym typeface="+mn-ea"/>
              </a:rPr>
              <a:t>Чагодощенский</a:t>
            </a:r>
            <a:r>
              <a:rPr lang="ru-RU" altLang="en-US" sz="2400" dirty="0">
                <a:sym typeface="+mn-ea"/>
              </a:rPr>
              <a:t>, </a:t>
            </a:r>
            <a:r>
              <a:rPr lang="ru-RU" altLang="en-US" sz="2400" dirty="0" err="1">
                <a:sym typeface="+mn-ea"/>
              </a:rPr>
              <a:t>Кадуйский</a:t>
            </a:r>
            <a:r>
              <a:rPr lang="ru-RU" altLang="en-US" sz="2400" dirty="0">
                <a:sym typeface="+mn-ea"/>
              </a:rPr>
              <a:t>, Белозерский, Бабаевский районы)</a:t>
            </a:r>
            <a:endParaRPr lang="ru-RU" altLang="en-US" sz="2400" dirty="0"/>
          </a:p>
          <a:p>
            <a:pPr marL="0" indent="0" algn="l">
              <a:lnSpc>
                <a:spcPct val="90000"/>
              </a:lnSpc>
              <a:buNone/>
            </a:pPr>
            <a:endParaRPr lang="ru-RU" alt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ru-RU" altLang="en-US" dirty="0"/>
              <a:t>             </a:t>
            </a:r>
            <a:r>
              <a:rPr lang="ru-RU" altLang="en-US" sz="3100" b="1" dirty="0"/>
              <a:t>МО 3 уровня</a:t>
            </a:r>
            <a:endParaRPr lang="ru-RU" altLang="en-US" sz="3100" dirty="0"/>
          </a:p>
          <a:p>
            <a:pPr marL="0" indent="0">
              <a:lnSpc>
                <a:spcPct val="90000"/>
              </a:lnSpc>
              <a:buNone/>
            </a:pPr>
            <a:r>
              <a:rPr lang="ru-RU" altLang="en-US" sz="2400" dirty="0">
                <a:sym typeface="+mn-ea"/>
              </a:rPr>
              <a:t>- </a:t>
            </a:r>
            <a:r>
              <a:rPr lang="ru-RU" altLang="en-US" sz="2400" b="1" dirty="0" smtClean="0">
                <a:sym typeface="+mn-ea"/>
              </a:rPr>
              <a:t>Вологодский областной эндокринологический </a:t>
            </a:r>
            <a:r>
              <a:rPr lang="ru-RU" altLang="en-US" sz="2400" b="1" dirty="0" smtClean="0">
                <a:sym typeface="+mn-ea"/>
              </a:rPr>
              <a:t> центр </a:t>
            </a:r>
            <a:r>
              <a:rPr lang="ru-RU" altLang="en-US" sz="2400" dirty="0" smtClean="0">
                <a:sym typeface="+mn-ea"/>
              </a:rPr>
              <a:t>на </a:t>
            </a:r>
            <a:r>
              <a:rPr lang="ru-RU" altLang="en-US" sz="2400" dirty="0">
                <a:sym typeface="+mn-ea"/>
              </a:rPr>
              <a:t>базе БУЗ ВО </a:t>
            </a:r>
            <a:r>
              <a:rPr lang="ru-RU" altLang="en-US" sz="2400" dirty="0" smtClean="0">
                <a:sym typeface="+mn-ea"/>
              </a:rPr>
              <a:t>ВОКБ </a:t>
            </a:r>
            <a:endParaRPr lang="ru-RU" altLang="en-US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E34773A-6A0D-4909-890C-525E271AB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646" y="80968"/>
            <a:ext cx="1530229" cy="132904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344" y="416877"/>
            <a:ext cx="12106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Районы, прикрепленные к Областному и </a:t>
            </a:r>
            <a:r>
              <a:rPr lang="ru-RU" sz="2400" b="1" dirty="0" smtClean="0">
                <a:solidFill>
                  <a:srgbClr val="FF0000"/>
                </a:solidFill>
              </a:rPr>
              <a:t>межрайонным эндокринологическим центрам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4312096" y="3989602"/>
            <a:ext cx="406400" cy="387350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45075" name="Oval 19"/>
          <p:cNvSpPr>
            <a:spLocks noChangeArrowheads="1"/>
          </p:cNvSpPr>
          <p:nvPr/>
        </p:nvSpPr>
        <p:spPr bwMode="auto">
          <a:xfrm>
            <a:off x="6044197" y="3892130"/>
            <a:ext cx="328612" cy="3476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45076" name="Oval 20"/>
          <p:cNvSpPr>
            <a:spLocks noChangeArrowheads="1"/>
          </p:cNvSpPr>
          <p:nvPr/>
        </p:nvSpPr>
        <p:spPr bwMode="auto">
          <a:xfrm>
            <a:off x="3167526" y="4477686"/>
            <a:ext cx="328612" cy="3476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45078" name="Oval 22"/>
          <p:cNvSpPr>
            <a:spLocks noChangeArrowheads="1"/>
          </p:cNvSpPr>
          <p:nvPr/>
        </p:nvSpPr>
        <p:spPr bwMode="auto">
          <a:xfrm>
            <a:off x="9866844" y="2356820"/>
            <a:ext cx="328612" cy="3476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39" name="AutoShape 2"/>
          <p:cNvSpPr>
            <a:spLocks noChangeArrowheads="1"/>
          </p:cNvSpPr>
          <p:nvPr/>
        </p:nvSpPr>
        <p:spPr bwMode="auto">
          <a:xfrm>
            <a:off x="247169" y="6232080"/>
            <a:ext cx="406400" cy="387350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828675" y="6231890"/>
            <a:ext cx="18357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Областной </a:t>
            </a:r>
            <a:r>
              <a:rPr lang="ru-RU" dirty="0" err="1" smtClean="0"/>
              <a:t>ЭндЦ</a:t>
            </a:r>
            <a:endParaRPr lang="ru-RU" dirty="0"/>
          </a:p>
        </p:txBody>
      </p:sp>
      <p:sp>
        <p:nvSpPr>
          <p:cNvPr id="41" name="Oval 20"/>
          <p:cNvSpPr>
            <a:spLocks noChangeArrowheads="1"/>
          </p:cNvSpPr>
          <p:nvPr/>
        </p:nvSpPr>
        <p:spPr bwMode="auto">
          <a:xfrm>
            <a:off x="3013393" y="6276307"/>
            <a:ext cx="328612" cy="347662"/>
          </a:xfrm>
          <a:prstGeom prst="ellipse">
            <a:avLst/>
          </a:prstGeom>
          <a:solidFill>
            <a:srgbClr val="7030A0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6617970" y="6210935"/>
            <a:ext cx="1917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Тотемский</a:t>
            </a:r>
            <a:r>
              <a:rPr lang="ru-RU" dirty="0"/>
              <a:t> </a:t>
            </a:r>
            <a:r>
              <a:rPr lang="ru-RU" dirty="0" smtClean="0"/>
              <a:t>МЦ</a:t>
            </a:r>
            <a:endParaRPr lang="ru-RU" dirty="0"/>
          </a:p>
        </p:txBody>
      </p:sp>
      <p:sp>
        <p:nvSpPr>
          <p:cNvPr id="43" name="Oval 26"/>
          <p:cNvSpPr>
            <a:spLocks noChangeArrowheads="1"/>
          </p:cNvSpPr>
          <p:nvPr/>
        </p:nvSpPr>
        <p:spPr bwMode="auto">
          <a:xfrm>
            <a:off x="6259988" y="6270180"/>
            <a:ext cx="328612" cy="3492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Oval 26"/>
          <p:cNvSpPr>
            <a:spLocks noChangeArrowheads="1"/>
          </p:cNvSpPr>
          <p:nvPr/>
        </p:nvSpPr>
        <p:spPr bwMode="auto">
          <a:xfrm>
            <a:off x="8668862" y="6232080"/>
            <a:ext cx="328612" cy="3492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3342005" y="6210935"/>
            <a:ext cx="2706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dirty="0"/>
              <a:t>Великоустюгский </a:t>
            </a:r>
            <a:r>
              <a:rPr lang="ru-RU" altLang="en-US" dirty="0" smtClean="0"/>
              <a:t>МЦ</a:t>
            </a:r>
            <a:endParaRPr lang="ru-RU" altLang="en-US" dirty="0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9024874" y="6241605"/>
            <a:ext cx="2531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dirty="0"/>
              <a:t>Череповецкий </a:t>
            </a:r>
            <a:r>
              <a:rPr lang="ru-RU" altLang="en-US" dirty="0" smtClean="0"/>
              <a:t>МЦ</a:t>
            </a:r>
            <a:endParaRPr lang="ru-RU" altLang="en-US" dirty="0"/>
          </a:p>
        </p:txBody>
      </p:sp>
      <p:pic>
        <p:nvPicPr>
          <p:cNvPr id="3" name="Изображение 2" descr="карта В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20" y="885825"/>
            <a:ext cx="10296525" cy="50863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1DBB74-0DDC-4F24-9AF7-82B846C4C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4"/>
          <a:stretch>
            <a:fillRect/>
          </a:stretch>
        </p:blipFill>
        <p:spPr>
          <a:xfrm>
            <a:off x="10996134" y="418918"/>
            <a:ext cx="1002133" cy="10278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BDBFEA-0A94-4CC2-8E3D-959C6693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Порядок оказания медицинской помощи взрослому населению по профилю «Эндокринология» , приказ МЗ РФ №104Н от 13.03. 2023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7876C1-B2D4-4B0D-866C-90FD4816D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Введены новые структуры : региональный ( областной ) эндокринологический центр ; межрайонный ( районный) эндокринологический центр .</a:t>
            </a:r>
          </a:p>
          <a:p>
            <a:r>
              <a:rPr lang="ru-RU" dirty="0"/>
              <a:t>Отдельно выделена работа по ведению «Школы диабета» , введены нормативы численности школ , нормативы охвата пациентов обучением; каждый пациент в СД должен проходить обучение в школе не реже 1 раза в 3 года  ( клин рекомендации по СД 1 и СД2 от 2022г ) </a:t>
            </a:r>
          </a:p>
          <a:p>
            <a:r>
              <a:rPr lang="ru-RU" dirty="0"/>
              <a:t>Амбулаторно – 1 школа на 2500 пациентов с СД ; Стационарно -1 школа на 1 эндокринологическое отделение </a:t>
            </a:r>
          </a:p>
          <a:p>
            <a:r>
              <a:rPr lang="ru-RU" dirty="0"/>
              <a:t>Выделенные ставки: 0,5 должности врач-эндокринолог на Школу, 1 должность медицинская сестра на Школу.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3892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1DBB74-0DDC-4F24-9AF7-82B846C4C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4"/>
          <a:stretch>
            <a:fillRect/>
          </a:stretch>
        </p:blipFill>
        <p:spPr>
          <a:xfrm>
            <a:off x="10996134" y="418918"/>
            <a:ext cx="1002133" cy="10278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BDBFEA-0A94-4CC2-8E3D-959C6693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Порядок оказания медицинской помощи взрослому населению по профилю «Эндокринология» , приказ МЗ РФ №104Н от 13.03. 2023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7876C1-B2D4-4B0D-866C-90FD4816D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800" b="1" dirty="0"/>
              <a:t>Требования к региональному  ( областному) эндокринологическому центру:</a:t>
            </a:r>
          </a:p>
          <a:p>
            <a:r>
              <a:rPr lang="ru-RU" sz="3600" dirty="0"/>
              <a:t>На базе областной клинической больницы , при населении субъекта более 500000;</a:t>
            </a:r>
          </a:p>
          <a:p>
            <a:r>
              <a:rPr lang="ru-RU" sz="3600" dirty="0"/>
              <a:t>Офтальмологический кабинет с лазерной операционной;</a:t>
            </a:r>
          </a:p>
          <a:p>
            <a:r>
              <a:rPr lang="ru-RU" sz="3600" dirty="0"/>
              <a:t>Кабинет «Диабетическая стопа»;</a:t>
            </a:r>
          </a:p>
          <a:p>
            <a:r>
              <a:rPr lang="ru-RU" sz="3600" dirty="0"/>
              <a:t>Кабинеты врачей : эндокринолог, кардиолог, нефролог, невролог, хирург, травматолог-ортопед;</a:t>
            </a:r>
          </a:p>
          <a:p>
            <a:r>
              <a:rPr lang="ru-RU" sz="3600" dirty="0"/>
              <a:t>Функциональная диагностика, УЗ-диагностика, КДЛ , выполняющая цитологические исследования,;</a:t>
            </a:r>
          </a:p>
          <a:p>
            <a:r>
              <a:rPr lang="ru-RU" sz="3600" dirty="0"/>
              <a:t>Рентген диагностика , денситометрия, МРТ , СКТ </a:t>
            </a:r>
          </a:p>
          <a:p>
            <a:r>
              <a:rPr lang="ru-RU" sz="3600" dirty="0"/>
              <a:t>Кабинет для выполнения ТАБ ;</a:t>
            </a:r>
          </a:p>
          <a:p>
            <a:r>
              <a:rPr lang="ru-RU" sz="3600" dirty="0"/>
              <a:t>Учебно-методический отдел;</a:t>
            </a:r>
          </a:p>
          <a:p>
            <a:r>
              <a:rPr lang="ru-RU" sz="3600" dirty="0"/>
              <a:t>Кабинет врача-статистика;</a:t>
            </a:r>
          </a:p>
          <a:p>
            <a:r>
              <a:rPr lang="ru-RU" sz="3600" dirty="0"/>
              <a:t>Кабинет телемедицины.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393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1DBB74-0DDC-4F24-9AF7-82B846C4C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4"/>
          <a:stretch>
            <a:fillRect/>
          </a:stretch>
        </p:blipFill>
        <p:spPr>
          <a:xfrm>
            <a:off x="10996134" y="418918"/>
            <a:ext cx="1002133" cy="10278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BDBFEA-0A94-4CC2-8E3D-959C6693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Порядок оказания медицинской помощи взрослому населению по профилю «Эндокринология» , приказ МЗ РФ №104Н от 13.03. 2023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7876C1-B2D4-4B0D-866C-90FD4816D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/>
              <a:t>Требования к межрайонному   (районному) эндокринологическому центру:</a:t>
            </a:r>
          </a:p>
          <a:p>
            <a:r>
              <a:rPr lang="ru-RU" sz="2000" dirty="0"/>
              <a:t>На базе МО , обслуживающей более 100.000 человек ;</a:t>
            </a:r>
          </a:p>
          <a:p>
            <a:r>
              <a:rPr lang="ru-RU" sz="2000" dirty="0"/>
              <a:t>Рентген и МСКТ диагностика;</a:t>
            </a:r>
          </a:p>
          <a:p>
            <a:r>
              <a:rPr lang="ru-RU" sz="2000" dirty="0"/>
              <a:t>УЗ- диагностика, функциональная диагностика, лабораторная диагностика;</a:t>
            </a:r>
          </a:p>
          <a:p>
            <a:r>
              <a:rPr lang="ru-RU" sz="2000" dirty="0"/>
              <a:t>Эндокринолог , диетолог.</a:t>
            </a:r>
          </a:p>
          <a:p>
            <a:r>
              <a:rPr lang="ru-RU" sz="2000" dirty="0"/>
              <a:t>Кабинет «Диабетической стопы»;</a:t>
            </a:r>
          </a:p>
          <a:p>
            <a:r>
              <a:rPr lang="ru-RU" sz="2000" dirty="0"/>
              <a:t>Кабинет «Школа для пациентов с СД»;</a:t>
            </a:r>
          </a:p>
          <a:p>
            <a:r>
              <a:rPr lang="ru-RU" sz="2000" dirty="0"/>
              <a:t>Кабинет телемедицины;</a:t>
            </a:r>
          </a:p>
          <a:p>
            <a:r>
              <a:rPr lang="ru-RU" sz="2000" dirty="0"/>
              <a:t>Дневной стационар ( опционально) </a:t>
            </a:r>
          </a:p>
          <a:p>
            <a:r>
              <a:rPr lang="ru-RU" sz="2000" dirty="0"/>
              <a:t>Мобильные медицинские бригады.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600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Лого итог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3" r="12223" b="8427"/>
          <a:stretch>
            <a:fillRect/>
          </a:stretch>
        </p:blipFill>
        <p:spPr bwMode="auto">
          <a:xfrm>
            <a:off x="10903974" y="123951"/>
            <a:ext cx="1160207" cy="128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AutoShape 5" descr="file:///C:/Users/SOKOLO~1/AppData/Local/Temp/j_sASVEPlz4.jpg"/>
          <p:cNvSpPr>
            <a:spLocks noChangeAspect="1" noChangeArrowheads="1"/>
          </p:cNvSpPr>
          <p:nvPr/>
        </p:nvSpPr>
        <p:spPr bwMode="auto">
          <a:xfrm>
            <a:off x="142920" y="-2829609"/>
            <a:ext cx="3640100" cy="6475178"/>
          </a:xfrm>
          <a:prstGeom prst="rect">
            <a:avLst/>
          </a:prstGeom>
          <a:noFill/>
        </p:spPr>
        <p:txBody>
          <a:bodyPr vert="horz" wrap="square" lIns="84002" tIns="42001" rIns="84002" bIns="42001" numCol="1" anchor="t" anchorCtr="0" compatLnSpc="1">
            <a:prstTxWarp prst="textNoShape">
              <a:avLst/>
            </a:prstTxWarp>
          </a:bodyPr>
          <a:lstStyle/>
          <a:p>
            <a:endParaRPr lang="ru-RU" sz="1654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4DF4CA-BC38-41BE-8E3C-F7D95C6CF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Организация специализированной службы по профилю «Эндокринология: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D99123-0EE1-42C4-A4E4-FCA6BA86A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013"/>
            <a:ext cx="10515600" cy="5328037"/>
          </a:xfrm>
        </p:spPr>
        <p:txBody>
          <a:bodyPr>
            <a:normAutofit/>
          </a:bodyPr>
          <a:lstStyle/>
          <a:p>
            <a:r>
              <a:rPr lang="ru-RU" sz="2400" dirty="0"/>
              <a:t>Среднее время ожидания до получения специализированной помощи не более 14 дней. </a:t>
            </a:r>
          </a:p>
          <a:p>
            <a:r>
              <a:rPr lang="ru-RU" sz="2400" dirty="0"/>
              <a:t>Максимальное расстояние от ЛПУ района до ЛПУ 3 уровня -472 км ; максимальное количество времени, необходимое пациенту для проезда от места жительства до специализированного учреждения  - 6 часов .</a:t>
            </a:r>
          </a:p>
          <a:p>
            <a:r>
              <a:rPr lang="ru-RU" sz="2400" dirty="0"/>
              <a:t>В 23 районах из 26 нет эндокринолога , </a:t>
            </a:r>
          </a:p>
          <a:p>
            <a:r>
              <a:rPr lang="ru-RU" sz="2400" dirty="0"/>
              <a:t>Первичная специализированная помощь по профилю эндокринология пациентам этих районов оказывается в областной больнице , в стационарах ЦРБ , в также посредством выездной работы мультидисциплинарных команд ,работающих на базе ВОКБ и ВОЦЭ. Количество посещений во время выездной работы в  2020г – 590 , 2021г – 1929 , 2022 г – 1759 . В поликлинике ВОКБ-  6236 ( план 4743 – 131%)</a:t>
            </a:r>
          </a:p>
          <a:p>
            <a:r>
              <a:rPr lang="ru-RU" sz="2400" dirty="0" smtClean="0"/>
              <a:t>Укомплектованность </a:t>
            </a:r>
            <a:r>
              <a:rPr lang="ru-RU" sz="2400" dirty="0"/>
              <a:t>эндокринологами в городской местности 92, 4 % , в сельской 7, 4 % 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476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223FB6F-BE3C-41FF-9EF5-3595126AD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136" y="488920"/>
            <a:ext cx="950225" cy="9216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BE2E8F-764D-47DC-B62B-E106129ED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Разработаны тарифы ФОМС для терапевтического обучения при СД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479B8C-6B2D-4638-AEA9-A80E1B229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Расчеты ФОМС:</a:t>
            </a:r>
          </a:p>
          <a:p>
            <a:r>
              <a:rPr lang="ru-RU" dirty="0"/>
              <a:t>Стоимость 1 часа на 1 пациента – 43, 44 руб.+</a:t>
            </a:r>
          </a:p>
          <a:p>
            <a:r>
              <a:rPr lang="ru-RU" dirty="0"/>
              <a:t>Стоимость проверки дневников ( взрослые 391,04 руб., дети- 782,08 руб.)</a:t>
            </a:r>
          </a:p>
          <a:p>
            <a:r>
              <a:rPr lang="ru-RU" dirty="0"/>
              <a:t>Итого стоимость в год на 1 пациента на 1 программу :</a:t>
            </a:r>
          </a:p>
          <a:p>
            <a:r>
              <a:rPr lang="ru-RU" dirty="0"/>
              <a:t>- Взрослый СД 1 тип – 1259, 84 руб.,</a:t>
            </a:r>
          </a:p>
          <a:p>
            <a:r>
              <a:rPr lang="ru-RU" dirty="0"/>
              <a:t>- Взрослый СД 2 тип – 1042,64 руб. </a:t>
            </a:r>
          </a:p>
          <a:p>
            <a:r>
              <a:rPr lang="ru-RU" dirty="0"/>
              <a:t>Требуется принятие тарифов ТФОМС </a:t>
            </a:r>
          </a:p>
        </p:txBody>
      </p:sp>
    </p:spTree>
    <p:extLst>
      <p:ext uri="{BB962C8B-B14F-4D97-AF65-F5344CB8AC3E}">
        <p14:creationId xmlns:p14="http://schemas.microsoft.com/office/powerpoint/2010/main" val="3995023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223FB6F-BE3C-41FF-9EF5-3595126AD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136" y="488920"/>
            <a:ext cx="950225" cy="9216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6FD386-DAB9-44FB-B0C4-59F39F514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Организация деятельности кабинета «Диабетическая стопа»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689E328-8776-4618-98AC-C5C5E808A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Разработано для поликлиник с прикрепленным населением : на 250 тысяч взрослого населения: 1 должность врач-эндокринолог на кабинет + 1 должность медицинская сестра на 1 врача.</a:t>
            </a:r>
          </a:p>
          <a:p>
            <a:r>
              <a:rPr lang="ru-RU" dirty="0"/>
              <a:t>Ключевой момент – беспрепятственное взаимодействие с сосудистыми хирургами!</a:t>
            </a:r>
          </a:p>
          <a:p>
            <a:r>
              <a:rPr lang="ru-RU" dirty="0"/>
              <a:t>Основные функции кабинета: лечение диабетических язв стоп 1- 2 степени по глубине поражения, кроме критической ишемии конечности; медицинская реабилитация пациентов с диабетической  язвой , ангиопатией н/ конечностей. ; диспансерное наблюдение и учет пациентов с высоким риском развития язвы, гангрены; изготовление индивидуальных разгрузочных повязок; обучение пациентов и их родственников правилам ухода за ногами  и хроническими язвами; направление на изготовление индивидуальных технических средств реабилитации; определение показаний к госпитализации .</a:t>
            </a:r>
          </a:p>
        </p:txBody>
      </p:sp>
    </p:spTree>
    <p:extLst>
      <p:ext uri="{BB962C8B-B14F-4D97-AF65-F5344CB8AC3E}">
        <p14:creationId xmlns:p14="http://schemas.microsoft.com/office/powerpoint/2010/main" val="4197177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223FB6F-BE3C-41FF-9EF5-3595126AD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136" y="488920"/>
            <a:ext cx="950225" cy="9216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7241D5-97BC-4733-B8CF-2AB7A3C3A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Перечень технологий , новые направления в работе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CCB2D16-3743-4599-960B-41072B099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79513"/>
            <a:ext cx="5157787" cy="511176"/>
          </a:xfrm>
        </p:spPr>
        <p:txBody>
          <a:bodyPr/>
          <a:lstStyle/>
          <a:p>
            <a:r>
              <a:rPr lang="ru-RU" dirty="0"/>
              <a:t>ВМП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9EFD2783-2D7F-404A-91DC-9EAE83CF1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5157787" cy="4498975"/>
          </a:xfrm>
        </p:spPr>
        <p:txBody>
          <a:bodyPr>
            <a:normAutofit fontScale="92500" lnSpcReduction="20000"/>
          </a:bodyPr>
          <a:lstStyle/>
          <a:p>
            <a:r>
              <a:rPr lang="ru-RU" sz="2100" dirty="0"/>
              <a:t>Расширение объемов ВМП – установка средств суточного мониторирования гликемии с комп анализом вариабельности суточной гликемии и нормализацией показателей углеводного обмена системой непрерывного введения инсулина - до 30 в год ;стоимость 208261,27 </a:t>
            </a:r>
            <a:r>
              <a:rPr lang="ru-RU" sz="2100" dirty="0" err="1"/>
              <a:t>руб</a:t>
            </a:r>
            <a:r>
              <a:rPr lang="ru-RU" sz="2100" dirty="0"/>
              <a:t> </a:t>
            </a:r>
          </a:p>
          <a:p>
            <a:r>
              <a:rPr lang="ru-RU" sz="2100" dirty="0"/>
              <a:t>Выделение объемов ВМП ( 2 раздел ) – имплантация средств суточного мониторирования гликемии с компьютерным анализом вариабельности гликемии с целью предупреждения и коррекции </a:t>
            </a:r>
            <a:r>
              <a:rPr lang="ru-RU" sz="2100" dirty="0" err="1"/>
              <a:t>жизнеугрожающих</a:t>
            </a:r>
            <a:r>
              <a:rPr lang="ru-RU" sz="2100" dirty="0"/>
              <a:t> состояний- до 60 в год; стоимость 103274 </a:t>
            </a:r>
            <a:r>
              <a:rPr lang="ru-RU" sz="2100" dirty="0" err="1"/>
              <a:t>руб</a:t>
            </a:r>
            <a:endParaRPr lang="ru-RU" sz="2100" dirty="0"/>
          </a:p>
          <a:p>
            <a:r>
              <a:rPr lang="ru-RU" sz="2100" dirty="0"/>
              <a:t>Выделение объемов ВМП ( 2 раздел ) – хирургическая , сосудистая и эндоваскулярная </a:t>
            </a:r>
            <a:r>
              <a:rPr lang="ru-RU" sz="2100" dirty="0" err="1"/>
              <a:t>реваскуляризация</a:t>
            </a:r>
            <a:r>
              <a:rPr lang="ru-RU" sz="2100" dirty="0"/>
              <a:t> магистральных артерий нижних конечностей при СДС ( хирургическое лечение ) ; стоимость 378675 </a:t>
            </a:r>
            <a:r>
              <a:rPr lang="ru-RU" sz="2100" dirty="0" err="1"/>
              <a:t>руб</a:t>
            </a:r>
            <a:r>
              <a:rPr lang="ru-RU" sz="2100" dirty="0"/>
              <a:t> </a:t>
            </a:r>
          </a:p>
          <a:p>
            <a:endParaRPr lang="ru-RU" sz="18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62891338-0A46-4A53-A35A-532BF079AD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3432" y="1154976"/>
            <a:ext cx="5183188" cy="511176"/>
          </a:xfrm>
        </p:spPr>
        <p:txBody>
          <a:bodyPr/>
          <a:lstStyle/>
          <a:p>
            <a:r>
              <a:rPr lang="ru-RU" dirty="0"/>
              <a:t>СМП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39590C72-FA60-4FCB-A2DE-CFC27F377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90688"/>
            <a:ext cx="5183188" cy="449897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Постоянное функционирование «Школы сахарного диабета» ; с выделенными тарифами ОМС и ставками </a:t>
            </a:r>
          </a:p>
          <a:p>
            <a:r>
              <a:rPr lang="ru-RU" dirty="0"/>
              <a:t>Постоянная работа кабинета «Диабетической стопы»; с установленным тарифом и ставками </a:t>
            </a:r>
          </a:p>
          <a:p>
            <a:r>
              <a:rPr lang="ru-RU" dirty="0"/>
              <a:t>Организация ТПАБ узлов щитовидной железы под контролем УЗИ </a:t>
            </a:r>
          </a:p>
          <a:p>
            <a:r>
              <a:rPr lang="ru-RU" dirty="0"/>
              <a:t>Специализированная помощь</a:t>
            </a:r>
            <a:r>
              <a:rPr lang="en-US" dirty="0"/>
              <a:t> </a:t>
            </a:r>
            <a:r>
              <a:rPr lang="ru-RU" dirty="0"/>
              <a:t>по эндокринной хирургии :  Хирургическое лечение диффузно-узлового токсического зоба , </a:t>
            </a:r>
            <a:r>
              <a:rPr lang="ru-RU" dirty="0" err="1"/>
              <a:t>гиперпаратиреоза</a:t>
            </a:r>
            <a:r>
              <a:rPr lang="ru-RU" dirty="0"/>
              <a:t>( расширение объемов КСГ , обучение специалистов, использование </a:t>
            </a:r>
            <a:r>
              <a:rPr lang="ru-RU" dirty="0" err="1"/>
              <a:t>нейронавигации</a:t>
            </a:r>
            <a:r>
              <a:rPr lang="ru-RU" dirty="0"/>
              <a:t> 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3387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223FB6F-BE3C-41FF-9EF5-3595126AD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136" y="488920"/>
            <a:ext cx="950225" cy="9216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93D9F9-FD93-4751-854A-8B4DEDF71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Краткосрочные перспективы внедрения новых технологий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5EF57E-DF43-4D08-9F2B-9CE3F540C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Оборудование отделения эндокринологии БУЗ ВО ВОКБ  в соответствие со стандартом оснащения, установленного приказом МЗ РФ №104н от 13.03. 2023 ( Об утверждении порядка оказания медицинской помощи взрослому населению по профилю «эндокринология» ):</a:t>
            </a:r>
          </a:p>
          <a:p>
            <a:r>
              <a:rPr lang="ru-RU" dirty="0"/>
              <a:t>Оборудование палат кислородными системами ( 1 на палату );</a:t>
            </a:r>
          </a:p>
          <a:p>
            <a:r>
              <a:rPr lang="ru-RU" dirty="0"/>
              <a:t> Ламинарная камера для стерильного разведения лекарственных препаратов;</a:t>
            </a:r>
          </a:p>
          <a:p>
            <a:r>
              <a:rPr lang="ru-RU" dirty="0"/>
              <a:t>Индикатор ультразвуковой допплеровский;</a:t>
            </a:r>
          </a:p>
          <a:p>
            <a:r>
              <a:rPr lang="ru-RU" dirty="0"/>
              <a:t>Выделение помещений : для хранения чистого белья, сбора грязного белья, помещение для хранения лекарственных препаратов , душевая для медицинских работников; выполнение ремонта отделения , в соответствии в требованиями Сан-</a:t>
            </a:r>
            <a:r>
              <a:rPr lang="ru-RU" dirty="0" err="1"/>
              <a:t>Пина</a:t>
            </a:r>
            <a:endParaRPr lang="ru-RU" dirty="0"/>
          </a:p>
          <a:p>
            <a:r>
              <a:rPr lang="ru-RU" dirty="0"/>
              <a:t>Совершенствование работы в «Школе СД», Кабинете СДС.</a:t>
            </a:r>
          </a:p>
          <a:p>
            <a:r>
              <a:rPr lang="ru-RU" dirty="0"/>
              <a:t>Расширение оперативной активности  по патологии щитовидной , паращитовидных желез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4954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223FB6F-BE3C-41FF-9EF5-3595126AD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136" y="488920"/>
            <a:ext cx="950225" cy="9216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2131CD-DA3A-49FD-AB17-D28178C6F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Среднесрочные перспективы внедрения новых технологий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1746CC8-2114-4B65-814F-2A25C104D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Проведение тонкоигольной пункционной биопсии узловых образований щитовидной и паращитовидных желез под контролем УЗ – исследования .</a:t>
            </a:r>
          </a:p>
          <a:p>
            <a:r>
              <a:rPr lang="ru-RU" dirty="0"/>
              <a:t>Интенсификация выполнения радиоизотопных исследований органов эндокринной системы и скелета , в том числе с целью топической диагностики новообразований.</a:t>
            </a:r>
          </a:p>
          <a:p>
            <a:r>
              <a:rPr lang="ru-RU" dirty="0"/>
              <a:t>Выделение объемов для выполнения ВМП из 2 Раздела ( непрерывное суточное мониторирование гликемии )</a:t>
            </a:r>
          </a:p>
          <a:p>
            <a:r>
              <a:rPr lang="ru-RU" dirty="0"/>
              <a:t>Медицинская реабилитация пациентов с эндокринными заболеваниями ( изготовление </a:t>
            </a:r>
            <a:r>
              <a:rPr lang="en-US" dirty="0"/>
              <a:t>total contact cast</a:t>
            </a:r>
            <a:r>
              <a:rPr lang="ru-RU" dirty="0"/>
              <a:t>, дистанционное суточное мониторирование гликемии у пациентов с СД  ( </a:t>
            </a:r>
            <a:r>
              <a:rPr lang="en-US" dirty="0"/>
              <a:t>Free Style Libre) </a:t>
            </a:r>
            <a:r>
              <a:rPr lang="ru-RU" dirty="0"/>
              <a:t>. Выделение объемов , получение тарифа ОМС  по кабинету </a:t>
            </a:r>
            <a:r>
              <a:rPr lang="ru-RU" dirty="0" smtClean="0"/>
              <a:t>СДС.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5951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223FB6F-BE3C-41FF-9EF5-3595126AD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136" y="488920"/>
            <a:ext cx="950225" cy="9216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CFD96E-DD51-47C5-96DA-E3510AC8E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Долгосрочные перспективы внедрения новых технологий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1A4FD9-03C6-4A1D-B732-7F3AB26C7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Создание областного эндокринологического центра на базе БУЗ ВО ВОКБ . В субъекте Российской Федерации с численностью взрослого населения не менее 500 </a:t>
            </a:r>
            <a:r>
              <a:rPr lang="ru-RU" dirty="0" err="1"/>
              <a:t>тыс</a:t>
            </a:r>
            <a:r>
              <a:rPr lang="ru-RU" dirty="0"/>
              <a:t> человек создается не менее одного регионального ( областного ) эндокринологического центра </a:t>
            </a:r>
            <a:r>
              <a:rPr lang="ru-RU" dirty="0" smtClean="0"/>
              <a:t>. В соответствии с приказом 104 Н </a:t>
            </a:r>
            <a:endParaRPr lang="ru-RU" dirty="0"/>
          </a:p>
          <a:p>
            <a:r>
              <a:rPr lang="ru-RU" dirty="0"/>
              <a:t>Проведение </a:t>
            </a:r>
            <a:r>
              <a:rPr lang="ru-RU" dirty="0" err="1"/>
              <a:t>двухэнергетической</a:t>
            </a:r>
            <a:r>
              <a:rPr lang="ru-RU" dirty="0"/>
              <a:t> рентгеновской  </a:t>
            </a:r>
            <a:r>
              <a:rPr lang="ru-RU" dirty="0" err="1"/>
              <a:t>абсорбциометрии</a:t>
            </a:r>
            <a:r>
              <a:rPr lang="ru-RU" dirty="0"/>
              <a:t> ( </a:t>
            </a:r>
            <a:r>
              <a:rPr lang="en-US" dirty="0"/>
              <a:t>DEXA</a:t>
            </a:r>
            <a:r>
              <a:rPr lang="ru-RU" dirty="0"/>
              <a:t>) с целью диагностики и контроля лечения остеопороза.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183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223FB6F-BE3C-41FF-9EF5-3595126AD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136" y="488920"/>
            <a:ext cx="950225" cy="9216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0D5844-A4B9-4D30-9CCE-6F0732213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Перечень дополнительного </a:t>
            </a:r>
            <a:r>
              <a:rPr lang="ru-RU" sz="2800" b="1" dirty="0" smtClean="0">
                <a:solidFill>
                  <a:srgbClr val="FF0000"/>
                </a:solidFill>
              </a:rPr>
              <a:t>оборудования</a:t>
            </a:r>
            <a:r>
              <a:rPr lang="ru-RU" sz="28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sym typeface="Wingdings" pitchFamily="2" charset="2"/>
              </a:rPr>
              <a:t> (</a:t>
            </a:r>
            <a:r>
              <a:rPr lang="ru-RU" sz="2800" b="1" dirty="0" smtClean="0">
                <a:solidFill>
                  <a:srgbClr val="FF0000"/>
                </a:solidFill>
                <a:sym typeface="Wingdings" pitchFamily="2" charset="2"/>
              </a:rPr>
              <a:t>приказ МЗ РФ 104 Н</a:t>
            </a:r>
            <a:r>
              <a:rPr lang="ru-RU" sz="2800" b="1" dirty="0" smtClean="0">
                <a:solidFill>
                  <a:srgbClr val="FF0000"/>
                </a:solidFill>
              </a:rPr>
              <a:t> 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AB4C23-B8CC-4381-B820-F31E43F28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Выделение отдельного помещения для проведения школ ( продолжительность одной программы обучения 15-25 часов);</a:t>
            </a:r>
          </a:p>
          <a:p>
            <a:r>
              <a:rPr lang="ru-RU" dirty="0"/>
              <a:t>Выделение отдельного помещения для проведения ТПАБ узлов щитовидной железы ( соответствующий требованиям процедурного кабинета) ;</a:t>
            </a:r>
          </a:p>
          <a:p>
            <a:r>
              <a:rPr lang="ru-RU" dirty="0"/>
              <a:t>Выделение отдельного помещения под изготовление индивидуальных разгрузочных повязок при СДС ;</a:t>
            </a:r>
          </a:p>
          <a:p>
            <a:r>
              <a:rPr lang="ru-RU" dirty="0"/>
              <a:t>Комплекты структурированных программ обучения для Школы диабета;</a:t>
            </a:r>
          </a:p>
          <a:p>
            <a:r>
              <a:rPr lang="ru-RU" dirty="0"/>
              <a:t>Интерактивная панель ;</a:t>
            </a:r>
          </a:p>
          <a:p>
            <a:r>
              <a:rPr lang="ru-RU" dirty="0"/>
              <a:t>Муляжи продуктов;</a:t>
            </a:r>
          </a:p>
          <a:p>
            <a:r>
              <a:rPr lang="ru-RU" dirty="0"/>
              <a:t>Весы для продуктов;</a:t>
            </a:r>
          </a:p>
          <a:p>
            <a:r>
              <a:rPr lang="ru-RU" dirty="0"/>
              <a:t>Индикатор ультразвуковой допплеровский оперативной диагностики скорости кровотока ( портативный допплеровский аппарат);</a:t>
            </a:r>
          </a:p>
          <a:p>
            <a:r>
              <a:rPr lang="ru-RU" dirty="0"/>
              <a:t>Аппарат УЗИ;</a:t>
            </a:r>
          </a:p>
          <a:p>
            <a:r>
              <a:rPr lang="ru-RU" dirty="0"/>
              <a:t>Рентгеновский денситометр</a:t>
            </a:r>
          </a:p>
          <a:p>
            <a:r>
              <a:rPr lang="ru-RU" dirty="0"/>
              <a:t>Расходные материалы- Сенсоры для </a:t>
            </a:r>
            <a:r>
              <a:rPr lang="en-US" dirty="0"/>
              <a:t>Free Style Libre</a:t>
            </a:r>
            <a:r>
              <a:rPr lang="ru-RU" dirty="0"/>
              <a:t>  №90 , Ридеры для </a:t>
            </a:r>
            <a:r>
              <a:rPr lang="en-US" dirty="0"/>
              <a:t>Free Style Libre </a:t>
            </a:r>
            <a:r>
              <a:rPr lang="ru-RU" dirty="0"/>
              <a:t>№4 </a:t>
            </a:r>
          </a:p>
        </p:txBody>
      </p:sp>
    </p:spTree>
    <p:extLst>
      <p:ext uri="{BB962C8B-B14F-4D97-AF65-F5344CB8AC3E}">
        <p14:creationId xmlns:p14="http://schemas.microsoft.com/office/powerpoint/2010/main" val="22411667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223FB6F-BE3C-41FF-9EF5-3595126AD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136" y="488920"/>
            <a:ext cx="950225" cy="9216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EFBC1F-450D-4EEA-ABC3-7264DBEF5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Необходимость дополнительного обучения кадров 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84D967-DE5A-4B02-B647-A265353DB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Дополнительное обучение врачей и медицинских сестер по проведению Школ ( 1 раз в 5 лет , для врачей -36 </a:t>
            </a:r>
            <a:r>
              <a:rPr lang="ru-RU" dirty="0" err="1"/>
              <a:t>ак.часов</a:t>
            </a:r>
            <a:r>
              <a:rPr lang="ru-RU" dirty="0"/>
              <a:t>, для медсестер – 72 </a:t>
            </a:r>
            <a:r>
              <a:rPr lang="ru-RU" dirty="0" err="1"/>
              <a:t>ак.часа</a:t>
            </a:r>
            <a:r>
              <a:rPr lang="ru-RU" dirty="0"/>
              <a:t>) </a:t>
            </a:r>
          </a:p>
          <a:p>
            <a:r>
              <a:rPr lang="ru-RU" dirty="0"/>
              <a:t>Обучение врача , медицинской сестры «Кабинета диабетической стопы», тематическое усовершенствование 72 часа  ( ГНЦ ФГБУ «НМИЦ эндокринологии» МЗ), в дальнейшем 1 раз в 3 года , 72 </a:t>
            </a:r>
            <a:r>
              <a:rPr lang="ru-RU" dirty="0" err="1"/>
              <a:t>ак</a:t>
            </a:r>
            <a:r>
              <a:rPr lang="ru-RU" dirty="0"/>
              <a:t>. часа) </a:t>
            </a:r>
          </a:p>
          <a:p>
            <a:r>
              <a:rPr lang="ru-RU" dirty="0"/>
              <a:t>Обучение врача , сертификационный цикл по УЗД 144 часа</a:t>
            </a:r>
          </a:p>
          <a:p>
            <a:r>
              <a:rPr lang="ru-RU" dirty="0"/>
              <a:t>Обучение врача-цитолога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223FB6F-BE3C-41FF-9EF5-3595126AD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136" y="488920"/>
            <a:ext cx="950225" cy="9216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EFBC1F-450D-4EEA-ABC3-7264DBEF5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КСГ и ВМП под новые технологии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84D967-DE5A-4B02-B647-A265353DB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рамках КСГ суточное непрерывное мониторирование гликемии может быть выполнено с усредненным показателем частоты предоставления от 0,017 ( СД 2 тип ) до 0,3 ( СД 1 тип ) : в случае крайне высокой вариабельности гликемии; при беременности; у профильных пациентов, находящихся в отделениях ИТИР. </a:t>
            </a:r>
            <a:r>
              <a:rPr lang="ru-RU" sz="2000" dirty="0"/>
              <a:t>Приказы №1053 Н и 1054Н от 01.10.2020 г  Об утверждении стандартов мед помощи взрослым при сахарном диабете. </a:t>
            </a:r>
            <a:r>
              <a:rPr lang="ru-RU" sz="2400" b="1" dirty="0"/>
              <a:t>Рассмотреть вопрос о повышающих коэффициентах по КСГ. </a:t>
            </a:r>
          </a:p>
          <a:p>
            <a:r>
              <a:rPr lang="ru-RU" dirty="0"/>
              <a:t>ВМП </a:t>
            </a:r>
            <a:r>
              <a:rPr lang="en-US" dirty="0"/>
              <a:t>( 2 </a:t>
            </a:r>
            <a:r>
              <a:rPr lang="ru-RU" dirty="0"/>
              <a:t>раздел )комплексное лечение , включая имплантацию средств суточного мониторирования гликемии с комп анализом вариабельности суточной гликемии с целью предупреждения и коррекции </a:t>
            </a:r>
            <a:r>
              <a:rPr lang="ru-RU" dirty="0" err="1"/>
              <a:t>жизнеугрожающих</a:t>
            </a:r>
            <a:r>
              <a:rPr lang="ru-RU" dirty="0"/>
              <a:t> состояний . Выделить объемы.</a:t>
            </a:r>
          </a:p>
        </p:txBody>
      </p:sp>
    </p:spTree>
    <p:extLst>
      <p:ext uri="{BB962C8B-B14F-4D97-AF65-F5344CB8AC3E}">
        <p14:creationId xmlns:p14="http://schemas.microsoft.com/office/powerpoint/2010/main" val="42833174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owen.ru/uploads/52/volog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0995" y="1048935"/>
            <a:ext cx="8983055" cy="4340119"/>
          </a:xfrm>
          <a:prstGeom prst="rect">
            <a:avLst/>
          </a:prstGeom>
          <a:noFill/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537462" y="528557"/>
            <a:ext cx="9601067" cy="531410"/>
          </a:xfrm>
        </p:spPr>
        <p:txBody>
          <a:bodyPr>
            <a:noAutofit/>
          </a:bodyPr>
          <a:lstStyle/>
          <a:p>
            <a:pPr algn="ctr"/>
            <a:r>
              <a:rPr lang="ru-RU" sz="29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Лого итог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r="12851"/>
          <a:stretch>
            <a:fillRect/>
          </a:stretch>
        </p:blipFill>
        <p:spPr bwMode="auto">
          <a:xfrm>
            <a:off x="10736825" y="182945"/>
            <a:ext cx="1179871" cy="14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3AB727-D088-4CD5-99A5-C9CABB3F5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0127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1 уровень оказания медицинской помощи</a:t>
            </a:r>
          </a:p>
        </p:txBody>
      </p:sp>
      <p:graphicFrame>
        <p:nvGraphicFramePr>
          <p:cNvPr id="4" name="Таблица 5">
            <a:extLst>
              <a:ext uri="{FF2B5EF4-FFF2-40B4-BE49-F238E27FC236}">
                <a16:creationId xmlns:a16="http://schemas.microsoft.com/office/drawing/2014/main" xmlns="" id="{BFCA65E5-7959-423B-B13A-84937543B5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878256"/>
              </p:ext>
            </p:extLst>
          </p:nvPr>
        </p:nvGraphicFramePr>
        <p:xfrm>
          <a:off x="838200" y="957432"/>
          <a:ext cx="10515596" cy="11760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8">
                  <a:extLst>
                    <a:ext uri="{9D8B030D-6E8A-4147-A177-3AD203B41FA5}">
                      <a16:colId xmlns:a16="http://schemas.microsoft.com/office/drawing/2014/main" xmlns="" val="1848408970"/>
                    </a:ext>
                  </a:extLst>
                </a:gridCol>
                <a:gridCol w="1646956">
                  <a:extLst>
                    <a:ext uri="{9D8B030D-6E8A-4147-A177-3AD203B41FA5}">
                      <a16:colId xmlns:a16="http://schemas.microsoft.com/office/drawing/2014/main" xmlns="" val="4029484427"/>
                    </a:ext>
                  </a:extLst>
                </a:gridCol>
                <a:gridCol w="1357500">
                  <a:extLst>
                    <a:ext uri="{9D8B030D-6E8A-4147-A177-3AD203B41FA5}">
                      <a16:colId xmlns:a16="http://schemas.microsoft.com/office/drawing/2014/main" xmlns="" val="1745369017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xmlns="" val="1545183565"/>
                    </a:ext>
                  </a:extLst>
                </a:gridCol>
                <a:gridCol w="1397478">
                  <a:extLst>
                    <a:ext uri="{9D8B030D-6E8A-4147-A177-3AD203B41FA5}">
                      <a16:colId xmlns:a16="http://schemas.microsoft.com/office/drawing/2014/main" xmlns="" val="2127167321"/>
                    </a:ext>
                  </a:extLst>
                </a:gridCol>
                <a:gridCol w="1469036">
                  <a:extLst>
                    <a:ext uri="{9D8B030D-6E8A-4147-A177-3AD203B41FA5}">
                      <a16:colId xmlns:a16="http://schemas.microsoft.com/office/drawing/2014/main" xmlns="" val="2431975981"/>
                    </a:ext>
                  </a:extLst>
                </a:gridCol>
                <a:gridCol w="1640170">
                  <a:extLst>
                    <a:ext uri="{9D8B030D-6E8A-4147-A177-3AD203B41FA5}">
                      <a16:colId xmlns:a16="http://schemas.microsoft.com/office/drawing/2014/main" xmlns="" val="4275308971"/>
                    </a:ext>
                  </a:extLst>
                </a:gridCol>
              </a:tblGrid>
              <a:tr h="751447">
                <a:tc>
                  <a:txBody>
                    <a:bodyPr/>
                    <a:lstStyle/>
                    <a:p>
                      <a:r>
                        <a:rPr lang="ru-RU" sz="1400" dirty="0"/>
                        <a:t>Наименование ЦРБ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Кадры, квалификация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Оснащение оборудованием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Оказываемая МП по профилю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Объемы оказываемой помощи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Выполнение ЦРБ межрайонных функций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Примечание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4747050"/>
                  </a:ext>
                </a:extLst>
              </a:tr>
              <a:tr h="3134383">
                <a:tc>
                  <a:txBody>
                    <a:bodyPr/>
                    <a:lstStyle/>
                    <a:p>
                      <a:r>
                        <a:rPr lang="ru-RU" sz="1200" dirty="0"/>
                        <a:t>БУЗ ВО «Бабаевская ЦРБ»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врачи-терапевты участковые,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врачи общей практики (семейные врачи)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Рент </a:t>
                      </a:r>
                      <a:r>
                        <a:rPr lang="ru-RU" dirty="0"/>
                        <a:t>7, КДЛ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Первичная медико-санитарная помощь, скрининг сахарного диабета в группах риска,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Амбулаторно , стационар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35.001-1;</a:t>
                      </a:r>
                    </a:p>
                    <a:p>
                      <a:r>
                        <a:rPr lang="ru-RU" dirty="0"/>
                        <a:t>35.002-51</a:t>
                      </a:r>
                    </a:p>
                    <a:p>
                      <a:r>
                        <a:rPr lang="ru-RU" dirty="0"/>
                        <a:t>35.003-0;</a:t>
                      </a:r>
                    </a:p>
                    <a:p>
                      <a:r>
                        <a:rPr lang="ru-RU" dirty="0"/>
                        <a:t>35.004-0;</a:t>
                      </a:r>
                    </a:p>
                    <a:p>
                      <a:r>
                        <a:rPr lang="ru-RU" dirty="0"/>
                        <a:t>35.005-0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Первичная медико-санитарная помощь, скрининг сахарного диабета в группах риска, консультация профильных специалистов при наличии показаний;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Амбулаторно-поликлиническая специализированная помощь </a:t>
                      </a:r>
                      <a:endParaRPr lang="ru-RU" sz="1200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Терапия/неврология.</a:t>
                      </a:r>
                      <a:r>
                        <a:rPr lang="ru-RU" baseline="0" dirty="0" smtClean="0"/>
                        <a:t> Нет эндокринолога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8092860"/>
                  </a:ext>
                </a:extLst>
              </a:tr>
              <a:tr h="490360">
                <a:tc>
                  <a:txBody>
                    <a:bodyPr/>
                    <a:lstStyle/>
                    <a:p>
                      <a:r>
                        <a:rPr lang="ru-RU" sz="1200" dirty="0"/>
                        <a:t>БУЗ ВО «Белозерская ЦРБ»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Врачи-терапевты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Рент 10, КДЛ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Амбулаторно, стационар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35.001-4;</a:t>
                      </a:r>
                    </a:p>
                    <a:p>
                      <a:r>
                        <a:rPr lang="ru-RU" dirty="0"/>
                        <a:t>35.002-55;</a:t>
                      </a:r>
                    </a:p>
                    <a:p>
                      <a:r>
                        <a:rPr lang="ru-RU" dirty="0"/>
                        <a:t>35.003-0;</a:t>
                      </a:r>
                    </a:p>
                    <a:p>
                      <a:r>
                        <a:rPr lang="ru-RU" dirty="0"/>
                        <a:t>35.004-0</a:t>
                      </a:r>
                    </a:p>
                    <a:p>
                      <a:r>
                        <a:rPr lang="ru-RU" dirty="0"/>
                        <a:t>35.005-0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Терапия/неврология /</a:t>
                      </a:r>
                      <a:r>
                        <a:rPr lang="ru-RU" dirty="0" smtClean="0"/>
                        <a:t>хирургия. Нет эндокринолога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7198568"/>
                  </a:ext>
                </a:extLst>
              </a:tr>
              <a:tr h="686505">
                <a:tc>
                  <a:txBody>
                    <a:bodyPr/>
                    <a:lstStyle/>
                    <a:p>
                      <a:r>
                        <a:rPr lang="ru-RU" sz="1200" dirty="0"/>
                        <a:t>БУЗ ВО «Бабушкинская ЦРБ»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Врачи-терапевты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Рент3, КДЛ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Амбулатоно</a:t>
                      </a:r>
                      <a:r>
                        <a:rPr lang="ru-RU" dirty="0"/>
                        <a:t> , стационар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35.001-8;</a:t>
                      </a:r>
                    </a:p>
                    <a:p>
                      <a:r>
                        <a:rPr lang="ru-RU" dirty="0"/>
                        <a:t>35.002-6;</a:t>
                      </a:r>
                    </a:p>
                    <a:p>
                      <a:r>
                        <a:rPr lang="ru-RU" dirty="0"/>
                        <a:t>35.003-0;</a:t>
                      </a:r>
                    </a:p>
                    <a:p>
                      <a:r>
                        <a:rPr lang="ru-RU" dirty="0"/>
                        <a:t>35.004-0</a:t>
                      </a:r>
                    </a:p>
                    <a:p>
                      <a:r>
                        <a:rPr lang="ru-RU" dirty="0"/>
                        <a:t>35.005-0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Терапия. Нет эндокринолога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1556606"/>
                  </a:ext>
                </a:extLst>
              </a:tr>
              <a:tr h="490360">
                <a:tc>
                  <a:txBody>
                    <a:bodyPr/>
                    <a:lstStyle/>
                    <a:p>
                      <a:r>
                        <a:rPr lang="ru-RU" sz="1200" dirty="0"/>
                        <a:t>БУЗ ВО «</a:t>
                      </a:r>
                      <a:r>
                        <a:rPr lang="ru-RU" sz="1200" dirty="0" err="1"/>
                        <a:t>Вашкинская</a:t>
                      </a:r>
                      <a:r>
                        <a:rPr lang="ru-RU" sz="1200" dirty="0"/>
                        <a:t> ЦРБ»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Врачи-терапевты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Рент4, КДЛ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Амбулаторно , стационар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35,002-21 35.004-0;</a:t>
                      </a:r>
                    </a:p>
                    <a:p>
                      <a:r>
                        <a:rPr lang="ru-RU" dirty="0"/>
                        <a:t>35.001-4;</a:t>
                      </a:r>
                    </a:p>
                    <a:p>
                      <a:r>
                        <a:rPr lang="ru-RU" dirty="0"/>
                        <a:t>35.003-0;</a:t>
                      </a:r>
                    </a:p>
                    <a:p>
                      <a:r>
                        <a:rPr lang="ru-RU" dirty="0"/>
                        <a:t>35.005-0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Терапия. Нет эндокринолога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2678400"/>
                  </a:ext>
                </a:extLst>
              </a:tr>
              <a:tr h="397737">
                <a:tc>
                  <a:txBody>
                    <a:bodyPr/>
                    <a:lstStyle/>
                    <a:p>
                      <a:r>
                        <a:rPr lang="ru-RU" sz="1000" dirty="0"/>
                        <a:t>БУЗ ВО «Вытегорская ЦРБ»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Терапевты, эндокринолог -0,5 </a:t>
                      </a:r>
                      <a:r>
                        <a:rPr lang="ru-RU" dirty="0" err="1"/>
                        <a:t>ст</a:t>
                      </a:r>
                      <a:r>
                        <a:rPr lang="ru-RU" dirty="0"/>
                        <a:t> совместитель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Рент 9 , СКТ 1, КДЛ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Амбулаторно , стационар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35.002-67 35.004-1;</a:t>
                      </a:r>
                    </a:p>
                    <a:p>
                      <a:r>
                        <a:rPr lang="ru-RU" dirty="0"/>
                        <a:t>35.001-9;</a:t>
                      </a:r>
                    </a:p>
                    <a:p>
                      <a:r>
                        <a:rPr lang="ru-RU" dirty="0"/>
                        <a:t>35.003-0;</a:t>
                      </a:r>
                    </a:p>
                    <a:p>
                      <a:r>
                        <a:rPr lang="ru-RU" dirty="0"/>
                        <a:t>35.005-0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Терапия/хирургия.</a:t>
                      </a:r>
                      <a:r>
                        <a:rPr lang="ru-RU" baseline="0" dirty="0" smtClean="0"/>
                        <a:t> Нет эндокринолога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592280"/>
                  </a:ext>
                </a:extLst>
              </a:tr>
              <a:tr h="397737">
                <a:tc>
                  <a:txBody>
                    <a:bodyPr/>
                    <a:lstStyle/>
                    <a:p>
                      <a:r>
                        <a:rPr lang="ru-RU" sz="1200" dirty="0"/>
                        <a:t>БУЗ ВО «</a:t>
                      </a:r>
                      <a:r>
                        <a:rPr lang="ru-RU" sz="1200" dirty="0" err="1"/>
                        <a:t>Грязовецкая</a:t>
                      </a:r>
                      <a:r>
                        <a:rPr lang="ru-RU" sz="1200" dirty="0"/>
                        <a:t> ЦРБ 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Эндокринолог -1 </a:t>
                      </a:r>
                      <a:r>
                        <a:rPr lang="ru-RU" dirty="0" smtClean="0"/>
                        <a:t>,без </a:t>
                      </a:r>
                      <a:r>
                        <a:rPr lang="ru-RU" dirty="0"/>
                        <a:t>категории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Рент 4 , КДЛ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Амбулаторно , стационар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35.001-8;</a:t>
                      </a:r>
                    </a:p>
                    <a:p>
                      <a:r>
                        <a:rPr lang="ru-RU" dirty="0"/>
                        <a:t>35.002-60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Терапия. Эндокринолог 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5865461"/>
                  </a:ext>
                </a:extLst>
              </a:tr>
              <a:tr h="397737">
                <a:tc>
                  <a:txBody>
                    <a:bodyPr/>
                    <a:lstStyle/>
                    <a:p>
                      <a:r>
                        <a:rPr lang="ru-RU" sz="1200" dirty="0"/>
                        <a:t>БУЗ ВО «Шекснинская ЦРБ «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Эндокринолог – 1 , 2 </a:t>
                      </a:r>
                      <a:r>
                        <a:rPr lang="ru-RU" dirty="0" err="1"/>
                        <a:t>кв</a:t>
                      </a:r>
                      <a:r>
                        <a:rPr lang="ru-RU" dirty="0"/>
                        <a:t> категория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Рент 3, КДЛ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Амбулаторно . стационар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35.001-5;</a:t>
                      </a:r>
                    </a:p>
                    <a:p>
                      <a:r>
                        <a:rPr lang="ru-RU" dirty="0"/>
                        <a:t>35.002-55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Терапия. Эндокринолог 1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1064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42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Лого итог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r="12851"/>
          <a:stretch>
            <a:fillRect/>
          </a:stretch>
        </p:blipFill>
        <p:spPr bwMode="auto">
          <a:xfrm>
            <a:off x="10736825" y="182945"/>
            <a:ext cx="1179871" cy="14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3AB727-D088-4CD5-99A5-C9CABB3F5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0127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  <a:r>
              <a:rPr lang="ru-RU" sz="2800" b="1" dirty="0">
                <a:solidFill>
                  <a:srgbClr val="FF0000"/>
                </a:solidFill>
              </a:rPr>
              <a:t> уровень оказания медицинской помощи</a:t>
            </a:r>
          </a:p>
        </p:txBody>
      </p:sp>
      <p:graphicFrame>
        <p:nvGraphicFramePr>
          <p:cNvPr id="4" name="Таблица 5">
            <a:extLst>
              <a:ext uri="{FF2B5EF4-FFF2-40B4-BE49-F238E27FC236}">
                <a16:creationId xmlns:a16="http://schemas.microsoft.com/office/drawing/2014/main" xmlns="" id="{BFCA65E5-7959-423B-B13A-84937543B5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938919"/>
              </p:ext>
            </p:extLst>
          </p:nvPr>
        </p:nvGraphicFramePr>
        <p:xfrm>
          <a:off x="221229" y="882963"/>
          <a:ext cx="10515596" cy="141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104">
                  <a:extLst>
                    <a:ext uri="{9D8B030D-6E8A-4147-A177-3AD203B41FA5}">
                      <a16:colId xmlns:a16="http://schemas.microsoft.com/office/drawing/2014/main" xmlns="" val="1848408970"/>
                    </a:ext>
                  </a:extLst>
                </a:gridCol>
                <a:gridCol w="1318739">
                  <a:extLst>
                    <a:ext uri="{9D8B030D-6E8A-4147-A177-3AD203B41FA5}">
                      <a16:colId xmlns:a16="http://schemas.microsoft.com/office/drawing/2014/main" xmlns="" val="402948442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1745369017"/>
                    </a:ext>
                  </a:extLst>
                </a:gridCol>
                <a:gridCol w="1702757">
                  <a:extLst>
                    <a:ext uri="{9D8B030D-6E8A-4147-A177-3AD203B41FA5}">
                      <a16:colId xmlns:a16="http://schemas.microsoft.com/office/drawing/2014/main" xmlns="" val="1545183565"/>
                    </a:ext>
                  </a:extLst>
                </a:gridCol>
                <a:gridCol w="1620078">
                  <a:extLst>
                    <a:ext uri="{9D8B030D-6E8A-4147-A177-3AD203B41FA5}">
                      <a16:colId xmlns:a16="http://schemas.microsoft.com/office/drawing/2014/main" xmlns="" val="2127167321"/>
                    </a:ext>
                  </a:extLst>
                </a:gridCol>
                <a:gridCol w="1779105">
                  <a:extLst>
                    <a:ext uri="{9D8B030D-6E8A-4147-A177-3AD203B41FA5}">
                      <a16:colId xmlns:a16="http://schemas.microsoft.com/office/drawing/2014/main" xmlns="" val="2431975981"/>
                    </a:ext>
                  </a:extLst>
                </a:gridCol>
                <a:gridCol w="868013">
                  <a:extLst>
                    <a:ext uri="{9D8B030D-6E8A-4147-A177-3AD203B41FA5}">
                      <a16:colId xmlns:a16="http://schemas.microsoft.com/office/drawing/2014/main" xmlns="" val="4275308971"/>
                    </a:ext>
                  </a:extLst>
                </a:gridCol>
              </a:tblGrid>
              <a:tr h="294602">
                <a:tc>
                  <a:txBody>
                    <a:bodyPr/>
                    <a:lstStyle/>
                    <a:p>
                      <a:r>
                        <a:rPr lang="ru-RU" sz="1400" dirty="0"/>
                        <a:t>Наименование  ЛПУ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Кадры, квалификация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Оснащение оборудованием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Оказываемая МП по профилю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Объемы оказываемой помощи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Выполнение ЦРБ межрайонных функций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Примечание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4747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БУЗ ВО «Великоустюгская ЦРБ»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1врач-эндокринолог, высшая </a:t>
                      </a:r>
                      <a:r>
                        <a:rPr lang="ru-RU" sz="1200" dirty="0" err="1"/>
                        <a:t>кв</a:t>
                      </a:r>
                      <a:r>
                        <a:rPr lang="ru-RU" sz="1200" dirty="0"/>
                        <a:t> категория, врачи терапевты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Рентг</a:t>
                      </a:r>
                      <a:r>
                        <a:rPr lang="ru-RU" dirty="0"/>
                        <a:t> 13 , СКТ 1, КДЛ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Амбулаторная,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Стационарная специализированная медицинская  помощь.</a:t>
                      </a:r>
                      <a:endParaRPr lang="ru-RU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Консультация профильных специалистов при наличии показаний</a:t>
                      </a:r>
                      <a:endParaRPr lang="ru-RU" sz="1400" dirty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35.001-28;</a:t>
                      </a:r>
                    </a:p>
                    <a:p>
                      <a:r>
                        <a:rPr lang="ru-RU" dirty="0"/>
                        <a:t>35.002-104;</a:t>
                      </a:r>
                    </a:p>
                    <a:p>
                      <a:r>
                        <a:rPr lang="ru-RU" dirty="0"/>
                        <a:t>35.003-0;</a:t>
                      </a:r>
                    </a:p>
                    <a:p>
                      <a:r>
                        <a:rPr lang="ru-RU" dirty="0"/>
                        <a:t>35.004-3</a:t>
                      </a:r>
                    </a:p>
                    <a:p>
                      <a:r>
                        <a:rPr lang="ru-RU" dirty="0"/>
                        <a:t>35.005-0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Первичная медико-санитарная помощь, скрининг сахарного диабета в группах риска, консультация профильных специалистов при наличии показаний;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Амбулаторно-поликлиническая,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стац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специализированная помощь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Терапия. Эндокринолог 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8092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БУЗ ВО «</a:t>
                      </a:r>
                      <a:r>
                        <a:rPr lang="ru-RU" sz="1200" dirty="0" err="1"/>
                        <a:t>Сокольская</a:t>
                      </a:r>
                      <a:r>
                        <a:rPr lang="ru-RU" sz="1200" dirty="0"/>
                        <a:t> ЦРБ»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 врач-эндокринолог, 1 кв. кат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Рент 16 , СКТ 1, КДЛ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Амбулаторная , стационарная, консультация профильного специалиста при наличии показаний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35.001-8;</a:t>
                      </a:r>
                    </a:p>
                    <a:p>
                      <a:r>
                        <a:rPr lang="ru-RU" dirty="0"/>
                        <a:t>35.002-39;</a:t>
                      </a:r>
                    </a:p>
                    <a:p>
                      <a:r>
                        <a:rPr lang="ru-RU" dirty="0"/>
                        <a:t>35.003-0;</a:t>
                      </a:r>
                    </a:p>
                    <a:p>
                      <a:r>
                        <a:rPr lang="ru-RU" dirty="0"/>
                        <a:t>35.004-0;</a:t>
                      </a:r>
                    </a:p>
                    <a:p>
                      <a:r>
                        <a:rPr lang="ru-RU" dirty="0"/>
                        <a:t>35.005-0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Терапия. Эндокринолог 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7198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БУЗ ВО «</a:t>
                      </a:r>
                      <a:r>
                        <a:rPr lang="ru-RU" sz="1200" dirty="0" err="1"/>
                        <a:t>Тотемская</a:t>
                      </a:r>
                      <a:r>
                        <a:rPr lang="ru-RU" sz="1200" dirty="0"/>
                        <a:t> ЦРБ»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врачи терапевты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Рент 8 , СКТ 1, КДЛ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Амбулаторная, стационарная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35.002- 91</a:t>
                      </a:r>
                    </a:p>
                    <a:p>
                      <a:r>
                        <a:rPr lang="ru-RU" dirty="0"/>
                        <a:t>35.004-2;</a:t>
                      </a:r>
                    </a:p>
                    <a:p>
                      <a:r>
                        <a:rPr lang="ru-RU" dirty="0"/>
                        <a:t>35.001-3;</a:t>
                      </a:r>
                    </a:p>
                    <a:p>
                      <a:r>
                        <a:rPr lang="ru-RU" dirty="0"/>
                        <a:t>35.003-0;</a:t>
                      </a:r>
                    </a:p>
                    <a:p>
                      <a:r>
                        <a:rPr lang="ru-RU" dirty="0"/>
                        <a:t>35.005-0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Терапия/гнойная </a:t>
                      </a:r>
                      <a:r>
                        <a:rPr lang="ru-RU" dirty="0" smtClean="0"/>
                        <a:t>хирургия. Нет эндокринолога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1556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БУЗ ВО «</a:t>
                      </a:r>
                      <a:r>
                        <a:rPr lang="ru-RU" sz="1200" dirty="0" err="1"/>
                        <a:t>Устюженская</a:t>
                      </a:r>
                      <a:r>
                        <a:rPr lang="ru-RU" sz="1200" dirty="0"/>
                        <a:t> ЦРБ»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врачи терапевты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Рент 6 , СКТ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Амбулаторная, стационарная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35.002-11; 35.004 –0 ; 35.001-5;</a:t>
                      </a:r>
                    </a:p>
                    <a:p>
                      <a:r>
                        <a:rPr lang="ru-RU" dirty="0"/>
                        <a:t>35.003-0;</a:t>
                      </a:r>
                    </a:p>
                    <a:p>
                      <a:r>
                        <a:rPr lang="ru-RU" dirty="0"/>
                        <a:t>35.005-0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Терапия. Нет эндокринолога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2678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БУЗ ВО «Вологодская городская больница №2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 врач-эндокринолог , 1 </a:t>
                      </a:r>
                      <a:r>
                        <a:rPr lang="ru-RU" sz="1200" dirty="0" err="1"/>
                        <a:t>кв</a:t>
                      </a:r>
                      <a:r>
                        <a:rPr lang="ru-RU" sz="1200" dirty="0"/>
                        <a:t> категория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Рент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Амбулаторная, стационарная, консультация профильного специалиста по показаниям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35.002- 26 ;</a:t>
                      </a:r>
                    </a:p>
                    <a:p>
                      <a:r>
                        <a:rPr lang="ru-RU" dirty="0"/>
                        <a:t>35 .004- 0; 35.001-0;</a:t>
                      </a:r>
                    </a:p>
                    <a:p>
                      <a:r>
                        <a:rPr lang="ru-RU" dirty="0"/>
                        <a:t>35.003-0;</a:t>
                      </a:r>
                    </a:p>
                    <a:p>
                      <a:r>
                        <a:rPr lang="ru-RU" dirty="0"/>
                        <a:t>35.005-0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Хирургия. Эндокринолог 1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592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БУЗ ВО «Череповецкая городская больница»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Врачи терапевты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Рент 11 , СКТ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Амбулаторная, стационарная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35.002-10;</a:t>
                      </a:r>
                    </a:p>
                    <a:p>
                      <a:r>
                        <a:rPr lang="ru-RU" dirty="0"/>
                        <a:t>35.004- 0; 35.001-0;</a:t>
                      </a:r>
                    </a:p>
                    <a:p>
                      <a:r>
                        <a:rPr lang="ru-RU" dirty="0"/>
                        <a:t>35.003-0;</a:t>
                      </a:r>
                    </a:p>
                    <a:p>
                      <a:r>
                        <a:rPr lang="ru-RU" dirty="0"/>
                        <a:t>35.005-0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Хирургия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5865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072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Лого итог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r="12851"/>
          <a:stretch>
            <a:fillRect/>
          </a:stretch>
        </p:blipFill>
        <p:spPr bwMode="auto">
          <a:xfrm>
            <a:off x="10736825" y="182945"/>
            <a:ext cx="1179871" cy="14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3AB727-D088-4CD5-99A5-C9CABB3F5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0127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3 уровень оказания медицинской помощи</a:t>
            </a:r>
          </a:p>
        </p:txBody>
      </p:sp>
      <p:graphicFrame>
        <p:nvGraphicFramePr>
          <p:cNvPr id="4" name="Таблица 5">
            <a:extLst>
              <a:ext uri="{FF2B5EF4-FFF2-40B4-BE49-F238E27FC236}">
                <a16:creationId xmlns:a16="http://schemas.microsoft.com/office/drawing/2014/main" xmlns="" id="{BFCA65E5-7959-423B-B13A-84937543B5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628293"/>
              </p:ext>
            </p:extLst>
          </p:nvPr>
        </p:nvGraphicFramePr>
        <p:xfrm>
          <a:off x="221229" y="775252"/>
          <a:ext cx="10515596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8">
                  <a:extLst>
                    <a:ext uri="{9D8B030D-6E8A-4147-A177-3AD203B41FA5}">
                      <a16:colId xmlns:a16="http://schemas.microsoft.com/office/drawing/2014/main" xmlns="" val="1848408970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xmlns="" val="4029484427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xmlns="" val="1745369017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xmlns="" val="1545183565"/>
                    </a:ext>
                  </a:extLst>
                </a:gridCol>
                <a:gridCol w="1750512">
                  <a:extLst>
                    <a:ext uri="{9D8B030D-6E8A-4147-A177-3AD203B41FA5}">
                      <a16:colId xmlns:a16="http://schemas.microsoft.com/office/drawing/2014/main" xmlns="" val="2127167321"/>
                    </a:ext>
                  </a:extLst>
                </a:gridCol>
                <a:gridCol w="1394085">
                  <a:extLst>
                    <a:ext uri="{9D8B030D-6E8A-4147-A177-3AD203B41FA5}">
                      <a16:colId xmlns:a16="http://schemas.microsoft.com/office/drawing/2014/main" xmlns="" val="2431975981"/>
                    </a:ext>
                  </a:extLst>
                </a:gridCol>
                <a:gridCol w="1362087">
                  <a:extLst>
                    <a:ext uri="{9D8B030D-6E8A-4147-A177-3AD203B41FA5}">
                      <a16:colId xmlns:a16="http://schemas.microsoft.com/office/drawing/2014/main" xmlns="" val="4275308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Наименование ЛПУ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Кадры, квалификация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Оснащение оборудованием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Оказываемая МП по профилю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Объемы оказываемой помощи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Объемы КСГ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Примечание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4747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БУЗ ВО «Вологодский областной онкологический диспансер»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Врачи –эндокринологи: </a:t>
                      </a:r>
                    </a:p>
                    <a:p>
                      <a:r>
                        <a:rPr lang="ru-RU" sz="1200" dirty="0"/>
                        <a:t>Высшая – 1 ( совместитель) 0,25 </a:t>
                      </a:r>
                      <a:r>
                        <a:rPr lang="ru-RU" sz="1200" dirty="0" err="1"/>
                        <a:t>ст</a:t>
                      </a:r>
                      <a:r>
                        <a:rPr lang="ru-RU" sz="1200" dirty="0"/>
                        <a:t>;</a:t>
                      </a:r>
                    </a:p>
                    <a:p>
                      <a:r>
                        <a:rPr lang="ru-RU" sz="1200" dirty="0"/>
                        <a:t>врачи-онкологи 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Рент 6 , СКТ 2, МРТ 2, КДЛ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Амбулаторная, стационарная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Хирургическая помощь при злокачественных новообразованиях щитовидной железы и других желез эндокринной системы.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ВМП по профилю эндокринологии нет.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35.004-2;</a:t>
                      </a:r>
                    </a:p>
                    <a:p>
                      <a:r>
                        <a:rPr lang="ru-RU" dirty="0"/>
                        <a:t>35.005-1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 объемов по </a:t>
                      </a:r>
                      <a:r>
                        <a:rPr lang="ru-RU" dirty="0" err="1"/>
                        <a:t>доброкач</a:t>
                      </a:r>
                      <a:r>
                        <a:rPr lang="ru-RU" dirty="0"/>
                        <a:t> заболеваниям  щит железы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8092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БУЗ ВО «Вологодский областной госпиталь для ветеранов войн»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Врач- эндокринолог -1 амбулаторно , высшая </a:t>
                      </a:r>
                      <a:r>
                        <a:rPr lang="ru-RU" sz="1200" dirty="0" err="1"/>
                        <a:t>кв</a:t>
                      </a:r>
                      <a:r>
                        <a:rPr lang="ru-RU" sz="1200" dirty="0"/>
                        <a:t> категория , в стационаре - терапевты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Рент3, КДЛ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Амбулаторная, стационарная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ВМП- 3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35.001-0;</a:t>
                      </a:r>
                    </a:p>
                    <a:p>
                      <a:r>
                        <a:rPr lang="ru-RU" dirty="0"/>
                        <a:t>35.002-12;</a:t>
                      </a:r>
                    </a:p>
                    <a:p>
                      <a:r>
                        <a:rPr lang="ru-RU" dirty="0"/>
                        <a:t>35.003-0;</a:t>
                      </a:r>
                    </a:p>
                    <a:p>
                      <a:r>
                        <a:rPr lang="ru-RU" dirty="0"/>
                        <a:t>35.004-0;</a:t>
                      </a:r>
                    </a:p>
                    <a:p>
                      <a:r>
                        <a:rPr lang="ru-RU" dirty="0"/>
                        <a:t>35.005-0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Терапия. Эндокринолог 1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7198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БУЗ ВО «Вологодская городская больница №1»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Врач-эндокринолог:</a:t>
                      </a:r>
                    </a:p>
                    <a:p>
                      <a:r>
                        <a:rPr lang="ru-RU" sz="1200" dirty="0"/>
                        <a:t>Первая - 1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Рент15 , СКТ 3, КДЛ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Стационарная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ВМП – нет. эндокринология, хирургия, гнойная хирургия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35.001-3;</a:t>
                      </a:r>
                    </a:p>
                    <a:p>
                      <a:r>
                        <a:rPr lang="ru-RU" dirty="0"/>
                        <a:t>35.002-301</a:t>
                      </a:r>
                    </a:p>
                    <a:p>
                      <a:r>
                        <a:rPr lang="ru-RU" dirty="0"/>
                        <a:t>35.003-0;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35.004-15;</a:t>
                      </a:r>
                    </a:p>
                    <a:p>
                      <a:r>
                        <a:rPr lang="ru-RU" dirty="0"/>
                        <a:t>35.005-4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 Эндо </a:t>
                      </a:r>
                      <a:r>
                        <a:rPr lang="ru-RU" dirty="0" smtClean="0"/>
                        <a:t>коек. Эндокринолог 1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1556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БУЗ ВО «Медсанчасть «Северсталь»»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Терапевты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Рент 24 , СКТ 1, МРТ 1, КДЛ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Амбулаторная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ВМП – 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35 .001-1;</a:t>
                      </a:r>
                    </a:p>
                    <a:p>
                      <a:r>
                        <a:rPr lang="ru-RU" dirty="0"/>
                        <a:t>35.002-33;</a:t>
                      </a:r>
                    </a:p>
                    <a:p>
                      <a:r>
                        <a:rPr lang="ru-RU" dirty="0"/>
                        <a:t>35.003-0;</a:t>
                      </a:r>
                    </a:p>
                    <a:p>
                      <a:r>
                        <a:rPr lang="ru-RU" dirty="0"/>
                        <a:t>35.004-2</a:t>
                      </a:r>
                    </a:p>
                    <a:p>
                      <a:r>
                        <a:rPr lang="ru-RU" dirty="0"/>
                        <a:t>35.005-0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Кардио</a:t>
                      </a:r>
                      <a:r>
                        <a:rPr lang="ru-RU" dirty="0"/>
                        <a:t>/нефро/ожоговые/хирургия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2678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70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Лого итог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r="12851"/>
          <a:stretch>
            <a:fillRect/>
          </a:stretch>
        </p:blipFill>
        <p:spPr bwMode="auto">
          <a:xfrm>
            <a:off x="10736825" y="182945"/>
            <a:ext cx="1179871" cy="14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3AB727-D088-4CD5-99A5-C9CABB3F5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0127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3 уровень оказания медицинской помощи</a:t>
            </a:r>
          </a:p>
        </p:txBody>
      </p:sp>
      <p:graphicFrame>
        <p:nvGraphicFramePr>
          <p:cNvPr id="4" name="Таблица 5">
            <a:extLst>
              <a:ext uri="{FF2B5EF4-FFF2-40B4-BE49-F238E27FC236}">
                <a16:creationId xmlns:a16="http://schemas.microsoft.com/office/drawing/2014/main" xmlns="" id="{BFCA65E5-7959-423B-B13A-84937543B5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8601994"/>
              </p:ext>
            </p:extLst>
          </p:nvPr>
        </p:nvGraphicFramePr>
        <p:xfrm>
          <a:off x="275304" y="775252"/>
          <a:ext cx="10515596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8">
                  <a:extLst>
                    <a:ext uri="{9D8B030D-6E8A-4147-A177-3AD203B41FA5}">
                      <a16:colId xmlns:a16="http://schemas.microsoft.com/office/drawing/2014/main" xmlns="" val="1848408970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xmlns="" val="4029484427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xmlns="" val="1745369017"/>
                    </a:ext>
                  </a:extLst>
                </a:gridCol>
                <a:gridCol w="1393960">
                  <a:extLst>
                    <a:ext uri="{9D8B030D-6E8A-4147-A177-3AD203B41FA5}">
                      <a16:colId xmlns:a16="http://schemas.microsoft.com/office/drawing/2014/main" xmlns="" val="1545183565"/>
                    </a:ext>
                  </a:extLst>
                </a:gridCol>
                <a:gridCol w="1610496">
                  <a:extLst>
                    <a:ext uri="{9D8B030D-6E8A-4147-A177-3AD203B41FA5}">
                      <a16:colId xmlns:a16="http://schemas.microsoft.com/office/drawing/2014/main" xmlns="" val="2127167321"/>
                    </a:ext>
                  </a:extLst>
                </a:gridCol>
                <a:gridCol w="2066869">
                  <a:extLst>
                    <a:ext uri="{9D8B030D-6E8A-4147-A177-3AD203B41FA5}">
                      <a16:colId xmlns:a16="http://schemas.microsoft.com/office/drawing/2014/main" xmlns="" val="2431975981"/>
                    </a:ext>
                  </a:extLst>
                </a:gridCol>
                <a:gridCol w="937587">
                  <a:extLst>
                    <a:ext uri="{9D8B030D-6E8A-4147-A177-3AD203B41FA5}">
                      <a16:colId xmlns:a16="http://schemas.microsoft.com/office/drawing/2014/main" xmlns="" val="4275308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Наименование ЛПУ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Кадры, квалификация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Оснащение оборудованием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Оказываемая МП по профилю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Объемы оказываемой помощи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Объемы КСГ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Примечание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4747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БУЗ ВО «Вологодская областная клиническая больница»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Врачи –эндокринологи: </a:t>
                      </a:r>
                    </a:p>
                    <a:p>
                      <a:r>
                        <a:rPr lang="ru-RU" sz="1200" dirty="0"/>
                        <a:t>Высшая – 3;</a:t>
                      </a:r>
                    </a:p>
                    <a:p>
                      <a:r>
                        <a:rPr lang="ru-RU" sz="1200" dirty="0"/>
                        <a:t>Первая-2;</a:t>
                      </a:r>
                    </a:p>
                    <a:p>
                      <a:r>
                        <a:rPr lang="ru-RU" sz="1200" dirty="0"/>
                        <a:t>Без категории-1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Рент26 , СКТ 3, КДЛ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Амбулаторная;</a:t>
                      </a:r>
                    </a:p>
                    <a:p>
                      <a:r>
                        <a:rPr lang="ru-RU" sz="1200" dirty="0"/>
                        <a:t>Стационарная, СМП, ВМП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ВМП 3</a:t>
                      </a:r>
                      <a:r>
                        <a:rPr lang="en-US" dirty="0"/>
                        <a:t>4</a:t>
                      </a:r>
                      <a:r>
                        <a:rPr lang="ru-RU" dirty="0"/>
                        <a:t>,  эндокринология, хирургия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35.001-77;</a:t>
                      </a:r>
                    </a:p>
                    <a:p>
                      <a:r>
                        <a:rPr lang="ru-RU" dirty="0"/>
                        <a:t>35.002-580;</a:t>
                      </a:r>
                    </a:p>
                    <a:p>
                      <a:r>
                        <a:rPr lang="ru-RU" dirty="0"/>
                        <a:t>35.003-6;</a:t>
                      </a:r>
                    </a:p>
                    <a:p>
                      <a:r>
                        <a:rPr lang="ru-RU" dirty="0"/>
                        <a:t>35.004-41;</a:t>
                      </a:r>
                    </a:p>
                    <a:p>
                      <a:r>
                        <a:rPr lang="ru-RU" dirty="0"/>
                        <a:t>35.005-6;</a:t>
                      </a:r>
                    </a:p>
                    <a:p>
                      <a:r>
                        <a:rPr lang="ru-RU" dirty="0"/>
                        <a:t>Анемии-56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36  </a:t>
                      </a:r>
                      <a:r>
                        <a:rPr lang="ru-RU" dirty="0" err="1"/>
                        <a:t>Эндо</a:t>
                      </a:r>
                      <a:r>
                        <a:rPr lang="ru-RU" dirty="0"/>
                        <a:t> коек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8092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БУЗ ВО «Вологодская областная клиническая больница №2»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Врачи- эндокринологи – 1, +2 </a:t>
                      </a:r>
                      <a:r>
                        <a:rPr lang="ru-RU" sz="1200" dirty="0" err="1"/>
                        <a:t>декр</a:t>
                      </a:r>
                      <a:r>
                        <a:rPr lang="ru-RU" sz="1200" dirty="0"/>
                        <a:t> отпуск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Рент 16 , СКТ 1, КДЛ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Амбулаторная; стационарная;</a:t>
                      </a:r>
                      <a:br>
                        <a:rPr lang="ru-RU" sz="1200" dirty="0"/>
                      </a:br>
                      <a:r>
                        <a:rPr lang="ru-RU" sz="1200" dirty="0"/>
                        <a:t>СМП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ВМП-нет.</a:t>
                      </a:r>
                    </a:p>
                    <a:p>
                      <a:r>
                        <a:rPr lang="ru-RU" dirty="0"/>
                        <a:t>гнойная хирургия , токсикология эндокринология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35.001-25;</a:t>
                      </a:r>
                    </a:p>
                    <a:p>
                      <a:r>
                        <a:rPr lang="ru-RU" dirty="0"/>
                        <a:t>35.002-410;</a:t>
                      </a:r>
                    </a:p>
                    <a:p>
                      <a:r>
                        <a:rPr lang="ru-RU" dirty="0"/>
                        <a:t>35.003-0;</a:t>
                      </a:r>
                    </a:p>
                    <a:p>
                      <a:r>
                        <a:rPr lang="ru-RU" dirty="0"/>
                        <a:t>35.004-5;</a:t>
                      </a:r>
                    </a:p>
                    <a:p>
                      <a:r>
                        <a:rPr lang="ru-RU" dirty="0"/>
                        <a:t>35.005-2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25 </a:t>
                      </a:r>
                      <a:r>
                        <a:rPr lang="ru-RU" dirty="0" err="1"/>
                        <a:t>Эндо</a:t>
                      </a:r>
                      <a:r>
                        <a:rPr lang="ru-RU" dirty="0"/>
                        <a:t> коек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7198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ООО «ВОЦЭ»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Врачи-эндокринологи : Высшая 2; без категории - 2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Амбулаторная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ВПМ -4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Дневной стационар+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5421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597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635" y="107315"/>
            <a:ext cx="10845165" cy="709295"/>
          </a:xfrm>
        </p:spPr>
        <p:txBody>
          <a:bodyPr>
            <a:normAutofit fontScale="90000"/>
          </a:bodyPr>
          <a:lstStyle/>
          <a:p>
            <a:r>
              <a:rPr lang="ru-RU" altLang="en-US">
                <a:solidFill>
                  <a:srgbClr val="FF0000"/>
                </a:solidFill>
              </a:rPr>
              <a:t>Проблемы службы на </a:t>
            </a:r>
            <a:r>
              <a:rPr lang="en-US" altLang="en-US">
                <a:solidFill>
                  <a:srgbClr val="FF0000"/>
                </a:solidFill>
              </a:rPr>
              <a:t>I</a:t>
            </a:r>
            <a:r>
              <a:rPr lang="ru-RU" altLang="en-US">
                <a:solidFill>
                  <a:srgbClr val="FF0000"/>
                </a:solidFill>
              </a:rPr>
              <a:t> и </a:t>
            </a:r>
            <a:r>
              <a:rPr lang="en-US" altLang="en-US">
                <a:solidFill>
                  <a:srgbClr val="FF0000"/>
                </a:solidFill>
              </a:rPr>
              <a:t>II</a:t>
            </a:r>
            <a:r>
              <a:rPr lang="ru-RU" altLang="en-US">
                <a:solidFill>
                  <a:srgbClr val="FF0000"/>
                </a:solidFill>
              </a:rPr>
              <a:t> уровнях оказания МП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78765" y="816610"/>
            <a:ext cx="11533505" cy="604139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altLang="en-US" dirty="0">
                <a:latin typeface="Calibri" panose="020F0502020204030204" charset="0"/>
                <a:cs typeface="Calibri" panose="020F0502020204030204" charset="0"/>
              </a:rPr>
              <a:t>Дефицит кадров</a:t>
            </a:r>
          </a:p>
          <a:p>
            <a:pPr>
              <a:lnSpc>
                <a:spcPct val="70000"/>
              </a:lnSpc>
            </a:pPr>
            <a:r>
              <a:rPr lang="ru-RU" altLang="en-US" dirty="0">
                <a:latin typeface="Calibri" panose="020F0502020204030204" charset="0"/>
                <a:cs typeface="Calibri" panose="020F0502020204030204" charset="0"/>
              </a:rPr>
              <a:t>Недостаточная подготовка врачей смежных специальностей в вопросах эндокринологии, с учетом отсутствия эндокринологов в 23 районах области </a:t>
            </a:r>
          </a:p>
          <a:p>
            <a:pPr>
              <a:lnSpc>
                <a:spcPct val="70000"/>
              </a:lnSpc>
            </a:pPr>
            <a:r>
              <a:rPr lang="ru-RU" altLang="en-US" dirty="0">
                <a:latin typeface="Calibri" panose="020F0502020204030204" charset="0"/>
                <a:cs typeface="Calibri" panose="020F0502020204030204" charset="0"/>
              </a:rPr>
              <a:t>Недостаточная лабораторная диагностика ( нет определения </a:t>
            </a:r>
            <a:r>
              <a:rPr lang="ru-RU" altLang="en-US" dirty="0" err="1">
                <a:latin typeface="Calibri" panose="020F0502020204030204" charset="0"/>
                <a:cs typeface="Calibri" panose="020F0502020204030204" charset="0"/>
              </a:rPr>
              <a:t>гликозилированного</a:t>
            </a:r>
            <a:r>
              <a:rPr lang="ru-RU" altLang="en-US" dirty="0">
                <a:latin typeface="Calibri" panose="020F0502020204030204" charset="0"/>
                <a:cs typeface="Calibri" panose="020F0502020204030204" charset="0"/>
              </a:rPr>
              <a:t> гемоглобина , МАУ , нерегулярное  выполнение  БАК : электролиты , креатинин) </a:t>
            </a:r>
          </a:p>
          <a:p>
            <a:pPr>
              <a:lnSpc>
                <a:spcPct val="70000"/>
              </a:lnSpc>
            </a:pPr>
            <a:r>
              <a:rPr lang="ru-RU" altLang="en-US" dirty="0">
                <a:latin typeface="Calibri" panose="020F0502020204030204" charset="0"/>
                <a:cs typeface="Calibri" panose="020F0502020204030204" charset="0"/>
              </a:rPr>
              <a:t>Отсутствие рабочей ИС ВО «РМИС»</a:t>
            </a:r>
          </a:p>
          <a:p>
            <a:pPr>
              <a:lnSpc>
                <a:spcPct val="70000"/>
              </a:lnSpc>
            </a:pPr>
            <a:r>
              <a:rPr lang="ru-RU" altLang="en-US" dirty="0">
                <a:latin typeface="Calibri" panose="020F0502020204030204" charset="0"/>
                <a:cs typeface="Calibri" panose="020F0502020204030204" charset="0"/>
              </a:rPr>
              <a:t>Отсутствие межрайонных центров по эндокринологии , нет кабинетов «Диабетической стопы» , « Школы </a:t>
            </a:r>
            <a:r>
              <a:rPr lang="ru-RU" altLang="en-US" dirty="0" smtClean="0">
                <a:latin typeface="Calibri" panose="020F0502020204030204" charset="0"/>
                <a:cs typeface="Calibri" panose="020F0502020204030204" charset="0"/>
              </a:rPr>
              <a:t>диабета» -</a:t>
            </a:r>
            <a:r>
              <a:rPr lang="ru-RU" altLang="en-US" dirty="0" smtClean="0">
                <a:latin typeface="Calibri" panose="020F0502020204030204" charset="0"/>
                <a:cs typeface="Calibri" panose="020F0502020204030204" charset="0"/>
              </a:rPr>
              <a:t>отсутствие </a:t>
            </a:r>
            <a:r>
              <a:rPr lang="ru-RU" altLang="en-US" dirty="0" smtClean="0">
                <a:latin typeface="Calibri" panose="020F0502020204030204" charset="0"/>
                <a:cs typeface="Calibri" panose="020F0502020204030204" charset="0"/>
              </a:rPr>
              <a:t> финансирования- тарифов ОМС </a:t>
            </a:r>
            <a:r>
              <a:rPr lang="ru-RU" altLang="en-US" dirty="0"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ru-RU" altLang="en-US" dirty="0" smtClean="0">
                <a:latin typeface="Calibri" panose="020F0502020204030204" charset="0"/>
                <a:cs typeface="Calibri" panose="020F0502020204030204" charset="0"/>
              </a:rPr>
              <a:t>нет выделенных ставок. </a:t>
            </a:r>
            <a:endParaRPr lang="ru-RU" altLang="en-US" dirty="0">
              <a:latin typeface="Calibri" panose="020F0502020204030204" charset="0"/>
              <a:cs typeface="Calibri" panose="020F0502020204030204" charset="0"/>
            </a:endParaRPr>
          </a:p>
          <a:p>
            <a:pPr>
              <a:lnSpc>
                <a:spcPct val="70000"/>
              </a:lnSpc>
            </a:pPr>
            <a:r>
              <a:rPr lang="ru-RU" altLang="en-US" dirty="0">
                <a:latin typeface="Calibri" panose="020F0502020204030204" charset="0"/>
                <a:cs typeface="Calibri" panose="020F0502020204030204" charset="0"/>
              </a:rPr>
              <a:t>Низкий уровень обеспеченности тест-полосками </a:t>
            </a:r>
          </a:p>
          <a:p>
            <a:pPr marL="0" indent="0">
              <a:buNone/>
            </a:pP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E3DC748-4472-4733-9378-831234976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969" y="41223"/>
            <a:ext cx="1524132" cy="13290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6680"/>
            <a:ext cx="10515600" cy="915670"/>
          </a:xfrm>
        </p:spPr>
        <p:txBody>
          <a:bodyPr>
            <a:normAutofit fontScale="90000"/>
          </a:bodyPr>
          <a:lstStyle/>
          <a:p>
            <a:r>
              <a:rPr lang="ru-RU" altLang="en-US">
                <a:solidFill>
                  <a:srgbClr val="FF0000"/>
                </a:solidFill>
                <a:sym typeface="+mn-ea"/>
              </a:rPr>
              <a:t>Проблемы службы на </a:t>
            </a:r>
            <a:r>
              <a:rPr lang="en-US" altLang="en-US">
                <a:solidFill>
                  <a:srgbClr val="FF0000"/>
                </a:solidFill>
                <a:sym typeface="+mn-ea"/>
              </a:rPr>
              <a:t>III</a:t>
            </a:r>
            <a:r>
              <a:rPr lang="ru-RU" altLang="en-US">
                <a:solidFill>
                  <a:srgbClr val="FF0000"/>
                </a:solidFill>
                <a:sym typeface="+mn-ea"/>
              </a:rPr>
              <a:t> уровне оказания МП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78435" y="1238885"/>
            <a:ext cx="11892280" cy="5619115"/>
          </a:xfrm>
        </p:spPr>
        <p:txBody>
          <a:bodyPr>
            <a:normAutofit fontScale="92500" lnSpcReduction="20000"/>
          </a:bodyPr>
          <a:lstStyle/>
          <a:p>
            <a:r>
              <a:rPr lang="ru-RU" altLang="en-US" dirty="0">
                <a:sym typeface="+mn-ea"/>
              </a:rPr>
              <a:t>Дефицит кадров (уход специалистов в коммерческие </a:t>
            </a:r>
            <a:r>
              <a:rPr lang="ru-RU" altLang="en-US" dirty="0" smtClean="0">
                <a:sym typeface="+mn-ea"/>
              </a:rPr>
              <a:t>клиники- актуально для  </a:t>
            </a:r>
            <a:r>
              <a:rPr lang="ru-RU" altLang="en-US" dirty="0">
                <a:sym typeface="+mn-ea"/>
              </a:rPr>
              <a:t>г Череповец)</a:t>
            </a:r>
            <a:endParaRPr lang="ru-RU" altLang="en-US" sz="2665" dirty="0">
              <a:sym typeface="+mn-ea"/>
            </a:endParaRPr>
          </a:p>
          <a:p>
            <a:r>
              <a:rPr lang="ru-RU" altLang="en-US" dirty="0">
                <a:sym typeface="+mn-ea"/>
              </a:rPr>
              <a:t>Нет выделенных ставок и тарифов на проведение стационарных школ сахарного диабета </a:t>
            </a:r>
          </a:p>
          <a:p>
            <a:r>
              <a:rPr lang="ru-RU" dirty="0"/>
              <a:t>Эндокринологическое отделение №1, г. Вологда – работает кабинет диабетической стопы. </a:t>
            </a:r>
            <a:r>
              <a:rPr lang="ru-RU" altLang="en-US" dirty="0">
                <a:sym typeface="+mn-ea"/>
              </a:rPr>
              <a:t>Отсутствие обновления оборудования в кабинете «Диабет стопы»,  в кабинете «Школа СД»</a:t>
            </a:r>
            <a:endParaRPr lang="en-US" dirty="0"/>
          </a:p>
          <a:p>
            <a:r>
              <a:rPr lang="ru-RU" dirty="0"/>
              <a:t>В отделении сосудистой хирургии БУЗ ВО ВОК оказывается помощь пациентам с атеросклеротическими заболеваниями сосудов нижних конечностей и сахарный диабетом по ВМП 2 уровня, средства выделяются, но не закупаются расходники (то есть только удаляются тромботические массы и проводится </a:t>
            </a:r>
            <a:r>
              <a:rPr lang="ru-RU" dirty="0" err="1"/>
              <a:t>аутовенозное</a:t>
            </a:r>
            <a:r>
              <a:rPr lang="en-US" dirty="0"/>
              <a:t> </a:t>
            </a:r>
            <a:r>
              <a:rPr lang="ru-RU" dirty="0"/>
              <a:t>шунтирование и синтетическое, редко БАП и </a:t>
            </a:r>
            <a:r>
              <a:rPr lang="ru-RU" dirty="0" err="1"/>
              <a:t>стентирование</a:t>
            </a:r>
            <a:r>
              <a:rPr lang="ru-RU" dirty="0"/>
              <a:t>).Дефицит сосудистых коек .  Нет маршрутизации , тарифов  КСГ по диабетической  стопе.</a:t>
            </a:r>
            <a:r>
              <a:rPr lang="ru-RU" altLang="en-US" dirty="0">
                <a:sym typeface="+mn-ea"/>
              </a:rPr>
              <a:t> Нет выделенных ставок и тарифа на работу кабинета «Диабетической стопы» , не одобрено обучение врача-эндокринолога БУЗ ВО ВОКБ по тематическому усовершенствованию по «синдрому диабетической стопы»  </a:t>
            </a:r>
            <a:endParaRPr lang="ru-RU" dirty="0"/>
          </a:p>
          <a:p>
            <a:r>
              <a:rPr lang="ru-RU" dirty="0"/>
              <a:t>Прошла обучение врач-эндокринолог поликлиники №1 </a:t>
            </a:r>
            <a:r>
              <a:rPr lang="ru-RU" dirty="0" err="1"/>
              <a:t>В.И.Вовк</a:t>
            </a:r>
            <a:r>
              <a:rPr lang="ru-RU" dirty="0"/>
              <a:t>, в ближайшее время заработает амбулаторный кабинет диабетической стопы в поликлинике</a:t>
            </a:r>
          </a:p>
          <a:p>
            <a:endParaRPr lang="ru-RU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6095</TotalTime>
  <Words>4261</Words>
  <Application>Microsoft Office PowerPoint</Application>
  <PresentationFormat>Произвольный</PresentationFormat>
  <Paragraphs>582</Paragraphs>
  <Slides>39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Документы, регламентирующие организацию деятельности специализированной службы: </vt:lpstr>
      <vt:lpstr>Организация специализированной службы по профилю «Эндокринология: </vt:lpstr>
      <vt:lpstr>1 уровень оказания медицинской помощи</vt:lpstr>
      <vt:lpstr>2 уровень оказания медицинской помощи</vt:lpstr>
      <vt:lpstr>3 уровень оказания медицинской помощи</vt:lpstr>
      <vt:lpstr>3 уровень оказания медицинской помощи</vt:lpstr>
      <vt:lpstr>Проблемы службы на I и II уровнях оказания МП</vt:lpstr>
      <vt:lpstr>Проблемы службы на III уровне оказания МП</vt:lpstr>
      <vt:lpstr>Динамика распространённости СД в Вологодской области</vt:lpstr>
      <vt:lpstr>Презентация PowerPoint</vt:lpstr>
      <vt:lpstr> Структура СД в Вологодской области 2022г. </vt:lpstr>
      <vt:lpstr>Продолжительность  жизни пациентов с СД в ВО</vt:lpstr>
      <vt:lpstr>Смертность пациентов с СД Вологодской области</vt:lpstr>
      <vt:lpstr>Структура смертности пациентов с СД  (включая неустановленные причины), 2022 г., Вологодская область</vt:lpstr>
      <vt:lpstr>Синдром диабетической стопы ( Вологодская область ) </vt:lpstr>
      <vt:lpstr>Презентация PowerPoint</vt:lpstr>
      <vt:lpstr>Проблема- хаотичная маршрутизация наиболее уязвимых пациентов Итог- потеря времени и возможностей сохранения конечности</vt:lpstr>
      <vt:lpstr>Цели развития специализированной помощи </vt:lpstr>
      <vt:lpstr>Организация маршрутизации профильных пациентов в Вологодской области        ( трехуровневая система оказания МП) </vt:lpstr>
      <vt:lpstr>Презентация PowerPoint</vt:lpstr>
      <vt:lpstr>Презентация PowerPoint</vt:lpstr>
      <vt:lpstr>Стратегия развития помощи по профилю Эндокринология </vt:lpstr>
      <vt:lpstr>Оценка стратегии </vt:lpstr>
      <vt:lpstr>План развития службы</vt:lpstr>
      <vt:lpstr>Презентация PowerPoint</vt:lpstr>
      <vt:lpstr>Порядок оказания медицинской помощи взрослому населению по профилю «Эндокринология» , приказ МЗ РФ №104Н от 13.03. 2023</vt:lpstr>
      <vt:lpstr>Порядок оказания медицинской помощи взрослому населению по профилю «Эндокринология» , приказ МЗ РФ №104Н от 13.03. 2023</vt:lpstr>
      <vt:lpstr>Порядок оказания медицинской помощи взрослому населению по профилю «Эндокринология» , приказ МЗ РФ №104Н от 13.03. 2023</vt:lpstr>
      <vt:lpstr>Разработаны тарифы ФОМС для терапевтического обучения при СД </vt:lpstr>
      <vt:lpstr>Организация деятельности кабинета «Диабетическая стопа» </vt:lpstr>
      <vt:lpstr>Перечень технологий , новые направления в работе</vt:lpstr>
      <vt:lpstr>Краткосрочные перспективы внедрения новых технологий</vt:lpstr>
      <vt:lpstr>Среднесрочные перспективы внедрения новых технологий </vt:lpstr>
      <vt:lpstr>Долгосрочные перспективы внедрения новых технологий</vt:lpstr>
      <vt:lpstr>Перечень дополнительного оборудования  (приказ МЗ РФ 104 Н )</vt:lpstr>
      <vt:lpstr>Необходимость дополнительного обучения кадров : </vt:lpstr>
      <vt:lpstr>КСГ и ВМП под новые технологии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381</cp:revision>
  <cp:lastPrinted>2023-03-06T05:40:18Z</cp:lastPrinted>
  <dcterms:created xsi:type="dcterms:W3CDTF">2023-02-18T05:18:55Z</dcterms:created>
  <dcterms:modified xsi:type="dcterms:W3CDTF">2023-06-29T11:23:07Z</dcterms:modified>
</cp:coreProperties>
</file>