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26"/>
  </p:notesMasterIdLst>
  <p:sldIdLst>
    <p:sldId id="502" r:id="rId2"/>
    <p:sldId id="962" r:id="rId3"/>
    <p:sldId id="979" r:id="rId4"/>
    <p:sldId id="955" r:id="rId5"/>
    <p:sldId id="961" r:id="rId6"/>
    <p:sldId id="966" r:id="rId7"/>
    <p:sldId id="965" r:id="rId8"/>
    <p:sldId id="964" r:id="rId9"/>
    <p:sldId id="957" r:id="rId10"/>
    <p:sldId id="967" r:id="rId11"/>
    <p:sldId id="968" r:id="rId12"/>
    <p:sldId id="969" r:id="rId13"/>
    <p:sldId id="978" r:id="rId14"/>
    <p:sldId id="974" r:id="rId15"/>
    <p:sldId id="958" r:id="rId16"/>
    <p:sldId id="971" r:id="rId17"/>
    <p:sldId id="972" r:id="rId18"/>
    <p:sldId id="973" r:id="rId19"/>
    <p:sldId id="970" r:id="rId20"/>
    <p:sldId id="976" r:id="rId21"/>
    <p:sldId id="913" r:id="rId22"/>
    <p:sldId id="956" r:id="rId23"/>
    <p:sldId id="977" r:id="rId24"/>
    <p:sldId id="889" r:id="rId2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C0000"/>
    <a:srgbClr val="CC3300"/>
    <a:srgbClr val="3366CC"/>
    <a:srgbClr val="B2B2B2"/>
    <a:srgbClr val="CC99FF"/>
    <a:srgbClr val="CCECFF"/>
    <a:srgbClr val="66CCFF"/>
    <a:srgbClr val="00CC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133" autoAdjust="0"/>
  </p:normalViewPr>
  <p:slideViewPr>
    <p:cSldViewPr snapToGrid="0">
      <p:cViewPr varScale="1">
        <p:scale>
          <a:sx n="66" d="100"/>
          <a:sy n="66" d="100"/>
        </p:scale>
        <p:origin x="-8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64045</c:v>
                </c:pt>
                <c:pt idx="1">
                  <c:v>65269</c:v>
                </c:pt>
                <c:pt idx="2">
                  <c:v>75056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ЭГДС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50704</c:v>
                </c:pt>
                <c:pt idx="1">
                  <c:v>51501</c:v>
                </c:pt>
                <c:pt idx="2">
                  <c:v>58504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КС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9434</c:v>
                </c:pt>
                <c:pt idx="1">
                  <c:v>9584</c:v>
                </c:pt>
                <c:pt idx="2">
                  <c:v>12184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БС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2700</c:v>
                </c:pt>
                <c:pt idx="1">
                  <c:v>2758</c:v>
                </c:pt>
                <c:pt idx="2">
                  <c:v>3037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413696"/>
        <c:axId val="8122304"/>
      </c:barChart>
      <c:catAx>
        <c:axId val="136413696"/>
        <c:scaling>
          <c:orientation val="minMax"/>
        </c:scaling>
        <c:delete val="0"/>
        <c:axPos val="b"/>
        <c:majorTickMark val="out"/>
        <c:minorTickMark val="none"/>
        <c:tickLblPos val="nextTo"/>
        <c:crossAx val="8122304"/>
        <c:crosses val="autoZero"/>
        <c:auto val="1"/>
        <c:lblAlgn val="ctr"/>
        <c:lblOffset val="100"/>
        <c:noMultiLvlLbl val="0"/>
      </c:catAx>
      <c:valAx>
        <c:axId val="8122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4136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A5341-1DA2-4284-A192-3E83BEC05D55}" type="datetimeFigureOut">
              <a:rPr lang="ru-RU" smtClean="0"/>
              <a:pPr/>
              <a:t>02.07.2023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03DF4-4179-4A52-A928-0105967241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368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3F4672-EC8A-4DA8-B4FF-A0F91B7EE49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13684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663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03DF4-4179-4A52-A928-01059672419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03DF4-4179-4A52-A928-01059672419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815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03DF4-4179-4A52-A928-01059672419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815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03DF4-4179-4A52-A928-01059672419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815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03DF4-4179-4A52-A928-01059672419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815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03DF4-4179-4A52-A928-01059672419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815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03DF4-4179-4A52-A928-01059672419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815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xmlns="" id="{496E5C2A-9C0E-4171-B865-73C5870E17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xmlns="" id="{26D70E45-65C6-4EA6-9CEE-8E2DECDDD4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/>
              <a:t>Маршрутизация пациентов. Как</a:t>
            </a:r>
            <a:r>
              <a:rPr lang="ru-RU" altLang="ru-RU" baseline="0" dirty="0"/>
              <a:t> пациент оказывается в БУЗ ВО ВОКБ начиная с 1 до 3 уровня.</a:t>
            </a:r>
            <a:endParaRPr lang="ru-RU" altLang="ru-RU" dirty="0"/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xmlns="" id="{A04573BB-563C-4E9E-A62D-77803D8500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68425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68425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68425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68425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1368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56ED2C-FE91-499F-9F24-2493AFE48B2D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13684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6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369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E569-EB94-4C35-BBD9-73C741CD516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497DA7B2-504A-43BC-8CD2-1751C8A00C68}"/>
              </a:ext>
            </a:extLst>
          </p:cNvPr>
          <p:cNvSpPr/>
          <p:nvPr/>
        </p:nvSpPr>
        <p:spPr>
          <a:xfrm>
            <a:off x="1770465" y="1295100"/>
            <a:ext cx="8651070" cy="3153633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lIns="105675" tIns="52838" rIns="105675" bIns="52838">
            <a:normAutofit/>
          </a:bodyPr>
          <a:lstStyle/>
          <a:p>
            <a:pPr defTabSz="1056794" eaLnBrk="1" fontAlgn="auto" hangingPunct="1">
              <a:spcBef>
                <a:spcPts val="2311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675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5" y="1524000"/>
            <a:ext cx="8664210" cy="1724867"/>
          </a:xfrm>
        </p:spPr>
        <p:txBody>
          <a:bodyPr rtlCol="0">
            <a:noAutofit/>
          </a:bodyPr>
          <a:lstStyle>
            <a:lvl1pPr marL="0" indent="0" algn="ctr" defTabSz="1056794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5328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5" y="3299013"/>
            <a:ext cx="8664212" cy="916641"/>
          </a:xfrm>
        </p:spPr>
        <p:txBody>
          <a:bodyPr rtlCol="0">
            <a:normAutofit/>
          </a:bodyPr>
          <a:lstStyle>
            <a:lvl1pPr marL="0" indent="0" algn="ctr" defTabSz="1056794" rtl="0" eaLnBrk="1" latinLnBrk="0" hangingPunct="1">
              <a:spcBef>
                <a:spcPts val="346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11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8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6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5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3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1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0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98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2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BF77B061-1944-4FBB-8B92-79B8C652F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7DBD2-0FE3-4AB0-B9C3-DA23E4EFC729}" type="datetime1">
              <a:rPr lang="en-US" smtClean="0"/>
              <a:pPr>
                <a:defRPr/>
              </a:pPr>
              <a:t>7/2/2023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112C8C1-6D50-434F-8731-CE57327AE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092AC1CE-1EFC-44BC-A302-396122CD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5C661-4FBB-4CA2-9814-8EED5001585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03311878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611873"/>
            <a:ext cx="5439393" cy="1162050"/>
          </a:xfrm>
        </p:spPr>
        <p:txBody>
          <a:bodyPr/>
          <a:lstStyle>
            <a:lvl1pPr algn="ctr">
              <a:defRPr sz="4134" b="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8" y="1787856"/>
            <a:ext cx="5439393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94"/>
              </a:spcBef>
              <a:buNone/>
              <a:defRPr sz="2113"/>
            </a:lvl1pPr>
            <a:lvl2pPr marL="528398" indent="0">
              <a:buNone/>
              <a:defRPr sz="1378"/>
            </a:lvl2pPr>
            <a:lvl3pPr marL="1056794" indent="0">
              <a:buNone/>
              <a:defRPr sz="1194"/>
            </a:lvl3pPr>
            <a:lvl4pPr marL="1585192" indent="0">
              <a:buNone/>
              <a:defRPr sz="1011"/>
            </a:lvl4pPr>
            <a:lvl5pPr marL="2113589" indent="0">
              <a:buNone/>
              <a:defRPr sz="1011"/>
            </a:lvl5pPr>
            <a:lvl6pPr marL="2641986" indent="0">
              <a:buNone/>
              <a:defRPr sz="1011"/>
            </a:lvl6pPr>
            <a:lvl7pPr marL="3170384" indent="0">
              <a:buNone/>
              <a:defRPr sz="1011"/>
            </a:lvl7pPr>
            <a:lvl8pPr marL="3698781" indent="0">
              <a:buNone/>
              <a:defRPr sz="1011"/>
            </a:lvl8pPr>
            <a:lvl9pPr marL="4227178" indent="0">
              <a:buNone/>
              <a:defRPr sz="101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7489" y="359393"/>
            <a:ext cx="48768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1056794" rtl="0" eaLnBrk="1" latinLnBrk="0" hangingPunct="1">
              <a:spcBef>
                <a:spcPts val="2311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67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8398" indent="0">
              <a:buNone/>
              <a:defRPr sz="3215"/>
            </a:lvl2pPr>
            <a:lvl3pPr marL="1056794" indent="0">
              <a:buNone/>
              <a:defRPr sz="2756"/>
            </a:lvl3pPr>
            <a:lvl4pPr marL="1585192" indent="0">
              <a:buNone/>
              <a:defRPr sz="2297"/>
            </a:lvl4pPr>
            <a:lvl5pPr marL="2113589" indent="0">
              <a:buNone/>
              <a:defRPr sz="2297"/>
            </a:lvl5pPr>
            <a:lvl6pPr marL="2641986" indent="0">
              <a:buNone/>
              <a:defRPr sz="2297"/>
            </a:lvl6pPr>
            <a:lvl7pPr marL="3170384" indent="0">
              <a:buNone/>
              <a:defRPr sz="2297"/>
            </a:lvl7pPr>
            <a:lvl8pPr marL="3698781" indent="0">
              <a:buNone/>
              <a:defRPr sz="2297"/>
            </a:lvl8pPr>
            <a:lvl9pPr marL="4227178" indent="0">
              <a:buNone/>
              <a:defRPr sz="2297"/>
            </a:lvl9pPr>
          </a:lstStyle>
          <a:p>
            <a:pPr lvl="0"/>
            <a:r>
              <a:rPr lang="ru-RU" noProof="0"/>
              <a:t>Вставка рисунка</a:t>
            </a:r>
            <a:endParaRPr noProof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3099CA49-C499-494A-8587-E738F7A1A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7DBD2-0FE3-4AB0-B9C3-DA23E4EFC729}" type="datetime1">
              <a:rPr lang="en-US" smtClean="0"/>
              <a:pPr>
                <a:defRPr/>
              </a:pPr>
              <a:t>7/2/2023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802BFA74-9F95-46B9-B616-A029CC948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ED8074B1-4AEE-48ED-B73E-BE17E80A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5C661-4FBB-4CA2-9814-8EED5001585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71105342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99CA49-C499-494A-8587-E738F7A1A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7DBD2-0FE3-4AB0-B9C3-DA23E4EFC729}" type="datetime1">
              <a:rPr lang="en-US" smtClean="0"/>
              <a:pPr>
                <a:defRPr/>
              </a:pPr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2BFA74-9F95-46B9-B616-A029CC948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8074B1-4AEE-48ED-B73E-BE17E80A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5C661-4FBB-4CA2-9814-8EED5001585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71179761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6390" y="368301"/>
            <a:ext cx="2032000" cy="5575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5" y="368301"/>
            <a:ext cx="8919635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99CA49-C499-494A-8587-E738F7A1A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7DBD2-0FE3-4AB0-B9C3-DA23E4EFC729}" type="datetime1">
              <a:rPr lang="en-US" smtClean="0"/>
              <a:pPr>
                <a:defRPr/>
              </a:pPr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2BFA74-9F95-46B9-B616-A029CC948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8074B1-4AEE-48ED-B73E-BE17E80A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5C661-4FBB-4CA2-9814-8EED5001585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90937749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2434" y="333375"/>
            <a:ext cx="9935633" cy="6477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27051" y="1600201"/>
            <a:ext cx="11055349" cy="4781550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диаграммы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6A12B16-E877-4F69-9B91-03E3DFF878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582C5-0B4F-45D0-B5A5-4A7C504F2607}" type="datetime1">
              <a:rPr lang="en-US" smtClean="0"/>
              <a:pPr>
                <a:defRPr/>
              </a:pPr>
              <a:t>7/2/2023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3BF8EBD-EF85-46A4-B340-144152DCC5E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6F0EAB-CFC7-4736-B256-E7342A10827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8896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512" y="2701938"/>
            <a:ext cx="10971891" cy="45232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294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337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99CA49-C499-494A-8587-E738F7A1A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7DBD2-0FE3-4AB0-B9C3-DA23E4EFC729}" type="datetime1">
              <a:rPr lang="en-US" smtClean="0"/>
              <a:pPr>
                <a:defRPr/>
              </a:pPr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2BFA74-9F95-46B9-B616-A029CC948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8074B1-4AEE-48ED-B73E-BE17E80A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5C661-4FBB-4CA2-9814-8EED5001585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55099107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19" y="3352802"/>
            <a:ext cx="11222566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19" y="4771029"/>
            <a:ext cx="11222566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46"/>
              </a:spcBef>
              <a:buNone/>
              <a:defRPr sz="2113">
                <a:solidFill>
                  <a:schemeClr val="tx1">
                    <a:tint val="75000"/>
                  </a:schemeClr>
                </a:solidFill>
              </a:defRPr>
            </a:lvl1pPr>
            <a:lvl2pPr marL="528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6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5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3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1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0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98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2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0" y="363538"/>
            <a:ext cx="1120272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675"/>
            </a:lvl1pPr>
            <a:lvl2pPr marL="528398" indent="0">
              <a:buNone/>
              <a:defRPr sz="3215"/>
            </a:lvl2pPr>
            <a:lvl3pPr marL="1056794" indent="0">
              <a:buNone/>
              <a:defRPr sz="2756"/>
            </a:lvl3pPr>
            <a:lvl4pPr marL="1585192" indent="0">
              <a:buNone/>
              <a:defRPr sz="2297"/>
            </a:lvl4pPr>
            <a:lvl5pPr marL="2113589" indent="0">
              <a:buNone/>
              <a:defRPr sz="2297"/>
            </a:lvl5pPr>
            <a:lvl6pPr marL="2641986" indent="0">
              <a:buNone/>
              <a:defRPr sz="2297"/>
            </a:lvl6pPr>
            <a:lvl7pPr marL="3170384" indent="0">
              <a:buNone/>
              <a:defRPr sz="2297"/>
            </a:lvl7pPr>
            <a:lvl8pPr marL="3698781" indent="0">
              <a:buNone/>
              <a:defRPr sz="2297"/>
            </a:lvl8pPr>
            <a:lvl9pPr marL="4227178" indent="0">
              <a:buNone/>
              <a:defRPr sz="2297"/>
            </a:lvl9pPr>
          </a:lstStyle>
          <a:p>
            <a:pPr lvl="0"/>
            <a:r>
              <a:rPr lang="ru-RU" noProof="0"/>
              <a:t>Вставка рисунка</a:t>
            </a:r>
            <a:endParaRPr noProof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3099CA49-C499-494A-8587-E738F7A1A07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FE15B-16E8-4B87-8575-8F92D60C338C}" type="datetime1">
              <a:rPr lang="en-US" smtClean="0"/>
              <a:pPr>
                <a:defRPr/>
              </a:pPr>
              <a:t>7/2/2023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802BFA74-9F95-46B9-B616-A029CC948F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ED8074B1-4AEE-48ED-B73E-BE17E80AF7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5AA039F-3624-4B6A-BFE2-ACAE7A254990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5366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2403144"/>
            <a:ext cx="10742084" cy="1362075"/>
          </a:xfrm>
        </p:spPr>
        <p:txBody>
          <a:bodyPr/>
          <a:lstStyle>
            <a:lvl1pPr algn="ctr">
              <a:defRPr sz="5328" b="0" cap="none" baseline="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3736006"/>
            <a:ext cx="10742084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46"/>
              </a:spcBef>
              <a:buNone/>
              <a:defRPr sz="2113">
                <a:solidFill>
                  <a:schemeClr val="tx1">
                    <a:tint val="75000"/>
                  </a:schemeClr>
                </a:solidFill>
              </a:defRPr>
            </a:lvl1pPr>
            <a:lvl2pPr marL="528398" indent="0">
              <a:buNone/>
              <a:defRPr sz="2113">
                <a:solidFill>
                  <a:schemeClr val="tx1">
                    <a:tint val="75000"/>
                  </a:schemeClr>
                </a:solidFill>
              </a:defRPr>
            </a:lvl2pPr>
            <a:lvl3pPr marL="1056794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3pPr>
            <a:lvl4pPr marL="1585192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2113589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641986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3170384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69878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4227178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99CA49-C499-494A-8587-E738F7A1A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7DBD2-0FE3-4AB0-B9C3-DA23E4EFC729}" type="datetime1">
              <a:rPr lang="en-US" smtClean="0"/>
              <a:pPr>
                <a:defRPr/>
              </a:pPr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2BFA74-9F95-46B9-B616-A029CC948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8074B1-4AEE-48ED-B73E-BE17E80A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5C661-4FBB-4CA2-9814-8EED5001585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98194589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849"/>
              </a:spcBef>
              <a:defRPr sz="2297"/>
            </a:lvl1pPr>
            <a:lvl2pPr>
              <a:defRPr sz="2113"/>
            </a:lvl2pPr>
            <a:lvl3pPr>
              <a:defRPr sz="2113"/>
            </a:lvl3pPr>
            <a:lvl4pPr>
              <a:defRPr sz="2113"/>
            </a:lvl4pPr>
            <a:lvl5pPr>
              <a:defRPr sz="2113"/>
            </a:lvl5pPr>
            <a:lvl6pPr>
              <a:defRPr sz="2113"/>
            </a:lvl6pPr>
            <a:lvl7pPr>
              <a:defRPr sz="2113"/>
            </a:lvl7pPr>
            <a:lvl8pPr>
              <a:defRPr sz="2113"/>
            </a:lvl8pPr>
            <a:lvl9pPr>
              <a:defRPr sz="21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2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849"/>
              </a:spcBef>
              <a:defRPr sz="2297"/>
            </a:lvl1pPr>
            <a:lvl2pPr>
              <a:defRPr sz="2113"/>
            </a:lvl2pPr>
            <a:lvl3pPr>
              <a:defRPr sz="2113"/>
            </a:lvl3pPr>
            <a:lvl4pPr>
              <a:defRPr sz="2113"/>
            </a:lvl4pPr>
            <a:lvl5pPr>
              <a:defRPr sz="2113"/>
            </a:lvl5pPr>
            <a:lvl6pPr>
              <a:defRPr sz="2113"/>
            </a:lvl6pPr>
            <a:lvl7pPr>
              <a:defRPr sz="2113"/>
            </a:lvl7pPr>
            <a:lvl8pPr>
              <a:defRPr sz="2113"/>
            </a:lvl8pPr>
            <a:lvl9pPr>
              <a:defRPr sz="21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3099CA49-C499-494A-8587-E738F7A1A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7DBD2-0FE3-4AB0-B9C3-DA23E4EFC729}" type="datetime1">
              <a:rPr lang="en-US" smtClean="0"/>
              <a:pPr>
                <a:defRPr/>
              </a:pPr>
              <a:t>7/2/2023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802BFA74-9F95-46B9-B616-A029CC948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ED8074B1-4AEE-48ED-B73E-BE17E80A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5C661-4FBB-4CA2-9814-8EED5001585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98618836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5" y="107576"/>
            <a:ext cx="10723035" cy="1336956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5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756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28398" indent="0">
              <a:buNone/>
              <a:defRPr sz="2297" b="1"/>
            </a:lvl2pPr>
            <a:lvl3pPr marL="1056794" indent="0">
              <a:buNone/>
              <a:defRPr sz="2113" b="1"/>
            </a:lvl3pPr>
            <a:lvl4pPr marL="1585192" indent="0">
              <a:buNone/>
              <a:defRPr sz="1837" b="1"/>
            </a:lvl4pPr>
            <a:lvl5pPr marL="2113589" indent="0">
              <a:buNone/>
              <a:defRPr sz="1837" b="1"/>
            </a:lvl5pPr>
            <a:lvl6pPr marL="2641986" indent="0">
              <a:buNone/>
              <a:defRPr sz="1837" b="1"/>
            </a:lvl6pPr>
            <a:lvl7pPr marL="3170384" indent="0">
              <a:buNone/>
              <a:defRPr sz="1837" b="1"/>
            </a:lvl7pPr>
            <a:lvl8pPr marL="3698781" indent="0">
              <a:buNone/>
              <a:defRPr sz="1837" b="1"/>
            </a:lvl8pPr>
            <a:lvl9pPr marL="4227178" indent="0">
              <a:buNone/>
              <a:defRPr sz="183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5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849"/>
              </a:spcBef>
              <a:defRPr sz="2297"/>
            </a:lvl1pPr>
            <a:lvl2pPr>
              <a:defRPr sz="2113"/>
            </a:lvl2pPr>
            <a:lvl3pPr>
              <a:defRPr sz="2113"/>
            </a:lvl3pPr>
            <a:lvl4pPr>
              <a:defRPr sz="2113"/>
            </a:lvl4pPr>
            <a:lvl5pPr>
              <a:defRPr sz="2113"/>
            </a:lvl5pPr>
            <a:lvl6pPr>
              <a:defRPr sz="1837"/>
            </a:lvl6pPr>
            <a:lvl7pPr>
              <a:defRPr sz="1837"/>
            </a:lvl7pPr>
            <a:lvl8pPr>
              <a:defRPr sz="1837"/>
            </a:lvl8pPr>
            <a:lvl9pPr>
              <a:defRPr sz="183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760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756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28398" indent="0">
              <a:buNone/>
              <a:defRPr sz="2297" b="1"/>
            </a:lvl2pPr>
            <a:lvl3pPr marL="1056794" indent="0">
              <a:buNone/>
              <a:defRPr sz="2113" b="1"/>
            </a:lvl3pPr>
            <a:lvl4pPr marL="1585192" indent="0">
              <a:buNone/>
              <a:defRPr sz="1837" b="1"/>
            </a:lvl4pPr>
            <a:lvl5pPr marL="2113589" indent="0">
              <a:buNone/>
              <a:defRPr sz="1837" b="1"/>
            </a:lvl5pPr>
            <a:lvl6pPr marL="2641986" indent="0">
              <a:buNone/>
              <a:defRPr sz="1837" b="1"/>
            </a:lvl6pPr>
            <a:lvl7pPr marL="3170384" indent="0">
              <a:buNone/>
              <a:defRPr sz="1837" b="1"/>
            </a:lvl7pPr>
            <a:lvl8pPr marL="3698781" indent="0">
              <a:buNone/>
              <a:defRPr sz="1837" b="1"/>
            </a:lvl8pPr>
            <a:lvl9pPr marL="4227178" indent="0">
              <a:buNone/>
              <a:defRPr sz="183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4760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849"/>
              </a:spcBef>
              <a:defRPr sz="2297"/>
            </a:lvl1pPr>
            <a:lvl2pPr>
              <a:defRPr sz="2113"/>
            </a:lvl2pPr>
            <a:lvl3pPr>
              <a:defRPr sz="2113"/>
            </a:lvl3pPr>
            <a:lvl4pPr>
              <a:defRPr sz="2113"/>
            </a:lvl4pPr>
            <a:lvl5pPr>
              <a:defRPr sz="2113"/>
            </a:lvl5pPr>
            <a:lvl6pPr>
              <a:defRPr sz="1837"/>
            </a:lvl6pPr>
            <a:lvl7pPr>
              <a:defRPr sz="1837"/>
            </a:lvl7pPr>
            <a:lvl8pPr>
              <a:defRPr sz="1837"/>
            </a:lvl8pPr>
            <a:lvl9pPr>
              <a:defRPr sz="183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3099CA49-C499-494A-8587-E738F7A1A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7DBD2-0FE3-4AB0-B9C3-DA23E4EFC729}" type="datetime1">
              <a:rPr lang="en-US" smtClean="0"/>
              <a:pPr>
                <a:defRPr/>
              </a:pPr>
              <a:t>7/2/2023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802BFA74-9F95-46B9-B616-A029CC948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ED8074B1-4AEE-48ED-B73E-BE17E80A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5C661-4FBB-4CA2-9814-8EED5001585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0334319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3099CA49-C499-494A-8587-E738F7A1A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7DBD2-0FE3-4AB0-B9C3-DA23E4EFC729}" type="datetime1">
              <a:rPr lang="en-US" smtClean="0"/>
              <a:pPr>
                <a:defRPr/>
              </a:pPr>
              <a:t>7/2/2023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802BFA74-9F95-46B9-B616-A029CC948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ED8074B1-4AEE-48ED-B73E-BE17E80A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5C661-4FBB-4CA2-9814-8EED5001585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86444148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3099CA49-C499-494A-8587-E738F7A1A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7DBD2-0FE3-4AB0-B9C3-DA23E4EFC729}" type="datetime1">
              <a:rPr lang="en-US" smtClean="0"/>
              <a:pPr>
                <a:defRPr/>
              </a:pPr>
              <a:t>7/2/2023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802BFA74-9F95-46B9-B616-A029CC948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ED8074B1-4AEE-48ED-B73E-BE17E80A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5C661-4FBB-4CA2-9814-8EED5001585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11456648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611873"/>
            <a:ext cx="5120640" cy="1162050"/>
          </a:xfrm>
        </p:spPr>
        <p:txBody>
          <a:bodyPr/>
          <a:lstStyle>
            <a:lvl1pPr algn="ctr">
              <a:defRPr sz="4134" b="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368300"/>
            <a:ext cx="5120640" cy="5575300"/>
          </a:xfrm>
        </p:spPr>
        <p:txBody>
          <a:bodyPr>
            <a:normAutofit/>
          </a:bodyPr>
          <a:lstStyle>
            <a:lvl1pPr>
              <a:spcBef>
                <a:spcPts val="2311"/>
              </a:spcBef>
              <a:defRPr sz="2572"/>
            </a:lvl1pPr>
            <a:lvl2pPr>
              <a:defRPr sz="2297"/>
            </a:lvl2pPr>
            <a:lvl3pPr>
              <a:defRPr sz="2113"/>
            </a:lvl3pPr>
            <a:lvl4pPr>
              <a:defRPr sz="2113"/>
            </a:lvl4pPr>
            <a:lvl5pPr>
              <a:defRPr sz="2113"/>
            </a:lvl5pPr>
            <a:lvl6pPr>
              <a:defRPr sz="2297"/>
            </a:lvl6pPr>
            <a:lvl7pPr>
              <a:defRPr sz="2297"/>
            </a:lvl7pPr>
            <a:lvl8pPr>
              <a:defRPr sz="2297"/>
            </a:lvl8pPr>
            <a:lvl9pPr>
              <a:defRPr sz="229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8" y="1787856"/>
            <a:ext cx="512064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94"/>
              </a:spcBef>
              <a:buNone/>
              <a:defRPr sz="2113"/>
            </a:lvl1pPr>
            <a:lvl2pPr marL="528398" indent="0">
              <a:buNone/>
              <a:defRPr sz="1378"/>
            </a:lvl2pPr>
            <a:lvl3pPr marL="1056794" indent="0">
              <a:buNone/>
              <a:defRPr sz="1194"/>
            </a:lvl3pPr>
            <a:lvl4pPr marL="1585192" indent="0">
              <a:buNone/>
              <a:defRPr sz="1011"/>
            </a:lvl4pPr>
            <a:lvl5pPr marL="2113589" indent="0">
              <a:buNone/>
              <a:defRPr sz="1011"/>
            </a:lvl5pPr>
            <a:lvl6pPr marL="2641986" indent="0">
              <a:buNone/>
              <a:defRPr sz="1011"/>
            </a:lvl6pPr>
            <a:lvl7pPr marL="3170384" indent="0">
              <a:buNone/>
              <a:defRPr sz="1011"/>
            </a:lvl7pPr>
            <a:lvl8pPr marL="3698781" indent="0">
              <a:buNone/>
              <a:defRPr sz="1011"/>
            </a:lvl8pPr>
            <a:lvl9pPr marL="4227178" indent="0">
              <a:buNone/>
              <a:defRPr sz="101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3099CA49-C499-494A-8587-E738F7A1A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7DBD2-0FE3-4AB0-B9C3-DA23E4EFC729}" type="datetime1">
              <a:rPr lang="en-US" smtClean="0"/>
              <a:pPr>
                <a:defRPr/>
              </a:pPr>
              <a:t>7/2/2023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802BFA74-9F95-46B9-B616-A029CC948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ED8074B1-4AEE-48ED-B73E-BE17E80A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5C661-4FBB-4CA2-9814-8EED5001585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31456513"/>
      </p:ext>
    </p:extLst>
  </p:cSld>
  <p:clrMapOvr>
    <a:masterClrMapping/>
  </p:clrMapOvr>
  <p:transition spd="slow">
    <p:push dir="u"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32103" y="107925"/>
            <a:ext cx="10723419" cy="133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032" tIns="57516" rIns="115032" bIns="5751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2103" y="1599830"/>
            <a:ext cx="10723419" cy="434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032" tIns="57516" rIns="115032" bIns="57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99CA49-C499-494A-8587-E738F7A1A0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6247" y="6275523"/>
            <a:ext cx="2845286" cy="365040"/>
          </a:xfrm>
          <a:prstGeom prst="rect">
            <a:avLst/>
          </a:prstGeom>
        </p:spPr>
        <p:txBody>
          <a:bodyPr vert="horz" lIns="115032" tIns="57516" rIns="115032" bIns="57516" rtlCol="0" anchor="ctr"/>
          <a:lstStyle>
            <a:lvl1pPr algn="r" defTabSz="1257811" eaLnBrk="1" fontAlgn="auto" hangingPunct="1">
              <a:spcBef>
                <a:spcPts val="0"/>
              </a:spcBef>
              <a:spcAft>
                <a:spcPts val="0"/>
              </a:spcAft>
              <a:defRPr sz="1378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87DBD2-0FE3-4AB0-B9C3-DA23E4EFC729}" type="datetime1">
              <a:rPr lang="en-US" smtClean="0"/>
              <a:pPr>
                <a:defRPr/>
              </a:pPr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2BFA74-9F95-46B9-B616-A029CC948F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927" y="6275523"/>
            <a:ext cx="6454760" cy="365040"/>
          </a:xfrm>
          <a:prstGeom prst="rect">
            <a:avLst/>
          </a:prstGeom>
        </p:spPr>
        <p:txBody>
          <a:bodyPr vert="horz" lIns="115032" tIns="57516" rIns="115032" bIns="57516" rtlCol="0" anchor="ctr"/>
          <a:lstStyle>
            <a:lvl1pPr algn="l" defTabSz="1257811" eaLnBrk="1" fontAlgn="auto" hangingPunct="1">
              <a:spcBef>
                <a:spcPts val="0"/>
              </a:spcBef>
              <a:spcAft>
                <a:spcPts val="0"/>
              </a:spcAft>
              <a:defRPr sz="1378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8074B1-4AEE-48ED-B73E-BE17E80AF7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30914" y="6275523"/>
            <a:ext cx="1319827" cy="365040"/>
          </a:xfrm>
          <a:prstGeom prst="rect">
            <a:avLst/>
          </a:prstGeom>
        </p:spPr>
        <p:txBody>
          <a:bodyPr vert="horz" wrap="square" lIns="115032" tIns="57516" rIns="115032" bIns="5751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4134">
                <a:solidFill>
                  <a:schemeClr val="bg1"/>
                </a:solidFill>
                <a:latin typeface="News Gothic MT"/>
              </a:defRPr>
            </a:lvl1pPr>
          </a:lstStyle>
          <a:p>
            <a:fld id="{E515C661-4FBB-4CA2-9814-8EED5001585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6958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>
    <p:push dir="u"/>
  </p:transition>
  <p:hf sldNum="0" hdr="0" ftr="0" dt="0"/>
  <p:txStyles>
    <p:titleStyle>
      <a:lvl1pPr algn="ctr" defTabSz="1055908" rtl="0" eaLnBrk="1" fontAlgn="base" hangingPunct="1">
        <a:spcBef>
          <a:spcPct val="0"/>
        </a:spcBef>
        <a:spcAft>
          <a:spcPct val="0"/>
        </a:spcAft>
        <a:defRPr sz="5328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defTabSz="1055908" rtl="0" eaLnBrk="1" fontAlgn="base" hangingPunct="1">
        <a:spcBef>
          <a:spcPct val="0"/>
        </a:spcBef>
        <a:spcAft>
          <a:spcPct val="0"/>
        </a:spcAft>
        <a:defRPr sz="5328">
          <a:solidFill>
            <a:schemeClr val="accent1"/>
          </a:solidFill>
          <a:latin typeface="News Gothic MT"/>
        </a:defRPr>
      </a:lvl2pPr>
      <a:lvl3pPr algn="ctr" defTabSz="1055908" rtl="0" eaLnBrk="1" fontAlgn="base" hangingPunct="1">
        <a:spcBef>
          <a:spcPct val="0"/>
        </a:spcBef>
        <a:spcAft>
          <a:spcPct val="0"/>
        </a:spcAft>
        <a:defRPr sz="5328">
          <a:solidFill>
            <a:schemeClr val="accent1"/>
          </a:solidFill>
          <a:latin typeface="News Gothic MT"/>
        </a:defRPr>
      </a:lvl3pPr>
      <a:lvl4pPr algn="ctr" defTabSz="1055908" rtl="0" eaLnBrk="1" fontAlgn="base" hangingPunct="1">
        <a:spcBef>
          <a:spcPct val="0"/>
        </a:spcBef>
        <a:spcAft>
          <a:spcPct val="0"/>
        </a:spcAft>
        <a:defRPr sz="5328">
          <a:solidFill>
            <a:schemeClr val="accent1"/>
          </a:solidFill>
          <a:latin typeface="News Gothic MT"/>
        </a:defRPr>
      </a:lvl4pPr>
      <a:lvl5pPr algn="ctr" defTabSz="1055908" rtl="0" eaLnBrk="1" fontAlgn="base" hangingPunct="1">
        <a:spcBef>
          <a:spcPct val="0"/>
        </a:spcBef>
        <a:spcAft>
          <a:spcPct val="0"/>
        </a:spcAft>
        <a:defRPr sz="5328">
          <a:solidFill>
            <a:schemeClr val="accent1"/>
          </a:solidFill>
          <a:latin typeface="News Gothic MT"/>
        </a:defRPr>
      </a:lvl5pPr>
      <a:lvl6pPr marL="420030" algn="ctr" defTabSz="1055908" rtl="0" eaLnBrk="1" fontAlgn="base" hangingPunct="1">
        <a:spcBef>
          <a:spcPct val="0"/>
        </a:spcBef>
        <a:spcAft>
          <a:spcPct val="0"/>
        </a:spcAft>
        <a:defRPr sz="5328">
          <a:solidFill>
            <a:schemeClr val="accent1"/>
          </a:solidFill>
          <a:latin typeface="News Gothic MT"/>
        </a:defRPr>
      </a:lvl6pPr>
      <a:lvl7pPr marL="840059" algn="ctr" defTabSz="1055908" rtl="0" eaLnBrk="1" fontAlgn="base" hangingPunct="1">
        <a:spcBef>
          <a:spcPct val="0"/>
        </a:spcBef>
        <a:spcAft>
          <a:spcPct val="0"/>
        </a:spcAft>
        <a:defRPr sz="5328">
          <a:solidFill>
            <a:schemeClr val="accent1"/>
          </a:solidFill>
          <a:latin typeface="News Gothic MT"/>
        </a:defRPr>
      </a:lvl7pPr>
      <a:lvl8pPr marL="1260089" algn="ctr" defTabSz="1055908" rtl="0" eaLnBrk="1" fontAlgn="base" hangingPunct="1">
        <a:spcBef>
          <a:spcPct val="0"/>
        </a:spcBef>
        <a:spcAft>
          <a:spcPct val="0"/>
        </a:spcAft>
        <a:defRPr sz="5328">
          <a:solidFill>
            <a:schemeClr val="accent1"/>
          </a:solidFill>
          <a:latin typeface="News Gothic MT"/>
        </a:defRPr>
      </a:lvl8pPr>
      <a:lvl9pPr marL="1680119" algn="ctr" defTabSz="1055908" rtl="0" eaLnBrk="1" fontAlgn="base" hangingPunct="1">
        <a:spcBef>
          <a:spcPct val="0"/>
        </a:spcBef>
        <a:spcAft>
          <a:spcPct val="0"/>
        </a:spcAft>
        <a:defRPr sz="5328">
          <a:solidFill>
            <a:schemeClr val="accent1"/>
          </a:solidFill>
          <a:latin typeface="News Gothic MT"/>
        </a:defRPr>
      </a:lvl9pPr>
    </p:titleStyle>
    <p:bodyStyle>
      <a:lvl1pPr marL="402528" indent="-402528" algn="l" defTabSz="1055908" rtl="0" eaLnBrk="1" fontAlgn="base" hangingPunct="1">
        <a:spcBef>
          <a:spcPts val="2309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756" kern="1200">
          <a:solidFill>
            <a:srgbClr val="595959"/>
          </a:solidFill>
          <a:latin typeface="+mn-lt"/>
          <a:ea typeface="+mn-ea"/>
          <a:cs typeface="+mn-cs"/>
        </a:defRPr>
      </a:lvl1pPr>
      <a:lvl2pPr marL="791931" indent="-387944" algn="l" defTabSz="1055908" rtl="0" eaLnBrk="1" fontAlgn="base" hangingPunct="1">
        <a:spcBef>
          <a:spcPts val="689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sz="2572" kern="1200">
          <a:solidFill>
            <a:srgbClr val="595959"/>
          </a:solidFill>
          <a:latin typeface="+mn-lt"/>
          <a:ea typeface="+mn-ea"/>
          <a:cs typeface="+mn-cs"/>
        </a:defRPr>
      </a:lvl2pPr>
      <a:lvl3pPr marL="1118621" indent="-325232" algn="l" defTabSz="1055908" rtl="0" eaLnBrk="1" fontAlgn="base" hangingPunct="1">
        <a:spcBef>
          <a:spcPts val="689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297" kern="1200">
          <a:solidFill>
            <a:srgbClr val="595959"/>
          </a:solidFill>
          <a:latin typeface="+mn-lt"/>
          <a:ea typeface="+mn-ea"/>
          <a:cs typeface="+mn-cs"/>
        </a:defRPr>
      </a:lvl3pPr>
      <a:lvl4pPr marL="1459895" indent="-339816" algn="l" defTabSz="1055908" rtl="0" eaLnBrk="1" fontAlgn="base" hangingPunct="1">
        <a:spcBef>
          <a:spcPts val="689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sz="2113" kern="1200">
          <a:solidFill>
            <a:srgbClr val="595959"/>
          </a:solidFill>
          <a:latin typeface="+mn-lt"/>
          <a:ea typeface="+mn-ea"/>
          <a:cs typeface="+mn-cs"/>
        </a:defRPr>
      </a:lvl4pPr>
      <a:lvl5pPr marL="1786585" indent="-325232" algn="l" defTabSz="1055908" rtl="0" eaLnBrk="1" fontAlgn="base" hangingPunct="1">
        <a:spcBef>
          <a:spcPts val="689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113" kern="1200">
          <a:solidFill>
            <a:srgbClr val="595959"/>
          </a:solidFill>
          <a:latin typeface="+mn-lt"/>
          <a:ea typeface="+mn-ea"/>
          <a:cs typeface="+mn-cs"/>
        </a:defRPr>
      </a:lvl5pPr>
      <a:lvl6pPr marL="2113589" indent="-326579" algn="l" defTabSz="1056794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2113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447507" indent="-326579" algn="l" defTabSz="1056794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2113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72252" indent="-326579" algn="l" defTabSz="1056794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2113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108003" indent="-326579" algn="l" defTabSz="1056794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2113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56794" rtl="0" eaLnBrk="1" latinLnBrk="0" hangingPunct="1">
        <a:defRPr sz="2113" kern="1200">
          <a:solidFill>
            <a:schemeClr val="tx1"/>
          </a:solidFill>
          <a:latin typeface="+mn-lt"/>
          <a:ea typeface="+mn-ea"/>
          <a:cs typeface="+mn-cs"/>
        </a:defRPr>
      </a:lvl1pPr>
      <a:lvl2pPr marL="528398" algn="l" defTabSz="1056794" rtl="0" eaLnBrk="1" latinLnBrk="0" hangingPunct="1">
        <a:defRPr sz="2113" kern="1200">
          <a:solidFill>
            <a:schemeClr val="tx1"/>
          </a:solidFill>
          <a:latin typeface="+mn-lt"/>
          <a:ea typeface="+mn-ea"/>
          <a:cs typeface="+mn-cs"/>
        </a:defRPr>
      </a:lvl2pPr>
      <a:lvl3pPr marL="1056794" algn="l" defTabSz="1056794" rtl="0" eaLnBrk="1" latinLnBrk="0" hangingPunct="1">
        <a:defRPr sz="2113" kern="1200">
          <a:solidFill>
            <a:schemeClr val="tx1"/>
          </a:solidFill>
          <a:latin typeface="+mn-lt"/>
          <a:ea typeface="+mn-ea"/>
          <a:cs typeface="+mn-cs"/>
        </a:defRPr>
      </a:lvl3pPr>
      <a:lvl4pPr marL="1585192" algn="l" defTabSz="1056794" rtl="0" eaLnBrk="1" latinLnBrk="0" hangingPunct="1">
        <a:defRPr sz="2113" kern="1200">
          <a:solidFill>
            <a:schemeClr val="tx1"/>
          </a:solidFill>
          <a:latin typeface="+mn-lt"/>
          <a:ea typeface="+mn-ea"/>
          <a:cs typeface="+mn-cs"/>
        </a:defRPr>
      </a:lvl4pPr>
      <a:lvl5pPr marL="2113589" algn="l" defTabSz="1056794" rtl="0" eaLnBrk="1" latinLnBrk="0" hangingPunct="1">
        <a:defRPr sz="2113" kern="1200">
          <a:solidFill>
            <a:schemeClr val="tx1"/>
          </a:solidFill>
          <a:latin typeface="+mn-lt"/>
          <a:ea typeface="+mn-ea"/>
          <a:cs typeface="+mn-cs"/>
        </a:defRPr>
      </a:lvl5pPr>
      <a:lvl6pPr marL="2641986" algn="l" defTabSz="1056794" rtl="0" eaLnBrk="1" latinLnBrk="0" hangingPunct="1">
        <a:defRPr sz="2113" kern="1200">
          <a:solidFill>
            <a:schemeClr val="tx1"/>
          </a:solidFill>
          <a:latin typeface="+mn-lt"/>
          <a:ea typeface="+mn-ea"/>
          <a:cs typeface="+mn-cs"/>
        </a:defRPr>
      </a:lvl6pPr>
      <a:lvl7pPr marL="3170384" algn="l" defTabSz="1056794" rtl="0" eaLnBrk="1" latinLnBrk="0" hangingPunct="1">
        <a:defRPr sz="2113" kern="1200">
          <a:solidFill>
            <a:schemeClr val="tx1"/>
          </a:solidFill>
          <a:latin typeface="+mn-lt"/>
          <a:ea typeface="+mn-ea"/>
          <a:cs typeface="+mn-cs"/>
        </a:defRPr>
      </a:lvl7pPr>
      <a:lvl8pPr marL="3698781" algn="l" defTabSz="1056794" rtl="0" eaLnBrk="1" latinLnBrk="0" hangingPunct="1">
        <a:defRPr sz="2113" kern="1200">
          <a:solidFill>
            <a:schemeClr val="tx1"/>
          </a:solidFill>
          <a:latin typeface="+mn-lt"/>
          <a:ea typeface="+mn-ea"/>
          <a:cs typeface="+mn-cs"/>
        </a:defRPr>
      </a:lvl8pPr>
      <a:lvl9pPr marL="4227178" algn="l" defTabSz="1056794" rtl="0" eaLnBrk="1" latinLnBrk="0" hangingPunct="1">
        <a:defRPr sz="21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hyperlink" Target="http://www.cfo.gov.ru/national_targets/50448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hyperlink" Target="https://www.flickr.com/photos/moscow-live/32722420047/" TargetMode="External"/><Relationship Id="rId4" Type="http://schemas.openxmlformats.org/officeDocument/2006/relationships/image" Target="../media/image18.jpeg"/><Relationship Id="rId9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8142052" y="6001562"/>
            <a:ext cx="34435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3684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3684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3684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3684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257172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Заведующий эндоскопическим отделением БУЗ </a:t>
            </a:r>
            <a:r>
              <a:rPr lang="ru-RU" alt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 «ВОКБ»</a:t>
            </a:r>
          </a:p>
          <a:p>
            <a:pPr algn="ctr" defTabSz="1257172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Филатов М.С.</a:t>
            </a:r>
            <a:endParaRPr lang="ru-RU" altLang="ru-RU" sz="1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2B28D4E-8F80-437F-978B-6C05E63CF855}"/>
              </a:ext>
            </a:extLst>
          </p:cNvPr>
          <p:cNvSpPr txBox="1"/>
          <p:nvPr/>
        </p:nvSpPr>
        <p:spPr>
          <a:xfrm>
            <a:off x="1314117" y="204281"/>
            <a:ext cx="8765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БУЗ ВО «ВОЛОГОДСКАЯ ОБЛАСТНАЯ КЛИНИЧЕСКАЯ БОЛЬНИЦА»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 развития эндоскопической помощи в Вологодской области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1" descr="Лого итог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876" y="145915"/>
            <a:ext cx="1534209" cy="13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sun9-70.userapi.com/impg/0MNtm8GIPQqkt2wgsKJUrcyYGZG4eK-BJaYGZA/yeWRS5h1bzI.jpg?size=1024x597&amp;quality=95&amp;sign=68962302cdc9642c02f965af4460eb64&amp;type=album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3626" y="1330858"/>
            <a:ext cx="8095850" cy="471994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410" y="161366"/>
            <a:ext cx="9229478" cy="885364"/>
          </a:xfrm>
        </p:spPr>
        <p:txBody>
          <a:bodyPr anchor="t"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Укомплектованность штатами врачей-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эндоскопистов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ЦРБ области на 2022 год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1" descr="Лого итог.png">
            <a:extLst>
              <a:ext uri="{FF2B5EF4-FFF2-40B4-BE49-F238E27FC236}">
                <a16:creationId xmlns="" xmlns:a16="http://schemas.microsoft.com/office/drawing/2014/main" id="{712024C9-64BC-4E33-90F6-4BDA8ED25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66" y="161366"/>
            <a:ext cx="1556527" cy="151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409659"/>
              </p:ext>
            </p:extLst>
          </p:nvPr>
        </p:nvGraphicFramePr>
        <p:xfrm>
          <a:off x="3378200" y="1052511"/>
          <a:ext cx="4735285" cy="56676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740"/>
                <a:gridCol w="1862839"/>
                <a:gridCol w="1499111"/>
                <a:gridCol w="1060595"/>
              </a:tblGrid>
              <a:tr h="12449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7387" marR="7387" marT="738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Регион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Число должностей в целом по организации: штатных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7387" marR="7387" marT="73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Число физических лиц основных работников на занятых должностях       в целом по организаци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ctr"/>
                </a:tc>
              </a:tr>
              <a:tr h="1638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Бабаевский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0,5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</a:tr>
              <a:tr h="1638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Бабушкинский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0,25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</a:tr>
              <a:tr h="1638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Белозерский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0,75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</a:tr>
              <a:tr h="1638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Вашкинский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0,25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</a:tr>
              <a:tr h="1638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Велико-Устюгский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</a:tr>
              <a:tr h="1638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Верховажский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0,5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</a:tr>
              <a:tr h="1638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Вожегодский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0,75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</a:tr>
              <a:tr h="1638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Вологодский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</a:tr>
              <a:tr h="1638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Вытегорский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</a:tr>
              <a:tr h="1638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Грязовецкий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1,25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</a:tr>
              <a:tr h="1638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Кадуйский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0,25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</a:tr>
              <a:tr h="1638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Кирилловский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</a:tr>
              <a:tr h="1638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13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Кичм-Городецкий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0,5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</a:tr>
              <a:tr h="1638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14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Междуреченский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</a:tr>
              <a:tr h="1638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15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Никольский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</a:tr>
              <a:tr h="1638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16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Нюксенский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0,5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</a:tr>
              <a:tr h="1638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17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Сокольский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1,5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</a:tr>
              <a:tr h="1638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18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Сямженский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0,5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</a:tr>
              <a:tr h="1638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19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Тарногский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0,5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</a:tr>
              <a:tr h="1638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Тотемский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</a:tr>
              <a:tr h="1638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21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Усть-Кубинский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0,5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</a:tr>
              <a:tr h="1638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22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Устюженский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</a:tr>
              <a:tr h="1638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23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Харовский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0,5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</a:tr>
              <a:tr h="1638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24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Чагодощенский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0,5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</a:tr>
              <a:tr h="1638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25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Череповецкий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</a:tr>
              <a:tr h="1638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26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Шекснинский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</a:tr>
              <a:tr h="16380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Всего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70,75</a:t>
                      </a:r>
                      <a:endParaRPr lang="ru-RU" sz="800" b="1" i="0" u="none" strike="noStrike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22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7387" marR="7387" marT="738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264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410" y="161366"/>
            <a:ext cx="9229478" cy="524434"/>
          </a:xfrm>
        </p:spPr>
        <p:txBody>
          <a:bodyPr anchor="t"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Эндоскопическое оборудование по области на 2022 год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1" descr="Лого итог.png">
            <a:extLst>
              <a:ext uri="{FF2B5EF4-FFF2-40B4-BE49-F238E27FC236}">
                <a16:creationId xmlns="" xmlns:a16="http://schemas.microsoft.com/office/drawing/2014/main" id="{712024C9-64BC-4E33-90F6-4BDA8ED25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66" y="161366"/>
            <a:ext cx="1556527" cy="151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336306"/>
              </p:ext>
            </p:extLst>
          </p:nvPr>
        </p:nvGraphicFramePr>
        <p:xfrm>
          <a:off x="2066467" y="691243"/>
          <a:ext cx="7135589" cy="60433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345"/>
                <a:gridCol w="1018292"/>
                <a:gridCol w="482746"/>
                <a:gridCol w="482746"/>
                <a:gridCol w="482746"/>
                <a:gridCol w="482746"/>
                <a:gridCol w="482746"/>
                <a:gridCol w="482746"/>
                <a:gridCol w="482746"/>
                <a:gridCol w="482746"/>
                <a:gridCol w="482746"/>
                <a:gridCol w="482746"/>
                <a:gridCol w="482746"/>
                <a:gridCol w="482746"/>
              </a:tblGrid>
              <a:tr h="5672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Регион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Эндоск.для верхних ЖКТ - всего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видеогастроскопы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дуоденоскопы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Эндоск.для нижних ЖКТ - всего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из них: видеоколоноскопы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ригидные ректороманоскопы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Бронхоскопы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Электрохирургические блоки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Инсуффляторы СО2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Модули для ручной обработки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Автом.моющие машины для эндоск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Шкафы спец. для сушки и хранен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Бабаевский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Бабушкинский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Белозерский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6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Вашкинский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Велико-Устюгский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Верховажский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Вожегодский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8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Вологодский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Вытегорский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8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8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10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Грязовецкий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Кадуйский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Кирилловский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Кичм-Городецкий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14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Никольский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6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15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Нюксенский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16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Сокольский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7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17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Сямженский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18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Тарногский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19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Тотемский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20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Усть-Кубинский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Устюженский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Харовский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Чагодощенский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24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Шекснинский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25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г.Вологда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9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8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7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26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г.Вологда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27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г.Вологда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28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г.Вологда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6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6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9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29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г.Вологда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30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г.Вологда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г.Вологда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г.Череповец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14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9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6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8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6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10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г.Череповец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8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6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34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г.Череповец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35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г.Череповец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6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36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г.Череповец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37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г.Череповец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38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Областные ЛПУ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20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16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9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9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10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39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Областные ЛПУ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15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6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40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Областные ЛПУ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15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6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7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8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Областные ЛПУ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7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Областные ЛПУ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6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Областные ЛПУ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7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44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Областные ЛПУ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45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Областные ЛПУ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</a:tr>
              <a:tr h="11904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46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Всего</a:t>
                      </a:r>
                      <a:endParaRPr lang="ru-RU" sz="500" b="1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204</a:t>
                      </a:r>
                      <a:endParaRPr lang="ru-RU" sz="500" b="1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125</a:t>
                      </a:r>
                      <a:endParaRPr lang="ru-RU" sz="500" b="1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10</a:t>
                      </a:r>
                      <a:endParaRPr lang="ru-RU" sz="500" b="1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111</a:t>
                      </a:r>
                      <a:endParaRPr lang="ru-RU" sz="500" b="1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67</a:t>
                      </a:r>
                      <a:endParaRPr lang="ru-RU" sz="500" b="1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54</a:t>
                      </a:r>
                      <a:endParaRPr lang="ru-RU" sz="500" b="1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66</a:t>
                      </a:r>
                      <a:endParaRPr lang="ru-RU" sz="500" b="1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35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23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91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30</a:t>
                      </a:r>
                      <a:endParaRPr lang="ru-RU" sz="500" b="0" i="0" u="none" strike="noStrike">
                        <a:effectLst/>
                        <a:latin typeface="Arial Cyr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 dirty="0">
                          <a:effectLst/>
                        </a:rPr>
                        <a:t>58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5033" marR="5033" marT="503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546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114" y="161366"/>
            <a:ext cx="9767774" cy="524434"/>
          </a:xfrm>
        </p:spPr>
        <p:txBody>
          <a:bodyPr anchor="t"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 эндоскопических отделений (кабинетов) по области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1" descr="Лого итог.png">
            <a:extLst>
              <a:ext uri="{FF2B5EF4-FFF2-40B4-BE49-F238E27FC236}">
                <a16:creationId xmlns="" xmlns:a16="http://schemas.microsoft.com/office/drawing/2014/main" id="{712024C9-64BC-4E33-90F6-4BDA8ED25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66" y="161366"/>
            <a:ext cx="1556527" cy="151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3344722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299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114" y="161366"/>
            <a:ext cx="9767774" cy="912692"/>
          </a:xfrm>
        </p:spPr>
        <p:txBody>
          <a:bodyPr anchor="t"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 эндоскопических отделений (кабинетов) по области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проблемы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1" descr="Лого итог.png">
            <a:extLst>
              <a:ext uri="{FF2B5EF4-FFF2-40B4-BE49-F238E27FC236}">
                <a16:creationId xmlns="" xmlns:a16="http://schemas.microsoft.com/office/drawing/2014/main" id="{712024C9-64BC-4E33-90F6-4BDA8ED25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66" y="161366"/>
            <a:ext cx="1556527" cy="151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858471"/>
              </p:ext>
            </p:extLst>
          </p:nvPr>
        </p:nvGraphicFramePr>
        <p:xfrm>
          <a:off x="440980" y="1146627"/>
          <a:ext cx="10662449" cy="4234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3192"/>
                <a:gridCol w="5849257"/>
              </a:tblGrid>
              <a:tr h="431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Нет ЭНДОСКОПИИ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Нет КОЛОНОСКОПИИ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1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Вожегодская</a:t>
                      </a:r>
                      <a:r>
                        <a:rPr lang="ru-RU" sz="2000" dirty="0">
                          <a:effectLst/>
                        </a:rPr>
                        <a:t> ЦРБ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Вожегодская ЦРБ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1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Междуреченская ЦРБ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Междуреченская ЦРБ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1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Кадуйская ЦРБ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Кадуйская</a:t>
                      </a:r>
                      <a:r>
                        <a:rPr lang="ru-RU" sz="2000" dirty="0">
                          <a:effectLst/>
                        </a:rPr>
                        <a:t> ЦРБ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1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Кирилловская </a:t>
                      </a:r>
                      <a:r>
                        <a:rPr lang="ru-RU" sz="2000" dirty="0" smtClean="0">
                          <a:effectLst/>
                        </a:rPr>
                        <a:t>ЦРБ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Кирилловская ЦРБ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1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Бабаевская ЦРБ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1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Бабушкинская ЦРБ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1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Верховажская</a:t>
                      </a:r>
                      <a:r>
                        <a:rPr lang="ru-RU" sz="2000" dirty="0">
                          <a:effectLst/>
                        </a:rPr>
                        <a:t> ЦРБ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1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Вытегорская</a:t>
                      </a:r>
                      <a:r>
                        <a:rPr lang="ru-RU" sz="2000" dirty="0">
                          <a:effectLst/>
                        </a:rPr>
                        <a:t> ЦРБ (Есть </a:t>
                      </a:r>
                      <a:r>
                        <a:rPr lang="ru-RU" sz="2000" dirty="0" err="1">
                          <a:effectLst/>
                        </a:rPr>
                        <a:t>колоноскоп</a:t>
                      </a:r>
                      <a:r>
                        <a:rPr lang="ru-RU" sz="2000" dirty="0">
                          <a:effectLst/>
                        </a:rPr>
                        <a:t>. Нет врача)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1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Сямженская</a:t>
                      </a:r>
                      <a:r>
                        <a:rPr lang="ru-RU" sz="2000" dirty="0">
                          <a:effectLst/>
                        </a:rPr>
                        <a:t> ЦРБ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9943" y="5409071"/>
            <a:ext cx="108131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Решение!!! 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Перераспределение потоков пациентов в ЛПУ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близлежащих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районов (в организации 2 и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уровня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где выполняется данный вид эндоскопической помощи. 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Организация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плановой выездной работы врачами БУЗ ВОКБ в тех учреждениях, где есть эндоскопическое оборудование, но отсутствует специалист («эндоскопия на местах»).</a:t>
            </a:r>
          </a:p>
          <a:p>
            <a:pPr algn="just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133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572" y="2599765"/>
            <a:ext cx="9767774" cy="1638406"/>
          </a:xfrm>
        </p:spPr>
        <p:txBody>
          <a:bodyPr anchor="t"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же выполняется в организации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уровня?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1" descr="Лого итог.png">
            <a:extLst>
              <a:ext uri="{FF2B5EF4-FFF2-40B4-BE49-F238E27FC236}">
                <a16:creationId xmlns="" xmlns:a16="http://schemas.microsoft.com/office/drawing/2014/main" id="{712024C9-64BC-4E33-90F6-4BDA8ED25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66" y="161366"/>
            <a:ext cx="1556527" cy="151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946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2229" y="1406193"/>
            <a:ext cx="5485495" cy="506354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ЭРХПГ</a:t>
            </a:r>
            <a:r>
              <a:rPr lang="ru-RU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(эндоскопическая ретроградная </a:t>
            </a:r>
            <a:r>
              <a:rPr lang="ru-RU" sz="18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холангио-панкреатография</a:t>
            </a:r>
            <a:r>
              <a:rPr lang="ru-RU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эндоскопический диагностический метод, позволяющий выявить патологию желчевыводящих и панкреатических протоков с помощью введения в них рентген-контрастного вещества.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ЭПСТ</a:t>
            </a:r>
            <a:r>
              <a:rPr lang="ru-RU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(эндоскопическая </a:t>
            </a:r>
            <a:r>
              <a:rPr lang="ru-RU" sz="18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папиллосфинктеротомия</a:t>
            </a:r>
            <a:r>
              <a:rPr lang="ru-RU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малоинвазивная эндоскопическая </a:t>
            </a:r>
            <a:r>
              <a:rPr lang="ru-RU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большом дуоденальном сосочке, направленная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удаление конкрементов из желчных протоков.</a:t>
            </a:r>
          </a:p>
          <a:p>
            <a:pPr>
              <a:spcBef>
                <a:spcPts val="0"/>
              </a:spcBef>
              <a:buNone/>
            </a:pPr>
            <a:endParaRPr lang="ru-RU" sz="18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тентирование</a:t>
            </a:r>
            <a:r>
              <a:rPr lang="ru-RU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билиарных</a:t>
            </a:r>
            <a:r>
              <a:rPr lang="ru-RU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панкреатических 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протоков при опухолях БДС, печени, поджелудочной 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железы, а также при доброкачественных стриктурах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протоков.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 descr="Лого итог.png">
            <a:extLst>
              <a:ext uri="{FF2B5EF4-FFF2-40B4-BE49-F238E27FC236}">
                <a16:creationId xmlns="" xmlns:a16="http://schemas.microsoft.com/office/drawing/2014/main" id="{712024C9-64BC-4E33-90F6-4BDA8ED25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508" y="182879"/>
            <a:ext cx="1479253" cy="14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376979" y="279697"/>
            <a:ext cx="8864302" cy="1118797"/>
          </a:xfrm>
        </p:spPr>
        <p:txBody>
          <a:bodyPr anchor="t"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Эндоскопические методы лечения, выполняемые в учреждении 3 уровня, на примере БУЗ ВОКБ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691" y="1916338"/>
            <a:ext cx="29337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806" y="1436233"/>
            <a:ext cx="2626179" cy="265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809" y="4383313"/>
            <a:ext cx="2670628" cy="208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77943" y="5297714"/>
            <a:ext cx="3236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за год в ВОКБ выполняется 120 таких операций, в области около 250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2229" y="1406193"/>
            <a:ext cx="6444342" cy="2106264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Эндоскопическая электрохирургическая </a:t>
            </a:r>
            <a:r>
              <a:rPr lang="ru-RU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полипэктомия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доброкачественных опухолей из толстой кишки и желудка </a:t>
            </a:r>
            <a:r>
              <a:rPr lang="ru-RU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заключается в удалении образований с помощью эндоскопа, электрохирургического блока и специального инструмента - </a:t>
            </a:r>
            <a:r>
              <a:rPr lang="ru-RU" sz="18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полипэктомической</a:t>
            </a:r>
            <a:r>
              <a:rPr lang="ru-RU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петли (удаляемые образования размерами от 0.5 до 3.0 см).</a:t>
            </a:r>
          </a:p>
          <a:p>
            <a:pPr>
              <a:spcBef>
                <a:spcPts val="0"/>
              </a:spcBef>
              <a:buNone/>
            </a:pPr>
            <a:endParaRPr lang="ru-RU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1" descr="Лого итог.png">
            <a:extLst>
              <a:ext uri="{FF2B5EF4-FFF2-40B4-BE49-F238E27FC236}">
                <a16:creationId xmlns="" xmlns:a16="http://schemas.microsoft.com/office/drawing/2014/main" id="{712024C9-64BC-4E33-90F6-4BDA8ED25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508" y="182879"/>
            <a:ext cx="1479253" cy="14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376979" y="279697"/>
            <a:ext cx="8864302" cy="1118797"/>
          </a:xfrm>
        </p:spPr>
        <p:txBody>
          <a:bodyPr anchor="t"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Эндоскопические методы лечения, выполняемые в учреждении 3 уровня, на примере БУЗ ВОКБ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32451" y="5377098"/>
            <a:ext cx="4049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за год в ВОКБ выполняется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450 таких операций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Маэстро\Desktop\dieta-posle-ydalenia-polipov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5" y="3513133"/>
            <a:ext cx="6633029" cy="186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7" t="23668" r="32159" b="19297"/>
          <a:stretch/>
        </p:blipFill>
        <p:spPr bwMode="auto">
          <a:xfrm>
            <a:off x="7532451" y="1727200"/>
            <a:ext cx="3662683" cy="357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378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2229" y="1406192"/>
            <a:ext cx="6720114" cy="493077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Эндоскопическое удаление опухолей (в том числе и злокачественных) из толстой кишки методом </a:t>
            </a:r>
            <a:r>
              <a:rPr lang="ru-RU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Диссекции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подслизистом слое (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ESD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заключается в удалении крупных  новообразований с помощью эндоскопа, электрохирургического блока и специального инструмента – ножа для </a:t>
            </a:r>
            <a:r>
              <a:rPr lang="ru-RU" sz="18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диссекции</a:t>
            </a:r>
            <a:r>
              <a:rPr lang="ru-RU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(удаляемые образования могут достигать 4-5 и более см, вплоть до циркулярного поражения).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методика для </a:t>
            </a:r>
            <a:r>
              <a:rPr lang="ru-RU" sz="1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</a:t>
            </a:r>
            <a:r>
              <a:rPr lang="ru-RU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 является новой, технически сложная, дорогостоящая и длительная (от 1 до 8 часов).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Диссекцию</a:t>
            </a:r>
            <a:r>
              <a:rPr lang="ru-RU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отделении начали осваивать с </a:t>
            </a:r>
            <a:r>
              <a:rPr lang="ru-RU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конца 2022 года.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выполнено около 30 операций.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Осложнения, возникшие во время операции, купированы </a:t>
            </a:r>
            <a:r>
              <a:rPr lang="ru-RU" sz="1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эндоскопически</a:t>
            </a:r>
            <a:r>
              <a:rPr lang="ru-RU" sz="1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Летальность – </a:t>
            </a:r>
            <a:r>
              <a:rPr lang="ru-RU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1" descr="Лого итог.png">
            <a:extLst>
              <a:ext uri="{FF2B5EF4-FFF2-40B4-BE49-F238E27FC236}">
                <a16:creationId xmlns="" xmlns:a16="http://schemas.microsoft.com/office/drawing/2014/main" id="{712024C9-64BC-4E33-90F6-4BDA8ED25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508" y="182879"/>
            <a:ext cx="1479253" cy="14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376979" y="279697"/>
            <a:ext cx="8864302" cy="1118797"/>
          </a:xfrm>
        </p:spPr>
        <p:txBody>
          <a:bodyPr anchor="t"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Эндоскопические методы лечения, выполняемые в учреждении 3 уровня, на примере БУЗ ВОКБ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Маэстро\Desktop\ESD\Attachments_maxfil12@yandex.ru_2023-05-28_15-30-58\PHOTO-2023-01-30-12-54-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24"/>
          <a:stretch/>
        </p:blipFill>
        <p:spPr bwMode="auto">
          <a:xfrm>
            <a:off x="7064591" y="1262743"/>
            <a:ext cx="241822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аэстро\Desktop\ESD\Attachments_maxfil12@yandex.ru_2023-05-28_15-30-58\PHOTO-2023-01-30-12-54-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7"/>
          <a:stretch/>
        </p:blipFill>
        <p:spPr bwMode="auto">
          <a:xfrm>
            <a:off x="9489502" y="2162743"/>
            <a:ext cx="244525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Маэстро\Desktop\ESD\Attachments_maxfil12@yandex.ru_2023-05-28_15-31-35\PHOTO-2023-01-25-18-42-1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28"/>
          <a:stretch/>
        </p:blipFill>
        <p:spPr bwMode="auto">
          <a:xfrm>
            <a:off x="7018238" y="3596369"/>
            <a:ext cx="246457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Маэстро\Desktop\ESD\Attachments_maxfil12@yandex.ru_2023-05-28_15-31-35\PHOTO-2023-01-25-18-42-2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0"/>
          <a:stretch/>
        </p:blipFill>
        <p:spPr bwMode="auto">
          <a:xfrm>
            <a:off x="9489498" y="4536965"/>
            <a:ext cx="242606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010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2229" y="1406192"/>
            <a:ext cx="6720114" cy="4294071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Чрескожная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эндоскопическая </a:t>
            </a:r>
            <a:r>
              <a:rPr lang="ru-RU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гастростомия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малоинвазивная методика, заключающаяся в обеспечении </a:t>
            </a:r>
            <a:r>
              <a:rPr lang="ru-RU" sz="18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энтерального</a:t>
            </a:r>
            <a:r>
              <a:rPr lang="ru-RU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питания  пациентов, путем установки </a:t>
            </a:r>
            <a:r>
              <a:rPr lang="ru-RU" sz="1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специальной системы для питания в желудок через переднюю брюшную стенку под контролем </a:t>
            </a:r>
            <a:r>
              <a:rPr lang="ru-RU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эндоскопа.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методика применяется у пациентов с неврологической патологией, с травматическим повреждением или опухолевым поражением головного мозга, с нарушением глотания и длительно находящимся на зондовом питании.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u="sng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 данной методики</a:t>
            </a:r>
            <a:r>
              <a:rPr lang="ru-RU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малая </a:t>
            </a:r>
            <a:r>
              <a:rPr lang="ru-RU" sz="18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травматичность</a:t>
            </a:r>
            <a:r>
              <a:rPr lang="ru-RU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пациента, низкий процент послеоперационных осложнений, короткий послеоперационный период (пациента можно кормить через сутки), не требует наложения швов после удаления </a:t>
            </a:r>
            <a:r>
              <a:rPr lang="ru-RU" sz="18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гастростомы</a:t>
            </a:r>
            <a:r>
              <a:rPr lang="ru-RU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выполнено более 100 операций. </a:t>
            </a:r>
          </a:p>
          <a:p>
            <a:pPr>
              <a:spcBef>
                <a:spcPts val="0"/>
              </a:spcBef>
              <a:buNone/>
            </a:pPr>
            <a:endParaRPr lang="ru-RU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1" descr="Лого итог.png">
            <a:extLst>
              <a:ext uri="{FF2B5EF4-FFF2-40B4-BE49-F238E27FC236}">
                <a16:creationId xmlns="" xmlns:a16="http://schemas.microsoft.com/office/drawing/2014/main" id="{712024C9-64BC-4E33-90F6-4BDA8ED25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508" y="182879"/>
            <a:ext cx="1479253" cy="14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376979" y="279697"/>
            <a:ext cx="8864302" cy="1118797"/>
          </a:xfrm>
        </p:spPr>
        <p:txBody>
          <a:bodyPr anchor="t"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Эндоскопические методы лечения, выполняемые в учреждении 3 уровня, на примере БУЗ ВОКБ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Маэстро\Desktop\3390dc63bb742dd4faa5eb9f68a33c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971" y="1498600"/>
            <a:ext cx="466725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аэстро\Desktop\enrol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971" y="4571202"/>
            <a:ext cx="2382157" cy="158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928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2102" y="1019755"/>
            <a:ext cx="10723419" cy="5457371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u="sng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БУЗ «ВОКБ» направляются: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Пациенты с острыми желудочно-кишечными кровотечениями г. Вологды и Вологодской области (при возможности их транспортировки</a:t>
            </a: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ДЗ ВО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03.02.2020 г. № 72 и приказ ДЗ ВО от 07.09.2021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545</a:t>
            </a: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Пациенты с инородными телами дыхательных путей и пищевода.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Пациенты с </a:t>
            </a:r>
            <a:r>
              <a:rPr lang="ru-RU" sz="20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холедохолитиазом</a:t>
            </a: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1) по </a:t>
            </a: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кстренным показаниям с клиникой механической желтухи; 2) для планового эндоскопического лечения после купирования клиники желтухи и подтверждения наличия конкрементов по УЗИ/МРТ.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Пациенты с механической желтухой опухолевого генеза с целью декомпрессии, опухолями пищевода с дисфагией 2-3 степени - для </a:t>
            </a:r>
            <a:r>
              <a:rPr lang="ru-RU" sz="20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стентирования</a:t>
            </a: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 ВО от 30.01.2023 г. №110</a:t>
            </a: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 организации проведения плановых паллиативных операций пациентам с онкологическими заболеваниями</a:t>
            </a: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  <a:endParaRPr lang="ru-RU" sz="2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 descr="Лого итог.png">
            <a:extLst>
              <a:ext uri="{FF2B5EF4-FFF2-40B4-BE49-F238E27FC236}">
                <a16:creationId xmlns="" xmlns:a16="http://schemas.microsoft.com/office/drawing/2014/main" id="{712024C9-64BC-4E33-90F6-4BDA8ED25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508" y="182879"/>
            <a:ext cx="1479253" cy="14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376979" y="279698"/>
            <a:ext cx="8864302" cy="866932"/>
          </a:xfrm>
        </p:spPr>
        <p:txBody>
          <a:bodyPr anchor="t"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Маршрутизация пациентов для оказания эндоскопической помощи пациентам города и области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572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4402ED-7BF2-4727-BD49-FF142BE3AB44}"/>
              </a:ext>
            </a:extLst>
          </p:cNvPr>
          <p:cNvSpPr txBox="1"/>
          <p:nvPr/>
        </p:nvSpPr>
        <p:spPr>
          <a:xfrm flipH="1">
            <a:off x="3512456" y="287983"/>
            <a:ext cx="4652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FB0307D-FD9D-40B7-AC81-26EE41A1E4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20126" y="74645"/>
            <a:ext cx="1530229" cy="13717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09A4F99-1D4D-4322-80B3-09E9D2CF9C59}"/>
              </a:ext>
            </a:extLst>
          </p:cNvPr>
          <p:cNvSpPr txBox="1"/>
          <p:nvPr/>
        </p:nvSpPr>
        <p:spPr>
          <a:xfrm>
            <a:off x="546644" y="1740118"/>
            <a:ext cx="1120370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6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ЭНДОСКОПИЯ КАЖДОМУ!!!</a:t>
            </a:r>
            <a:r>
              <a:rPr lang="ru-RU" sz="2600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сделать плановую и экстренную эндоскопическую помощь доступной и своевременной для каждого жителя Вологодской области. </a:t>
            </a:r>
          </a:p>
        </p:txBody>
      </p:sp>
    </p:spTree>
    <p:extLst>
      <p:ext uri="{BB962C8B-B14F-4D97-AF65-F5344CB8AC3E}">
        <p14:creationId xmlns:p14="http://schemas.microsoft.com/office/powerpoint/2010/main" val="1772427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Лого итог.png">
            <a:extLst>
              <a:ext uri="{FF2B5EF4-FFF2-40B4-BE49-F238E27FC236}">
                <a16:creationId xmlns:a16="http://schemas.microsoft.com/office/drawing/2014/main" xmlns="" id="{CCED1ECE-3038-4B5F-9B02-5B218BD277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r="9304"/>
          <a:stretch>
            <a:fillRect/>
          </a:stretch>
        </p:blipFill>
        <p:spPr bwMode="auto">
          <a:xfrm>
            <a:off x="10736132" y="149093"/>
            <a:ext cx="1172583" cy="13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4">
            <a:extLst>
              <a:ext uri="{FF2B5EF4-FFF2-40B4-BE49-F238E27FC236}">
                <a16:creationId xmlns:a16="http://schemas.microsoft.com/office/drawing/2014/main" xmlns="" id="{89B8DB35-4BA1-4020-8071-F4C7F6B44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715" y="327366"/>
            <a:ext cx="9047033" cy="7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991" tIns="41995" rIns="83991" bIns="41995">
            <a:spAutoFit/>
          </a:bodyPr>
          <a:lstStyle>
            <a:lvl1pPr>
              <a:spcBef>
                <a:spcPts val="2513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3000">
                <a:solidFill>
                  <a:srgbClr val="595959"/>
                </a:solidFill>
                <a:latin typeface="News Gothic MT" panose="020B0504020203020204" pitchFamily="34" charset="0"/>
              </a:defRPr>
            </a:lvl1pPr>
            <a:lvl2pPr marL="742950" indent="-285750">
              <a:spcBef>
                <a:spcPts val="75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800">
                <a:solidFill>
                  <a:srgbClr val="595959"/>
                </a:solidFill>
                <a:latin typeface="News Gothic MT" panose="020B0504020203020204" pitchFamily="34" charset="0"/>
              </a:defRPr>
            </a:lvl2pPr>
            <a:lvl3pPr marL="1143000" indent="-228600">
              <a:spcBef>
                <a:spcPts val="75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500">
                <a:solidFill>
                  <a:srgbClr val="595959"/>
                </a:solidFill>
                <a:latin typeface="News Gothic MT" panose="020B0504020203020204" pitchFamily="34" charset="0"/>
              </a:defRPr>
            </a:lvl3pPr>
            <a:lvl4pPr marL="1600200" indent="-228600">
              <a:spcBef>
                <a:spcPts val="75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300">
                <a:solidFill>
                  <a:srgbClr val="595959"/>
                </a:solidFill>
                <a:latin typeface="News Gothic MT" panose="020B0504020203020204" pitchFamily="34" charset="0"/>
              </a:defRPr>
            </a:lvl4pPr>
            <a:lvl5pPr marL="2057400" indent="-228600">
              <a:spcBef>
                <a:spcPts val="75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300">
                <a:solidFill>
                  <a:srgbClr val="595959"/>
                </a:solidFill>
                <a:latin typeface="News Gothic MT" panose="020B0504020203020204" pitchFamily="34" charset="0"/>
              </a:defRPr>
            </a:lvl5pPr>
            <a:lvl6pPr marL="2514600" indent="-228600" defTabSz="1368425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300">
                <a:solidFill>
                  <a:srgbClr val="595959"/>
                </a:solidFill>
                <a:latin typeface="News Gothic MT" panose="020B0504020203020204" pitchFamily="34" charset="0"/>
              </a:defRPr>
            </a:lvl6pPr>
            <a:lvl7pPr marL="2971800" indent="-228600" defTabSz="1368425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300">
                <a:solidFill>
                  <a:srgbClr val="595959"/>
                </a:solidFill>
                <a:latin typeface="News Gothic MT" panose="020B0504020203020204" pitchFamily="34" charset="0"/>
              </a:defRPr>
            </a:lvl7pPr>
            <a:lvl8pPr marL="3429000" indent="-228600" defTabSz="1368425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300">
                <a:solidFill>
                  <a:srgbClr val="595959"/>
                </a:solidFill>
                <a:latin typeface="News Gothic MT" panose="020B0504020203020204" pitchFamily="34" charset="0"/>
              </a:defRPr>
            </a:lvl8pPr>
            <a:lvl9pPr marL="3886200" indent="-228600" defTabSz="1368425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300">
                <a:solidFill>
                  <a:srgbClr val="595959"/>
                </a:solidFill>
                <a:latin typeface="News Gothic MT" panose="020B0504020203020204" pitchFamily="34" charset="0"/>
              </a:defRPr>
            </a:lvl9pPr>
          </a:lstStyle>
          <a:p>
            <a:pPr algn="ctr" defTabSz="1257172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Маршрутизация пациентов с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желудочно-кишечными кровотечениями в </a:t>
            </a: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Вологодской области (пример)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A0DFA37-B929-E5FE-7278-A3BB6DB5A3C6}"/>
              </a:ext>
            </a:extLst>
          </p:cNvPr>
          <p:cNvSpPr/>
          <p:nvPr/>
        </p:nvSpPr>
        <p:spPr>
          <a:xfrm>
            <a:off x="473336" y="1367090"/>
            <a:ext cx="2323651" cy="162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Дом, дача, улица, поликлиника, диспансер,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непрофильная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1261728-6DD7-44E9-AA39-14DE5CF7D2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3693410" y="1374253"/>
            <a:ext cx="2038516" cy="180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7B07EB0-588E-BEE2-BE55-69FE6DFF26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6611369" y="1344036"/>
            <a:ext cx="2394264" cy="1800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D28843C-DBA5-840C-CB42-78C3E4018C38}"/>
              </a:ext>
            </a:extLst>
          </p:cNvPr>
          <p:cNvSpPr/>
          <p:nvPr/>
        </p:nvSpPr>
        <p:spPr>
          <a:xfrm>
            <a:off x="9007464" y="1344035"/>
            <a:ext cx="2400000" cy="180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ЦРБ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Устюг</a:t>
            </a:r>
            <a:b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Тотьма</a:t>
            </a:r>
            <a:b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Устюжна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ВГБ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21509C5-2403-C93B-9551-AB879699F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657" y="4174239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5008E9F9-0D3D-DF35-DBD2-C581391A9C2E}"/>
              </a:ext>
            </a:extLst>
          </p:cNvPr>
          <p:cNvSpPr/>
          <p:nvPr/>
        </p:nvSpPr>
        <p:spPr>
          <a:xfrm>
            <a:off x="3258655" y="6239835"/>
            <a:ext cx="2880002" cy="4382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БУЗ ВО ВОКБ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B64124AB-3E14-E1AE-2540-1CD21A628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465" y="3613099"/>
            <a:ext cx="239999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Прямоугольник 9222">
            <a:extLst>
              <a:ext uri="{FF2B5EF4-FFF2-40B4-BE49-F238E27FC236}">
                <a16:creationId xmlns:a16="http://schemas.microsoft.com/office/drawing/2014/main" xmlns="" id="{2E5114F9-E99C-38FE-38F7-78BD6144FA11}"/>
              </a:ext>
            </a:extLst>
          </p:cNvPr>
          <p:cNvSpPr/>
          <p:nvPr/>
        </p:nvSpPr>
        <p:spPr>
          <a:xfrm>
            <a:off x="9007465" y="5473779"/>
            <a:ext cx="2400000" cy="10067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</a:t>
            </a:r>
            <a:endParaRPr lang="ru-RU" b="1" dirty="0">
              <a:solidFill>
                <a:srgbClr val="00006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Диспансеризация </a:t>
            </a:r>
            <a:endParaRPr lang="ru-RU" b="1" dirty="0">
              <a:solidFill>
                <a:srgbClr val="00006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Профилактика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5842585" y="1989936"/>
            <a:ext cx="741796" cy="39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8218106">
            <a:off x="5833144" y="3470651"/>
            <a:ext cx="1512000" cy="39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2921326" y="1982107"/>
            <a:ext cx="741796" cy="39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5400000">
            <a:off x="4220267" y="3505627"/>
            <a:ext cx="936000" cy="39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6213483" y="4949087"/>
            <a:ext cx="2700000" cy="39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75735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67316" y="207506"/>
            <a:ext cx="86409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SWOT </a:t>
            </a:r>
            <a:r>
              <a:rPr lang="ru-RU" sz="3200" b="1" kern="0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АНАЛИЗ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2205" y="978506"/>
            <a:ext cx="99695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Сильные стороны (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Strengths)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		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Слабые стороны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(Weaknesses)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181223" y="1388655"/>
            <a:ext cx="590554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indent="-176213">
              <a:buFontTx/>
              <a:buAutoNum type="arabicPeriod"/>
            </a:pP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Стабильное финансирование за счет средств ОМС.</a:t>
            </a:r>
          </a:p>
          <a:p>
            <a:pPr marL="176213" indent="-176213">
              <a:buFontTx/>
              <a:buAutoNum type="arabicPeriod"/>
            </a:pP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Высокий уровень подготовки кадров, сертифицированных специалистов.</a:t>
            </a:r>
          </a:p>
          <a:p>
            <a:pPr marL="176213" indent="-176213">
              <a:buFontTx/>
              <a:buAutoNum type="arabicPeriod"/>
            </a:pP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оборудования экспертного класса.</a:t>
            </a:r>
            <a:endParaRPr lang="ru-RU" sz="1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6213" indent="-176213">
              <a:buFontTx/>
              <a:buAutoNum type="arabicPeriod"/>
            </a:pP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Лидирующие позиции по оказанию </a:t>
            </a:r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эндоскопической (особенно оперативной) помощи  населению области.</a:t>
            </a:r>
            <a:endParaRPr lang="ru-RU" sz="1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6213" indent="-176213">
              <a:buFontTx/>
              <a:buAutoNum type="arabicPeriod"/>
            </a:pP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Удовлетворение потребителей медицинских услуг.</a:t>
            </a:r>
          </a:p>
          <a:p>
            <a:pPr marL="176213" indent="-176213">
              <a:buFontTx/>
              <a:buAutoNum type="arabicPeriod"/>
            </a:pPr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Внебюджетные </a:t>
            </a: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финансирования.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6151417" y="1354163"/>
            <a:ext cx="56803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Tx/>
              <a:buAutoNum type="arabicPeriod"/>
            </a:pPr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Высокий процент износа основного парка оборудования.</a:t>
            </a:r>
            <a:endParaRPr lang="ru-RU" sz="1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AutoNum type="arabicPeriod"/>
            </a:pP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Отсутствие развитой компьютеризации процессов управления и медицинской деятельности.</a:t>
            </a:r>
          </a:p>
          <a:p>
            <a:pPr algn="just">
              <a:buFontTx/>
              <a:buAutoNum type="arabicPeriod"/>
            </a:pPr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Отсутствие </a:t>
            </a: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единого информационного пространства</a:t>
            </a:r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600364" y="3387148"/>
            <a:ext cx="103170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Внешняя среда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50981" y="3728320"/>
            <a:ext cx="115085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Возможности (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Opportunities)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		  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Угрозы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(Threats)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319769" y="4140927"/>
            <a:ext cx="51296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AutoNum type="arabicPeriod"/>
            </a:pPr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Оптимизация </a:t>
            </a: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деятельности приносящей доход.</a:t>
            </a:r>
          </a:p>
          <a:p>
            <a:pPr algn="just">
              <a:buFontTx/>
              <a:buAutoNum type="arabicPeriod"/>
            </a:pP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Правильно выстроенная маршрутизация пациентов.</a:t>
            </a:r>
          </a:p>
          <a:p>
            <a:pPr algn="just">
              <a:buFontTx/>
              <a:buAutoNum type="arabicPeriod"/>
            </a:pPr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Улучшение материально–технической базы.</a:t>
            </a:r>
            <a:endParaRPr lang="ru-RU" sz="1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AutoNum type="arabicPeriod"/>
            </a:pP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Повышение тарифов по КСГ</a:t>
            </a:r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AutoNum type="arabicPeriod"/>
            </a:pPr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Выделение тарифов на ВМП.</a:t>
            </a:r>
            <a:endParaRPr lang="ru-RU" sz="1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6142182" y="4085509"/>
            <a:ext cx="577272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AutoNum type="arabicPeriod"/>
            </a:pPr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Сокращение </a:t>
            </a: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объемов </a:t>
            </a:r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финансирования </a:t>
            </a: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 ОМС.</a:t>
            </a:r>
          </a:p>
          <a:p>
            <a:pPr>
              <a:buFontTx/>
              <a:buAutoNum type="arabicPeriod"/>
            </a:pP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Сокращение объемов медицинской помощи.</a:t>
            </a:r>
          </a:p>
          <a:p>
            <a:pPr>
              <a:buFontTx/>
              <a:buAutoNum type="arabicPeriod"/>
            </a:pPr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Нестабильная </a:t>
            </a: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экономическая обстановка.</a:t>
            </a:r>
          </a:p>
          <a:p>
            <a:pPr>
              <a:buFontTx/>
              <a:buAutoNum type="arabicPeriod"/>
            </a:pP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Падение доходов населения, уменьшение поступлений ВБС.</a:t>
            </a:r>
          </a:p>
          <a:p>
            <a:pPr>
              <a:buFontTx/>
              <a:buAutoNum type="arabicPeriod"/>
            </a:pP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Возрастающая конкуренция по </a:t>
            </a:r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оказанию медицинских </a:t>
            </a: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услуг.</a:t>
            </a:r>
          </a:p>
          <a:p>
            <a:pPr>
              <a:buFontTx/>
              <a:buAutoNum type="arabicPeriod"/>
            </a:pP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Значительная территориальная удаленность населенных пунктов в Вологодской области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69F292B-FF99-4D01-998C-26C941AD32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72829" y="0"/>
            <a:ext cx="1530229" cy="1371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6286" y="161365"/>
            <a:ext cx="8939022" cy="46568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Стратегия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эндоскопической помощи в регионе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83667" y="626248"/>
            <a:ext cx="10723419" cy="6079351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Полный переход эндоскопической службы в регионе 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видеоэндоскопическое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оборудование 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(отказ 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фиброволоконных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приборов) значительно 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повысит качество 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исследований, что является крайне важным 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диагностике ранних онкологических заболеваний ЖКТ.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sz="1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Оснащение каждого кабинета эндоскопии моечно-дезинфекционным 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оборудованием сделает 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более качественным процесс обработки эндоскопов, повысит инфекционную безопасность проводимых исследований и исключит контакт персонала с агрессивными средствами дезинфекции. </a:t>
            </a:r>
            <a:endParaRPr lang="ru-RU" sz="20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3.Оснащение 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минимальным набором эндоскопических инструментов организаций 1 уровня (особенно ЦРБ в отдаленных районах) позволит выполнять экстренную эндоскопическую помощь (например гемостаз при желудочно-кишечных кровотечениях), при невозможности транспортировки пациента в профильное областное учреждение.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sz="1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Оснащение межрайонных 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центров (учреждений 2 уровня) оборудованием, инструментами с целью увеличения 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объемов оказания медицинской 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помощи за 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счет перенаправления пациентов из близлежащих 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районов.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0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5. Организация плановой выездной работы врачами БУЗ ВОКБ в тех учреждениях, где есть эндоскопическое оборудование, но отсутствует специалист («эндоскопия на местах»).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0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6. Рассмотреть возможность работы 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отделения БУЗ ВОКБ 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две рабочие смены.</a:t>
            </a:r>
            <a:endParaRPr lang="ru-RU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 descr="Лого итог.png">
            <a:extLst>
              <a:ext uri="{FF2B5EF4-FFF2-40B4-BE49-F238E27FC236}">
                <a16:creationId xmlns="" xmlns:a16="http://schemas.microsoft.com/office/drawing/2014/main" id="{712024C9-64BC-4E33-90F6-4BDA8ED25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0" r="7806" b="10077"/>
          <a:stretch>
            <a:fillRect/>
          </a:stretch>
        </p:blipFill>
        <p:spPr bwMode="auto">
          <a:xfrm>
            <a:off x="10456063" y="161365"/>
            <a:ext cx="1302046" cy="145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528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6286" y="161365"/>
            <a:ext cx="8939022" cy="46568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Стратегия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эндоскопической помощи в регионе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83667" y="698820"/>
            <a:ext cx="10723419" cy="5832608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Стандартизация оформления протоколов эндоскопических исследований (заключений), согласно МСТ 3.0, описание патологических изменений, согласно утвержденным в РФ классификациям, применение стандартов (</a:t>
            </a:r>
            <a:r>
              <a:rPr lang="ru-RU" sz="2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СОПов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 в эндоскопии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sz="10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Переход 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учреждений на работу в едином информационном пространстве (</a:t>
            </a:r>
            <a:r>
              <a:rPr lang="ru-RU" sz="2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Промед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РМИС) создаст условия для преемственности в оказании специализированной помощи.</a:t>
            </a:r>
            <a:endParaRPr lang="ru-RU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ru-RU" sz="1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Внедрение 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новых методов 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диагностики (ЭУС, </a:t>
            </a:r>
            <a:r>
              <a:rPr lang="ru-RU" sz="2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видеокапсульная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эндоскопия) 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лечения в организациях 3 уровня (ВОКБ, ВОКБ №2, ВООД) уменьшит финансовые потери области и позволит получать пациентам специализированную медицинскую помощь у себя в регионе. Возможность привлечения пациентов из других субъектов РФ.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0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10.Оказание в организациях 3 уровня дорогостоящих (с высоким КСГ и ВМП) эндоскопических операций укрепит финансовую стабильность учреждения.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0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11. Продолжить работу по формированию тарифов на оказание амбулаторной эндоскопической помощи, в частности на амбулаторную </a:t>
            </a:r>
            <a:r>
              <a:rPr lang="ru-RU" sz="2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полипэктомию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скрининговой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колоноскопии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Повышение уровня теоретической и практической подготовки врачей-</a:t>
            </a:r>
            <a:r>
              <a:rPr lang="ru-RU" sz="2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эндоскопистов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и среднего 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персонала на 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базе ВОКБ (проведение тренингов, научно-практических конференций, совещаний).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ноября 2023 года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планируется 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проведение Научно-практической конференции 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 эндоскопии, с привлечением специалистов из федеральной клиники г. Москвы.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4" name="Рисунок 1" descr="Лого итог.png">
            <a:extLst>
              <a:ext uri="{FF2B5EF4-FFF2-40B4-BE49-F238E27FC236}">
                <a16:creationId xmlns="" xmlns:a16="http://schemas.microsoft.com/office/drawing/2014/main" id="{712024C9-64BC-4E33-90F6-4BDA8ED25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0" r="7806" b="10077"/>
          <a:stretch>
            <a:fillRect/>
          </a:stretch>
        </p:blipFill>
        <p:spPr bwMode="auto">
          <a:xfrm>
            <a:off x="10456063" y="161365"/>
            <a:ext cx="1302046" cy="145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005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эстро\Desktop\endoskopiy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947871" y="315232"/>
            <a:ext cx="9601067" cy="57832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4402ED-7BF2-4727-BD49-FF142BE3AB44}"/>
              </a:ext>
            </a:extLst>
          </p:cNvPr>
          <p:cNvSpPr txBox="1"/>
          <p:nvPr/>
        </p:nvSpPr>
        <p:spPr>
          <a:xfrm flipH="1">
            <a:off x="3512456" y="287983"/>
            <a:ext cx="4652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FB0307D-FD9D-40B7-AC81-26EE41A1E4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20126" y="74645"/>
            <a:ext cx="1530229" cy="13717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09A4F99-1D4D-4322-80B3-09E9D2CF9C59}"/>
              </a:ext>
            </a:extLst>
          </p:cNvPr>
          <p:cNvSpPr txBox="1"/>
          <p:nvPr/>
        </p:nvSpPr>
        <p:spPr>
          <a:xfrm>
            <a:off x="546644" y="1319204"/>
            <a:ext cx="11203709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2600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Оптимизация работы эндоскопической службы региона, согласно уровня оказания медицинской помощи.  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2600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маршрутизации </a:t>
            </a:r>
            <a:r>
              <a:rPr lang="ru-RU" sz="26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пациентов из </a:t>
            </a:r>
            <a:r>
              <a:rPr lang="ru-RU" sz="2600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учреждений 1 и 2 уровня в учреждения 3 уровня (БУЗ ВО «ВОКБ» и «ВОКБ №2», БУЗ ВО «ВГБ №1</a:t>
            </a:r>
            <a:r>
              <a:rPr lang="ru-RU" sz="2600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 </a:t>
            </a:r>
            <a:r>
              <a:rPr lang="ru-RU" sz="2600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оказания плановой специализированной и экстренной эндоскопической помощи.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2600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Преемственность оказания медицинской помощи в регионе.</a:t>
            </a:r>
          </a:p>
        </p:txBody>
      </p:sp>
    </p:spTree>
    <p:extLst>
      <p:ext uri="{BB962C8B-B14F-4D97-AF65-F5344CB8AC3E}">
        <p14:creationId xmlns:p14="http://schemas.microsoft.com/office/powerpoint/2010/main" val="163937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22559" y="182880"/>
            <a:ext cx="9380085" cy="975693"/>
          </a:xfrm>
        </p:spPr>
        <p:txBody>
          <a:bodyPr anchor="t"/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нормативные документы, регламентирующие деятельность эндоскопической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службы РФ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06300" y="1117600"/>
            <a:ext cx="11112066" cy="5638800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Приказ МЗ РФ от 31.05.1996г. №222 «О совершенствовании службы эндоскопии в учреждениях здравоохранения Российской Федерации».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МЗ России </a:t>
            </a:r>
            <a:r>
              <a:rPr lang="ru-RU" sz="1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06.12.2017г. №974н «Об утверждении Правил </a:t>
            </a:r>
            <a:r>
              <a:rPr lang="ru-RU" sz="1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проведения эндоскопических </a:t>
            </a:r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исследований».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Приказ Министерства труда и социальной защиты РФ от 14.07.2021г. №471н «Об утверждении профессионального стандарта «Врач-</a:t>
            </a:r>
            <a:r>
              <a:rPr lang="ru-RU" sz="1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эндоскопист</a:t>
            </a:r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СанПиН </a:t>
            </a:r>
            <a:r>
              <a:rPr lang="ru-RU" sz="1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3.3686-21 «Санитарно-эпидемиологические требования по профилактике инфекционных </a:t>
            </a:r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болезней».</a:t>
            </a:r>
            <a:endParaRPr lang="ru-RU" sz="1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МУ 3.1.3798-22 «Обеспечение эпидемиологической безопасности нестерильных эндоскопических вмешательств на желудочно-кишечном тракте и дыхательных путях» (утв</a:t>
            </a:r>
            <a:r>
              <a:rPr lang="ru-RU" sz="1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Главным государственным санитарным врачом РФ </a:t>
            </a:r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25.11.2022).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Федеральные клинические </a:t>
            </a:r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рекомендации от 2017 г. «Определение </a:t>
            </a:r>
            <a:r>
              <a:rPr lang="ru-RU" sz="1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уровня эпидемиологической безопасности нестерильных эндоскопических вмешательств в медицинских </a:t>
            </a:r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организациях». </a:t>
            </a:r>
            <a:endParaRPr lang="ru-RU" sz="1800" dirty="0"/>
          </a:p>
        </p:txBody>
      </p:sp>
      <p:pic>
        <p:nvPicPr>
          <p:cNvPr id="4" name="Рисунок 1" descr="Лого итог.png">
            <a:extLst>
              <a:ext uri="{FF2B5EF4-FFF2-40B4-BE49-F238E27FC236}">
                <a16:creationId xmlns="" xmlns:a16="http://schemas.microsoft.com/office/drawing/2014/main" id="{712024C9-64BC-4E33-90F6-4BDA8ED25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9" r="8337"/>
          <a:stretch>
            <a:fillRect/>
          </a:stretch>
        </p:blipFill>
        <p:spPr bwMode="auto">
          <a:xfrm>
            <a:off x="10607040" y="182880"/>
            <a:ext cx="1215614" cy="145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4402ED-7BF2-4727-BD49-FF142BE3AB44}"/>
              </a:ext>
            </a:extLst>
          </p:cNvPr>
          <p:cNvSpPr txBox="1"/>
          <p:nvPr/>
        </p:nvSpPr>
        <p:spPr>
          <a:xfrm flipH="1">
            <a:off x="554181" y="529671"/>
            <a:ext cx="9881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ОКАЗАНИЯ МЕДИЦИНСКОЙ ПОМОЩИ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FB0307D-FD9D-40B7-AC81-26EE41A1E4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20126" y="74645"/>
            <a:ext cx="1530229" cy="13717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5371" y="1606889"/>
            <a:ext cx="2438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уровень </a:t>
            </a:r>
            <a:endParaRPr lang="ru-RU" sz="40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541486" y="2064089"/>
            <a:ext cx="103051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949371" y="1606889"/>
            <a:ext cx="5486399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Центральные районные больницы (21) Городские поликлиники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85371" y="2789803"/>
            <a:ext cx="2438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4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49370" y="2789802"/>
            <a:ext cx="5486399" cy="96100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Городские больницы</a:t>
            </a:r>
          </a:p>
          <a:p>
            <a:pPr algn="ctr"/>
            <a:r>
              <a:rPr lang="ru-RU" sz="2000" dirty="0" smtClean="0"/>
              <a:t>ЦРБ (Межрайоные центры) 4</a:t>
            </a:r>
          </a:p>
          <a:p>
            <a:pPr algn="ctr"/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85371" y="4113962"/>
            <a:ext cx="2438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4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</a:t>
            </a:r>
            <a:endParaRPr lang="ru-RU" sz="40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541486" y="4566965"/>
            <a:ext cx="103051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563258" y="3192006"/>
            <a:ext cx="103051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949369" y="4019619"/>
            <a:ext cx="5486399" cy="10946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Областные больницы</a:t>
            </a:r>
          </a:p>
          <a:p>
            <a:pPr algn="ctr"/>
            <a:r>
              <a:rPr lang="ru-RU" sz="2000" dirty="0" smtClean="0"/>
              <a:t>Городские больницы</a:t>
            </a:r>
          </a:p>
          <a:p>
            <a:pPr algn="ctr"/>
            <a:r>
              <a:rPr lang="ru-RU" sz="2000" dirty="0" smtClean="0"/>
              <a:t>Диспансеры </a:t>
            </a: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85651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4402ED-7BF2-4727-BD49-FF142BE3AB44}"/>
              </a:ext>
            </a:extLst>
          </p:cNvPr>
          <p:cNvSpPr txBox="1"/>
          <p:nvPr/>
        </p:nvSpPr>
        <p:spPr>
          <a:xfrm flipH="1">
            <a:off x="554181" y="333275"/>
            <a:ext cx="9881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ОКАЗАНИЯ МЕДИЦИНСКОЙ ПОМОЩИ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FB0307D-FD9D-40B7-AC81-26EE41A1E4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20126" y="74645"/>
            <a:ext cx="1530229" cy="13717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5371" y="989164"/>
            <a:ext cx="2438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уровень </a:t>
            </a:r>
            <a:endParaRPr lang="ru-RU" sz="40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592286" y="1463939"/>
            <a:ext cx="103051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949371" y="989164"/>
            <a:ext cx="5486399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Центральные районные больницы (21) Городские поликлиники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5371" y="2270347"/>
            <a:ext cx="3454400" cy="43336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000" b="1" u="sng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Выполняют:</a:t>
            </a:r>
          </a:p>
          <a:p>
            <a:endParaRPr lang="ru-RU" sz="2000" dirty="0">
              <a:solidFill>
                <a:srgbClr val="00006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Гастроскопию</a:t>
            </a:r>
          </a:p>
          <a:p>
            <a:r>
              <a:rPr lang="ru-RU" sz="20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Колоноскопию</a:t>
            </a: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(не везде!)</a:t>
            </a:r>
          </a:p>
          <a:p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Ректоскопию</a:t>
            </a:r>
          </a:p>
          <a:p>
            <a:r>
              <a:rPr lang="ru-RU" sz="20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Бонхоскопию</a:t>
            </a: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(не везде!)</a:t>
            </a:r>
          </a:p>
          <a:p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Несложные эндоскопические операции (</a:t>
            </a:r>
            <a:r>
              <a:rPr lang="ru-RU" sz="20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полипэктомии</a:t>
            </a: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(не везде!)</a:t>
            </a:r>
          </a:p>
          <a:p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Оказание экстренной эндоскопической помощи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49371" y="2270346"/>
            <a:ext cx="5486399" cy="433365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u="sng" dirty="0" smtClean="0"/>
              <a:t>Проблемы</a:t>
            </a:r>
            <a:r>
              <a:rPr lang="ru-RU" sz="2000" b="1" dirty="0" smtClean="0"/>
              <a:t>: </a:t>
            </a:r>
          </a:p>
          <a:p>
            <a:r>
              <a:rPr lang="ru-RU" sz="2000" dirty="0" smtClean="0"/>
              <a:t>Отсутствие в некоторых районах области эндоскопии (Междуречье, Вожега, </a:t>
            </a:r>
            <a:r>
              <a:rPr lang="ru-RU" sz="2000" dirty="0" err="1" smtClean="0"/>
              <a:t>Кадуй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 </a:t>
            </a:r>
          </a:p>
          <a:p>
            <a:r>
              <a:rPr lang="ru-RU" sz="2000" dirty="0" err="1" smtClean="0"/>
              <a:t>Отсутсвие</a:t>
            </a:r>
            <a:r>
              <a:rPr lang="ru-RU" sz="2000" dirty="0" smtClean="0"/>
              <a:t> в некоторых районах области эндоскопического оборудования (в частности, </a:t>
            </a:r>
            <a:r>
              <a:rPr lang="ru-RU" sz="2000" dirty="0" err="1" smtClean="0"/>
              <a:t>колоноскопов</a:t>
            </a:r>
            <a:r>
              <a:rPr lang="ru-RU" sz="2000" dirty="0" smtClean="0"/>
              <a:t>)</a:t>
            </a:r>
          </a:p>
          <a:p>
            <a:endParaRPr lang="ru-RU" sz="2000" dirty="0" smtClean="0"/>
          </a:p>
          <a:p>
            <a:r>
              <a:rPr lang="ru-RU" sz="2000" dirty="0" smtClean="0"/>
              <a:t>Нехватка (или полное отсутствие) инструментов и расходных материалов</a:t>
            </a:r>
          </a:p>
          <a:p>
            <a:endParaRPr lang="ru-RU" sz="2000" dirty="0" smtClean="0"/>
          </a:p>
          <a:p>
            <a:r>
              <a:rPr lang="ru-RU" sz="2000" dirty="0"/>
              <a:t>Недостаточный уровень теоретической подготовки </a:t>
            </a:r>
            <a:r>
              <a:rPr lang="ru-RU" sz="2000" dirty="0" smtClean="0"/>
              <a:t>врачей (из-за совместительства)</a:t>
            </a:r>
            <a:endParaRPr lang="ru-RU" sz="2000" dirty="0"/>
          </a:p>
          <a:p>
            <a:endParaRPr lang="ru-RU" sz="2000" dirty="0" smtClean="0"/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71815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4402ED-7BF2-4727-BD49-FF142BE3AB44}"/>
              </a:ext>
            </a:extLst>
          </p:cNvPr>
          <p:cNvSpPr txBox="1"/>
          <p:nvPr/>
        </p:nvSpPr>
        <p:spPr>
          <a:xfrm flipH="1">
            <a:off x="554181" y="318761"/>
            <a:ext cx="9881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ОКАЗАНИЯ МЕДИЦИНСКОЙ ПОМОЩИ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FB0307D-FD9D-40B7-AC81-26EE41A1E4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20126" y="74645"/>
            <a:ext cx="1530229" cy="13717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5371" y="989164"/>
            <a:ext cx="2438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4000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</a:t>
            </a:r>
            <a:endParaRPr lang="ru-RU" sz="40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585029" y="1449424"/>
            <a:ext cx="103051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949370" y="989164"/>
            <a:ext cx="5486399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Городские больницы</a:t>
            </a:r>
          </a:p>
          <a:p>
            <a:pPr algn="ctr"/>
            <a:r>
              <a:rPr lang="ru-RU" sz="2000" dirty="0"/>
              <a:t>ЦРБ (Межрайоные центры) 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5371" y="2328405"/>
            <a:ext cx="3454400" cy="37385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000" b="1" u="sng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Выполняют</a:t>
            </a: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000" dirty="0">
              <a:solidFill>
                <a:srgbClr val="00006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Гастроскопию</a:t>
            </a:r>
          </a:p>
          <a:p>
            <a:r>
              <a:rPr lang="ru-RU" sz="20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Колоноскопию</a:t>
            </a:r>
            <a:endParaRPr lang="ru-RU" sz="2000" dirty="0">
              <a:solidFill>
                <a:srgbClr val="00006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Ректоскопию</a:t>
            </a:r>
          </a:p>
          <a:p>
            <a:r>
              <a:rPr lang="ru-RU" sz="20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Бонхоскопию</a:t>
            </a: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(не везде!)</a:t>
            </a:r>
          </a:p>
          <a:p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Несложные эндоскопические операции (</a:t>
            </a:r>
            <a:r>
              <a:rPr lang="ru-RU" sz="20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полипэктомии</a:t>
            </a: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Оказание экстренной эндоскопической помощи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49369" y="2349039"/>
            <a:ext cx="5486399" cy="373856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u="sng" dirty="0" smtClean="0"/>
              <a:t>Проблемы</a:t>
            </a:r>
            <a:r>
              <a:rPr lang="ru-RU" sz="2000" b="1" dirty="0" smtClean="0"/>
              <a:t>: </a:t>
            </a:r>
          </a:p>
          <a:p>
            <a:pPr algn="ctr"/>
            <a:endParaRPr lang="ru-RU" sz="2000" b="1" dirty="0" smtClean="0"/>
          </a:p>
          <a:p>
            <a:r>
              <a:rPr lang="ru-RU" sz="2000" dirty="0"/>
              <a:t>Кадровый дефицит </a:t>
            </a:r>
            <a:r>
              <a:rPr lang="ru-RU" sz="2000" dirty="0" smtClean="0"/>
              <a:t>(касается Межрайонных центров) </a:t>
            </a:r>
            <a:r>
              <a:rPr lang="ru-RU" sz="2000" dirty="0"/>
              <a:t>- требуется </a:t>
            </a:r>
            <a:r>
              <a:rPr lang="ru-RU" sz="2000" dirty="0" smtClean="0"/>
              <a:t>3 врача.</a:t>
            </a:r>
            <a:endParaRPr lang="ru-RU" sz="2000" dirty="0"/>
          </a:p>
          <a:p>
            <a:pPr algn="ctr"/>
            <a:endParaRPr lang="ru-RU" sz="2000" dirty="0" smtClean="0"/>
          </a:p>
          <a:p>
            <a:r>
              <a:rPr lang="ru-RU" sz="2000" dirty="0" smtClean="0"/>
              <a:t>Нехватка эндоскопического оборудования</a:t>
            </a:r>
          </a:p>
          <a:p>
            <a:endParaRPr lang="ru-RU" sz="2000" dirty="0" smtClean="0"/>
          </a:p>
          <a:p>
            <a:r>
              <a:rPr lang="ru-RU" sz="2000" dirty="0" smtClean="0"/>
              <a:t>Нехватка инструментов и расходных материалов</a:t>
            </a:r>
          </a:p>
          <a:p>
            <a:endParaRPr lang="ru-RU" sz="2000" dirty="0" smtClean="0"/>
          </a:p>
          <a:p>
            <a:r>
              <a:rPr lang="ru-RU" sz="2000" dirty="0"/>
              <a:t>Недостаточный уровень теоретической подготовки врачей</a:t>
            </a:r>
          </a:p>
          <a:p>
            <a:endParaRPr lang="ru-RU" sz="2000" dirty="0" smtClean="0"/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47567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4402ED-7BF2-4727-BD49-FF142BE3AB44}"/>
              </a:ext>
            </a:extLst>
          </p:cNvPr>
          <p:cNvSpPr txBox="1"/>
          <p:nvPr/>
        </p:nvSpPr>
        <p:spPr>
          <a:xfrm flipH="1">
            <a:off x="554180" y="318761"/>
            <a:ext cx="9881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ОКАЗАНИЯ МЕДИЦИНСКОЙ ПОМОЩИ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FB0307D-FD9D-40B7-AC81-26EE41A1E4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20126" y="74645"/>
            <a:ext cx="1530229" cy="13717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5371" y="989164"/>
            <a:ext cx="2438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4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</a:t>
            </a:r>
            <a:endParaRPr lang="ru-RU" sz="40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606800" y="1474256"/>
            <a:ext cx="103051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949371" y="1013996"/>
            <a:ext cx="5486399" cy="10325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Областные больницы</a:t>
            </a:r>
          </a:p>
          <a:p>
            <a:pPr algn="ctr"/>
            <a:r>
              <a:rPr lang="ru-RU" sz="2000" dirty="0"/>
              <a:t>Городские больницы</a:t>
            </a:r>
          </a:p>
          <a:p>
            <a:pPr algn="ctr"/>
            <a:r>
              <a:rPr lang="ru-RU" sz="2000" dirty="0"/>
              <a:t>Диспансеры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5371" y="2313891"/>
            <a:ext cx="3454400" cy="37385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000" b="1" u="sng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Выполняют:</a:t>
            </a:r>
          </a:p>
          <a:p>
            <a:endParaRPr lang="ru-RU" sz="2000" dirty="0">
              <a:solidFill>
                <a:srgbClr val="00006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Гастроскопию</a:t>
            </a:r>
          </a:p>
          <a:p>
            <a:r>
              <a:rPr lang="ru-RU" sz="20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Дуоденоскопию</a:t>
            </a:r>
            <a:endParaRPr lang="ru-RU" sz="2000" dirty="0">
              <a:solidFill>
                <a:srgbClr val="00006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Колоноскопию</a:t>
            </a:r>
            <a:endParaRPr lang="ru-RU" sz="2000" dirty="0">
              <a:solidFill>
                <a:srgbClr val="00006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Бонхоскопию</a:t>
            </a:r>
            <a:endParaRPr lang="ru-RU" sz="2000" dirty="0">
              <a:solidFill>
                <a:srgbClr val="00006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Различные, в том числе и сложные, эндоскопические операции</a:t>
            </a:r>
          </a:p>
          <a:p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Оказание экстренной эндоскопической помощи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49371" y="2313892"/>
            <a:ext cx="5486399" cy="373856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u="sng" dirty="0" smtClean="0"/>
              <a:t>Проблемы</a:t>
            </a:r>
            <a:r>
              <a:rPr lang="ru-RU" sz="2000" b="1" dirty="0" smtClean="0"/>
              <a:t>: </a:t>
            </a:r>
          </a:p>
          <a:p>
            <a:pPr algn="ctr"/>
            <a:endParaRPr lang="ru-RU" sz="2000" dirty="0" smtClean="0"/>
          </a:p>
          <a:p>
            <a:r>
              <a:rPr lang="ru-RU" sz="2000" dirty="0" smtClean="0"/>
              <a:t>Кадровый дефицит (ВОКБ№2, ВООД, ВОДБ, ВОДБ №2, ВГБ №1) - требуется 9 врачей.</a:t>
            </a:r>
          </a:p>
          <a:p>
            <a:endParaRPr lang="ru-RU" sz="2000" dirty="0" smtClean="0"/>
          </a:p>
          <a:p>
            <a:r>
              <a:rPr lang="ru-RU" sz="2000" dirty="0" smtClean="0"/>
              <a:t>Высокий процент износа оборудования  (</a:t>
            </a:r>
            <a:r>
              <a:rPr lang="ru-RU" sz="2000" dirty="0"/>
              <a:t>до 8</a:t>
            </a:r>
            <a:r>
              <a:rPr lang="ru-RU" sz="2000" dirty="0" smtClean="0"/>
              <a:t>0%) </a:t>
            </a:r>
            <a:r>
              <a:rPr lang="ru-RU" sz="2000" dirty="0"/>
              <a:t>из-за </a:t>
            </a:r>
            <a:r>
              <a:rPr lang="ru-RU" sz="2000" dirty="0" smtClean="0"/>
              <a:t>высокой нагрузки на него</a:t>
            </a:r>
          </a:p>
          <a:p>
            <a:endParaRPr lang="ru-RU" sz="2000" dirty="0" smtClean="0"/>
          </a:p>
          <a:p>
            <a:r>
              <a:rPr lang="ru-RU" sz="2000" dirty="0" smtClean="0"/>
              <a:t>Высокая стоимость + длительные сроки ремонта (120 дней!!!)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2903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410" y="161366"/>
            <a:ext cx="9229478" cy="885364"/>
          </a:xfrm>
        </p:spPr>
        <p:txBody>
          <a:bodyPr anchor="t"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Укомплектованность штатами врачей-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эндоскопистов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области на 2022 год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1" descr="Лого итог.png">
            <a:extLst>
              <a:ext uri="{FF2B5EF4-FFF2-40B4-BE49-F238E27FC236}">
                <a16:creationId xmlns="" xmlns:a16="http://schemas.microsoft.com/office/drawing/2014/main" id="{712024C9-64BC-4E33-90F6-4BDA8ED25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66" y="161366"/>
            <a:ext cx="1556527" cy="151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070504"/>
              </p:ext>
            </p:extLst>
          </p:nvPr>
        </p:nvGraphicFramePr>
        <p:xfrm>
          <a:off x="1028700" y="1678194"/>
          <a:ext cx="9456166" cy="37701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5260"/>
                <a:gridCol w="784461"/>
                <a:gridCol w="780197"/>
                <a:gridCol w="1244905"/>
                <a:gridCol w="831359"/>
                <a:gridCol w="869729"/>
                <a:gridCol w="882519"/>
                <a:gridCol w="959259"/>
                <a:gridCol w="1108477"/>
              </a:tblGrid>
              <a:tr h="15922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должности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Число должностей в целом по учреждению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Число физич.лиц основных работников на занятых должностях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Имеют квалификационную категорию (из гр.9)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Имеют сертификат специалиста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Имеют свиде-тельство об аккредитации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(из гр. 9),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чел</a:t>
                      </a:r>
                      <a:br>
                        <a:rPr lang="ru-RU" sz="1000" u="none" strike="noStrike">
                          <a:effectLst/>
                        </a:rPr>
                      </a:b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3177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штатных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занятых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высшую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первую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вторую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01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Врачи-эндоскописты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70,75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62,5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34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17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28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4057" y="5762171"/>
            <a:ext cx="9410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Процент совместительства составляет 45 %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Тема1" id="{785FC331-9F61-4656-BF9F-38111ACF2186}" vid="{DA5EA629-7E31-4AFB-8718-AF2569D270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3905</TotalTime>
  <Words>2356</Words>
  <Application>Microsoft Office PowerPoint</Application>
  <PresentationFormat>Произвольный</PresentationFormat>
  <Paragraphs>1019</Paragraphs>
  <Slides>24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Тема1</vt:lpstr>
      <vt:lpstr>Презентация PowerPoint</vt:lpstr>
      <vt:lpstr>Презентация PowerPoint</vt:lpstr>
      <vt:lpstr>Презентация PowerPoint</vt:lpstr>
      <vt:lpstr>Основные нормативные документы, регламентирующие деятельность эндоскопической службы РФ</vt:lpstr>
      <vt:lpstr>Презентация PowerPoint</vt:lpstr>
      <vt:lpstr>Презентация PowerPoint</vt:lpstr>
      <vt:lpstr>Презентация PowerPoint</vt:lpstr>
      <vt:lpstr>Презентация PowerPoint</vt:lpstr>
      <vt:lpstr>Укомплектованность штатами врачей-эндоскопистов  по области на 2022 год</vt:lpstr>
      <vt:lpstr>Укомплектованность штатами врачей-эндоскопистов  по ЦРБ области на 2022 год</vt:lpstr>
      <vt:lpstr>Эндоскопическое оборудование по области на 2022 год</vt:lpstr>
      <vt:lpstr>Деятельность эндоскопических отделений (кабинетов) по области</vt:lpstr>
      <vt:lpstr>Деятельность эндоскопических отделений (кабинетов) по области Актуальность проблемы</vt:lpstr>
      <vt:lpstr>Что же выполняется в организации  3 уровня? </vt:lpstr>
      <vt:lpstr>Эндоскопические методы лечения, выполняемые в учреждении 3 уровня, на примере БУЗ ВОКБ</vt:lpstr>
      <vt:lpstr>Эндоскопические методы лечения, выполняемые в учреждении 3 уровня, на примере БУЗ ВОКБ</vt:lpstr>
      <vt:lpstr>Эндоскопические методы лечения, выполняемые в учреждении 3 уровня, на примере БУЗ ВОКБ</vt:lpstr>
      <vt:lpstr>Эндоскопические методы лечения, выполняемые в учреждении 3 уровня, на примере БУЗ ВОКБ</vt:lpstr>
      <vt:lpstr>Маршрутизация пациентов для оказания эндоскопической помощи пациентам города и области</vt:lpstr>
      <vt:lpstr>Презентация PowerPoint</vt:lpstr>
      <vt:lpstr>Презентация PowerPoint</vt:lpstr>
      <vt:lpstr>Стратегия развития эндоскопической помощи в регионе</vt:lpstr>
      <vt:lpstr>Стратегия развития эндоскопической помощи в регионе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Кириченко Екатерина Александровна</dc:creator>
  <cp:lastModifiedBy>Маэстро</cp:lastModifiedBy>
  <cp:revision>447</cp:revision>
  <cp:lastPrinted>2022-12-07T05:13:28Z</cp:lastPrinted>
  <dcterms:created xsi:type="dcterms:W3CDTF">2022-04-04T11:33:42Z</dcterms:created>
  <dcterms:modified xsi:type="dcterms:W3CDTF">2023-07-02T20:03:17Z</dcterms:modified>
</cp:coreProperties>
</file>