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5"/>
  </p:notesMasterIdLst>
  <p:sldIdLst>
    <p:sldId id="320" r:id="rId2"/>
    <p:sldId id="398" r:id="rId3"/>
    <p:sldId id="399" r:id="rId4"/>
    <p:sldId id="400" r:id="rId5"/>
    <p:sldId id="401" r:id="rId6"/>
    <p:sldId id="405" r:id="rId7"/>
    <p:sldId id="406" r:id="rId8"/>
    <p:sldId id="431" r:id="rId9"/>
    <p:sldId id="412" r:id="rId10"/>
    <p:sldId id="415" r:id="rId11"/>
    <p:sldId id="414" r:id="rId12"/>
    <p:sldId id="413" r:id="rId13"/>
    <p:sldId id="418" r:id="rId14"/>
    <p:sldId id="433" r:id="rId15"/>
    <p:sldId id="417" r:id="rId16"/>
    <p:sldId id="434" r:id="rId17"/>
    <p:sldId id="435" r:id="rId18"/>
    <p:sldId id="429" r:id="rId19"/>
    <p:sldId id="407" r:id="rId20"/>
    <p:sldId id="422" r:id="rId21"/>
    <p:sldId id="365" r:id="rId22"/>
    <p:sldId id="410" r:id="rId23"/>
    <p:sldId id="411" r:id="rId24"/>
  </p:sldIdLst>
  <p:sldSz cx="13271500" cy="6859588"/>
  <p:notesSz cx="6858000" cy="9144000"/>
  <p:defaultTextStyle>
    <a:defPPr>
      <a:defRPr lang="en-US"/>
    </a:defPPr>
    <a:lvl1pPr marL="0" algn="l" defTabSz="1369120" rtl="0" latinLnBrk="0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84560" algn="l" defTabSz="1369120" rtl="0" latinLnBrk="0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69120" algn="l" defTabSz="1369120" rtl="0" latinLnBrk="0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2053680" algn="l" defTabSz="1369120" rtl="0" latinLnBrk="0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738241" algn="l" defTabSz="1369120" rtl="0" latinLnBrk="0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422800" algn="l" defTabSz="1369120" rtl="0" latinLnBrk="0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4107360" algn="l" defTabSz="1369120" rtl="0" latinLnBrk="0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791921" algn="l" defTabSz="1369120" rtl="0" latinLnBrk="0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476480" algn="l" defTabSz="1369120" rtl="0" latinLnBrk="0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1">
          <p15:clr>
            <a:srgbClr val="A4A3A4"/>
          </p15:clr>
        </p15:guide>
        <p15:guide id="2" pos="41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93517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88710" autoAdjust="0"/>
  </p:normalViewPr>
  <p:slideViewPr>
    <p:cSldViewPr>
      <p:cViewPr varScale="1">
        <p:scale>
          <a:sx n="103" d="100"/>
          <a:sy n="103" d="100"/>
        </p:scale>
        <p:origin x="-486" y="-90"/>
      </p:cViewPr>
      <p:guideLst>
        <p:guide orient="horz" pos="2161"/>
        <p:guide pos="41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notesViewPr>
    <p:cSldViewPr>
      <p:cViewPr varScale="1">
        <p:scale>
          <a:sx n="74" d="100"/>
          <a:sy n="74" d="100"/>
        </p:scale>
        <p:origin x="-2970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25FEAD-3392-4024-A171-5F7B8E5381A9}" type="doc">
      <dgm:prSet loTypeId="urn:microsoft.com/office/officeart/2005/8/layout/cycle4#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E39A602-596C-49E6-AC1A-0D711E81A69A}">
      <dgm:prSet phldrT="[Текст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П/вирусные препараты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89559A91-D8BB-4AE1-9FAC-9A9BBD1D5732}" type="parTrans" cxnId="{C9742EC1-4EAB-4282-95A7-80BA8EB0B023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B6DEE6A3-ABDC-45B2-AE28-347DCBA18BD0}" type="sibTrans" cxnId="{C9742EC1-4EAB-4282-95A7-80BA8EB0B023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D3DE16C7-B1E0-470E-A0FF-85A06390B89A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Инфлюцеин</a:t>
          </a:r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 –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21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уп.№</a:t>
          </a:r>
          <a:r>
            <a:rPr lang="en-US" sz="1400" b="1" dirty="0" smtClean="0">
              <a:latin typeface="Times New Roman" pitchFamily="18" charset="0"/>
              <a:cs typeface="Times New Roman" pitchFamily="18" charset="0"/>
            </a:rPr>
            <a:t>10 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805DF753-1B46-437F-B700-659F81A0CC1F}" type="parTrans" cxnId="{D6721790-AFC3-41C6-8505-ABA21C03D2F0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6576B798-63E2-42F2-9B06-01F5BD9E58AB}" type="sibTrans" cxnId="{D6721790-AFC3-41C6-8505-ABA21C03D2F0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6EF98BE3-94E4-496A-96BB-2BF95B0E6DE7}">
      <dgm:prSet phldrT="[Текст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Запас масок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B7050F99-5275-46F2-9E01-13D88B1AC905}" type="parTrans" cxnId="{25CA5735-F423-4C52-8ECA-4B1A1DC008D7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20CAFF76-19BD-4BB4-B472-47F46222FE00}" type="sibTrans" cxnId="{25CA5735-F423-4C52-8ECA-4B1A1DC008D7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61EF71B3-39A0-432E-9CE0-17FBDA691B9A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1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50</a:t>
          </a:r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000 штук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CF2FBCD5-9564-47B9-9A65-810DB1E92646}" type="parTrans" cxnId="{982DBDDC-B53A-4919-BBF2-1D79815BDD95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D352725A-ED8E-4165-9E9B-04F73BD0548F}" type="sibTrans" cxnId="{982DBDDC-B53A-4919-BBF2-1D79815BDD95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32700E30-5C85-4B45-A2B0-6DC99136B470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Запас дезинфицирующих средств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6F41DF92-C22D-4301-BBFF-B758669057C5}" type="parTrans" cxnId="{C5A00F34-9B36-4D90-B540-B7AF3580F3A1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20C9C12B-A557-42B8-A42A-ED1DAFDD8042}" type="sibTrans" cxnId="{C5A00F34-9B36-4D90-B540-B7AF3580F3A1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1F5AFE94-C7FF-4EE5-8B1B-55DAC8597C23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930 200                                                                                                                                        литров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0FFA4D2D-4082-454E-98E1-D7E6E02017C2}" type="parTrans" cxnId="{0A70DD88-1D20-444A-8B8D-1FBC69AC4277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7D7963F0-79A8-41FE-B80E-3CE9F317E3ED}" type="sibTrans" cxnId="{0A70DD88-1D20-444A-8B8D-1FBC69AC4277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6F5DF82B-38C5-4DE6-B1F4-99386D655FFB}">
      <dgm:prSet phldrT="[Текст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Аппараты ИВЛ,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пульсоксиметров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52F27525-4948-42ED-B641-740FA8E03267}" type="parTrans" cxnId="{395736F7-BBA7-4E1A-9977-C4CF745A6E74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C1150E32-5FB1-440B-B5B9-65EADDF46D8D}" type="sibTrans" cxnId="{395736F7-BBA7-4E1A-9977-C4CF745A6E74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2EC9BA77-7B46-4ECD-B03D-06D15234DA28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  ИВЛ</a:t>
          </a:r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 23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и</a:t>
          </a:r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пульсоксиметров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45A7392E-5326-45CC-9E39-DA2D28DE9DEC}" type="parTrans" cxnId="{E6EB030B-FC23-4D4B-AA95-B5DB405C20E9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09D82517-FDF6-40E3-9967-D7F1F1BC619E}" type="sibTrans" cxnId="{E6EB030B-FC23-4D4B-AA95-B5DB405C20E9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4D62CB7B-D136-4681-9EA6-AC56B49323F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Арпефлю</a:t>
          </a:r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– 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100уп.№3</a:t>
          </a:r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0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556ADEE0-D35C-417E-BE00-4CF5F3C3D755}" type="parTrans" cxnId="{8A24CBA2-97CC-4F6B-A435-4ACE34D38BC4}">
      <dgm:prSet/>
      <dgm:spPr/>
      <dgm:t>
        <a:bodyPr/>
        <a:lstStyle/>
        <a:p>
          <a:endParaRPr lang="ru-RU"/>
        </a:p>
      </dgm:t>
    </dgm:pt>
    <dgm:pt modelId="{98B0C429-7A49-465B-AB73-59819985324F}" type="sibTrans" cxnId="{8A24CBA2-97CC-4F6B-A435-4ACE34D38BC4}">
      <dgm:prSet/>
      <dgm:spPr/>
      <dgm:t>
        <a:bodyPr/>
        <a:lstStyle/>
        <a:p>
          <a:endParaRPr lang="ru-RU"/>
        </a:p>
      </dgm:t>
    </dgm:pt>
    <dgm:pt modelId="{2AE84F87-F66A-4BA9-A3F1-0AD8B8AC781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3988A6FA-4AC5-4EA2-8FFD-4CA6B7682CDA}" type="parTrans" cxnId="{1811AC4C-82DB-4944-800C-09C962EAE367}">
      <dgm:prSet/>
      <dgm:spPr/>
      <dgm:t>
        <a:bodyPr/>
        <a:lstStyle/>
        <a:p>
          <a:endParaRPr lang="ru-RU"/>
        </a:p>
      </dgm:t>
    </dgm:pt>
    <dgm:pt modelId="{F51F2ECF-00B3-4C00-B69E-ADE727286C56}" type="sibTrans" cxnId="{1811AC4C-82DB-4944-800C-09C962EAE367}">
      <dgm:prSet/>
      <dgm:spPr/>
      <dgm:t>
        <a:bodyPr/>
        <a:lstStyle/>
        <a:p>
          <a:endParaRPr lang="ru-RU"/>
        </a:p>
      </dgm:t>
    </dgm:pt>
    <dgm:pt modelId="{12F06C63-0B73-405C-8445-2CF270BA9FB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Тамифлю</a:t>
          </a:r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–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1уп.№</a:t>
          </a:r>
          <a:r>
            <a:rPr lang="en-US" sz="1400" b="1" dirty="0" smtClean="0">
              <a:latin typeface="Times New Roman" pitchFamily="18" charset="0"/>
              <a:cs typeface="Times New Roman" pitchFamily="18" charset="0"/>
            </a:rPr>
            <a:t>10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48BC8484-56EA-4121-B2BE-C2C92B49BB3A}" type="parTrans" cxnId="{93E63DBF-86FD-48F0-B78B-81B1A0A3638E}">
      <dgm:prSet/>
      <dgm:spPr/>
      <dgm:t>
        <a:bodyPr/>
        <a:lstStyle/>
        <a:p>
          <a:endParaRPr lang="ru-RU"/>
        </a:p>
      </dgm:t>
    </dgm:pt>
    <dgm:pt modelId="{FF6F4BE3-D789-4116-87CD-A5F5B9E4A802}" type="sibTrans" cxnId="{93E63DBF-86FD-48F0-B78B-81B1A0A3638E}">
      <dgm:prSet/>
      <dgm:spPr/>
      <dgm:t>
        <a:bodyPr/>
        <a:lstStyle/>
        <a:p>
          <a:endParaRPr lang="ru-RU"/>
        </a:p>
      </dgm:t>
    </dgm:pt>
    <dgm:pt modelId="{558C659B-7DA4-4E5A-90EF-691D66A150E7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Реленза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-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5FB9743C-8380-4CDC-8B5E-6E0742F48D17}" type="parTrans" cxnId="{BFC2F1FC-9A31-43CF-B659-5AE0294CC569}">
      <dgm:prSet/>
      <dgm:spPr/>
      <dgm:t>
        <a:bodyPr/>
        <a:lstStyle/>
        <a:p>
          <a:endParaRPr lang="ru-RU"/>
        </a:p>
      </dgm:t>
    </dgm:pt>
    <dgm:pt modelId="{6A0070D3-F45F-494A-BF73-021DC6D6F262}" type="sibTrans" cxnId="{BFC2F1FC-9A31-43CF-B659-5AE0294CC569}">
      <dgm:prSet/>
      <dgm:spPr/>
      <dgm:t>
        <a:bodyPr/>
        <a:lstStyle/>
        <a:p>
          <a:endParaRPr lang="ru-RU"/>
        </a:p>
      </dgm:t>
    </dgm:pt>
    <dgm:pt modelId="{AA473ABB-93AE-4856-9640-922EE3EFEB4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Ингавирин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-25уп.№7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AF970E42-ABF2-4395-961B-A0EF20C258C9}" type="parTrans" cxnId="{F71F8C86-4EA0-4E05-9852-380058546EBA}">
      <dgm:prSet/>
      <dgm:spPr/>
      <dgm:t>
        <a:bodyPr/>
        <a:lstStyle/>
        <a:p>
          <a:endParaRPr lang="ru-RU"/>
        </a:p>
      </dgm:t>
    </dgm:pt>
    <dgm:pt modelId="{D5D6B1F4-E11F-4EEE-9E11-D5C96A4C3BF5}" type="sibTrans" cxnId="{F71F8C86-4EA0-4E05-9852-380058546EBA}">
      <dgm:prSet/>
      <dgm:spPr/>
      <dgm:t>
        <a:bodyPr/>
        <a:lstStyle/>
        <a:p>
          <a:endParaRPr lang="ru-RU"/>
        </a:p>
      </dgm:t>
    </dgm:pt>
    <dgm:pt modelId="{1DBFB644-DE3D-425D-8156-4DA7C1AA6307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Виферон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-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78C60AE2-0934-4AD1-B56F-AB339EE659B4}" type="parTrans" cxnId="{E8CB4CC0-4FAC-4F5C-AE86-DF04CC6B7E31}">
      <dgm:prSet/>
      <dgm:spPr/>
      <dgm:t>
        <a:bodyPr/>
        <a:lstStyle/>
        <a:p>
          <a:endParaRPr lang="ru-RU"/>
        </a:p>
      </dgm:t>
    </dgm:pt>
    <dgm:pt modelId="{CEE3AEC9-7BE9-448C-A041-FE32326A8757}" type="sibTrans" cxnId="{E8CB4CC0-4FAC-4F5C-AE86-DF04CC6B7E31}">
      <dgm:prSet/>
      <dgm:spPr/>
      <dgm:t>
        <a:bodyPr/>
        <a:lstStyle/>
        <a:p>
          <a:endParaRPr lang="ru-RU"/>
        </a:p>
      </dgm:t>
    </dgm:pt>
    <dgm:pt modelId="{A5C099F8-F665-4E53-8BD8-375C1FE343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Реаферон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-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149359A9-BCCA-4007-97A3-BE7136AB3CB7}" type="parTrans" cxnId="{16FABEF0-CD16-4D4E-A2D3-CC9F1A81F949}">
      <dgm:prSet/>
      <dgm:spPr/>
      <dgm:t>
        <a:bodyPr/>
        <a:lstStyle/>
        <a:p>
          <a:endParaRPr lang="ru-RU"/>
        </a:p>
      </dgm:t>
    </dgm:pt>
    <dgm:pt modelId="{2DBA333F-3186-4DBC-B8FF-CAF9E9A62F0F}" type="sibTrans" cxnId="{16FABEF0-CD16-4D4E-A2D3-CC9F1A81F949}">
      <dgm:prSet/>
      <dgm:spPr/>
      <dgm:t>
        <a:bodyPr/>
        <a:lstStyle/>
        <a:p>
          <a:endParaRPr lang="ru-RU"/>
        </a:p>
      </dgm:t>
    </dgm:pt>
    <dgm:pt modelId="{51F2AB7B-F094-4C20-9436-924B9D1B1B7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Ингарон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-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EB330484-A8CF-43C0-AD90-E53A8A963247}" type="parTrans" cxnId="{93E3FDA6-03AE-4477-B6D3-AC89B62999F2}">
      <dgm:prSet/>
      <dgm:spPr/>
      <dgm:t>
        <a:bodyPr/>
        <a:lstStyle/>
        <a:p>
          <a:endParaRPr lang="ru-RU"/>
        </a:p>
      </dgm:t>
    </dgm:pt>
    <dgm:pt modelId="{BED128AF-20B9-49E3-8AEB-1AE226753185}" type="sibTrans" cxnId="{93E3FDA6-03AE-4477-B6D3-AC89B62999F2}">
      <dgm:prSet/>
      <dgm:spPr/>
      <dgm:t>
        <a:bodyPr/>
        <a:lstStyle/>
        <a:p>
          <a:endParaRPr lang="ru-RU"/>
        </a:p>
      </dgm:t>
    </dgm:pt>
    <dgm:pt modelId="{3E8E6E99-545E-4960-92DA-1212E0621E1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30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30A5709A-010E-4206-A480-232A316DE89E}" type="parTrans" cxnId="{7DA5745E-4007-4BEF-85EC-511D5E3A67EA}">
      <dgm:prSet/>
      <dgm:spPr/>
      <dgm:t>
        <a:bodyPr/>
        <a:lstStyle/>
        <a:p>
          <a:endParaRPr lang="ru-RU"/>
        </a:p>
      </dgm:t>
    </dgm:pt>
    <dgm:pt modelId="{26C1C28B-FAF1-4009-93B8-FC991DD67660}" type="sibTrans" cxnId="{7DA5745E-4007-4BEF-85EC-511D5E3A67EA}">
      <dgm:prSet/>
      <dgm:spPr/>
      <dgm:t>
        <a:bodyPr/>
        <a:lstStyle/>
        <a:p>
          <a:endParaRPr lang="ru-RU"/>
        </a:p>
      </dgm:t>
    </dgm:pt>
    <dgm:pt modelId="{A6910CE5-8A68-4C3B-A0FE-00A564D5173B}" type="pres">
      <dgm:prSet presAssocID="{E825FEAD-3392-4024-A171-5F7B8E5381A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8D5C96-EAB4-490E-8C88-F8EF272BD194}" type="pres">
      <dgm:prSet presAssocID="{E825FEAD-3392-4024-A171-5F7B8E5381A9}" presName="children" presStyleCnt="0"/>
      <dgm:spPr/>
    </dgm:pt>
    <dgm:pt modelId="{289C597C-D1D8-4261-A033-7F3C17BB1EDD}" type="pres">
      <dgm:prSet presAssocID="{E825FEAD-3392-4024-A171-5F7B8E5381A9}" presName="child1group" presStyleCnt="0"/>
      <dgm:spPr/>
    </dgm:pt>
    <dgm:pt modelId="{E9EA675D-FE09-48D1-8014-49B334EB488E}" type="pres">
      <dgm:prSet presAssocID="{E825FEAD-3392-4024-A171-5F7B8E5381A9}" presName="child1" presStyleLbl="bgAcc1" presStyleIdx="0" presStyleCnt="4" custFlipHor="1" custScaleX="156915" custScaleY="165258" custLinFactNeighborX="-33246" custLinFactNeighborY="4667"/>
      <dgm:spPr/>
      <dgm:t>
        <a:bodyPr/>
        <a:lstStyle/>
        <a:p>
          <a:endParaRPr lang="ru-RU"/>
        </a:p>
      </dgm:t>
    </dgm:pt>
    <dgm:pt modelId="{4D5E6009-890D-48D9-AB76-33C53CDD7FBF}" type="pres">
      <dgm:prSet presAssocID="{E825FEAD-3392-4024-A171-5F7B8E5381A9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1A3C21-8184-4EF8-B81D-EF9908171004}" type="pres">
      <dgm:prSet presAssocID="{E825FEAD-3392-4024-A171-5F7B8E5381A9}" presName="child2group" presStyleCnt="0"/>
      <dgm:spPr/>
    </dgm:pt>
    <dgm:pt modelId="{789E7492-E187-4F3F-A9E9-96E81544676C}" type="pres">
      <dgm:prSet presAssocID="{E825FEAD-3392-4024-A171-5F7B8E5381A9}" presName="child2" presStyleLbl="bgAcc1" presStyleIdx="1" presStyleCnt="4"/>
      <dgm:spPr/>
      <dgm:t>
        <a:bodyPr/>
        <a:lstStyle/>
        <a:p>
          <a:endParaRPr lang="ru-RU"/>
        </a:p>
      </dgm:t>
    </dgm:pt>
    <dgm:pt modelId="{F2EAB499-E8CB-4F8A-A855-C818D8E11C23}" type="pres">
      <dgm:prSet presAssocID="{E825FEAD-3392-4024-A171-5F7B8E5381A9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E3B94E-E60C-43A4-9CA1-B8BD3B94649A}" type="pres">
      <dgm:prSet presAssocID="{E825FEAD-3392-4024-A171-5F7B8E5381A9}" presName="child3group" presStyleCnt="0"/>
      <dgm:spPr/>
    </dgm:pt>
    <dgm:pt modelId="{F42C4C82-0490-4E82-AB61-863CD1AAF151}" type="pres">
      <dgm:prSet presAssocID="{E825FEAD-3392-4024-A171-5F7B8E5381A9}" presName="child3" presStyleLbl="bgAcc1" presStyleIdx="2" presStyleCnt="4" custScaleX="98053" custScaleY="86377" custLinFactNeighborX="3899" custLinFactNeighborY="-1707"/>
      <dgm:spPr/>
      <dgm:t>
        <a:bodyPr/>
        <a:lstStyle/>
        <a:p>
          <a:endParaRPr lang="ru-RU"/>
        </a:p>
      </dgm:t>
    </dgm:pt>
    <dgm:pt modelId="{5CC9AAFB-B0B3-4946-91CA-C46B179D36F7}" type="pres">
      <dgm:prSet presAssocID="{E825FEAD-3392-4024-A171-5F7B8E5381A9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FFBB18-F43D-4775-B18D-4247286FDA2E}" type="pres">
      <dgm:prSet presAssocID="{E825FEAD-3392-4024-A171-5F7B8E5381A9}" presName="child4group" presStyleCnt="0"/>
      <dgm:spPr/>
    </dgm:pt>
    <dgm:pt modelId="{BBBF9990-194F-44E4-868A-BDBCA9E9CFCA}" type="pres">
      <dgm:prSet presAssocID="{E825FEAD-3392-4024-A171-5F7B8E5381A9}" presName="child4" presStyleLbl="bgAcc1" presStyleIdx="3" presStyleCnt="4" custScaleX="193118" custScaleY="116628" custLinFactNeighborX="-13401" custLinFactNeighborY="-644"/>
      <dgm:spPr/>
      <dgm:t>
        <a:bodyPr/>
        <a:lstStyle/>
        <a:p>
          <a:endParaRPr lang="ru-RU"/>
        </a:p>
      </dgm:t>
    </dgm:pt>
    <dgm:pt modelId="{FBA405DD-9D40-4A7B-A444-F74777AC3BBD}" type="pres">
      <dgm:prSet presAssocID="{E825FEAD-3392-4024-A171-5F7B8E5381A9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A81ACA-01D5-4D71-B087-DEA29C8F15E7}" type="pres">
      <dgm:prSet presAssocID="{E825FEAD-3392-4024-A171-5F7B8E5381A9}" presName="childPlaceholder" presStyleCnt="0"/>
      <dgm:spPr/>
    </dgm:pt>
    <dgm:pt modelId="{B1F5B466-1D31-41D6-9F20-57368EC02127}" type="pres">
      <dgm:prSet presAssocID="{E825FEAD-3392-4024-A171-5F7B8E5381A9}" presName="circle" presStyleCnt="0"/>
      <dgm:spPr/>
    </dgm:pt>
    <dgm:pt modelId="{BB8AF442-C7A8-415D-B1C1-BE1A4E33A6E0}" type="pres">
      <dgm:prSet presAssocID="{E825FEAD-3392-4024-A171-5F7B8E5381A9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87BFC4-1D8D-4D13-B88D-1ED82727F289}" type="pres">
      <dgm:prSet presAssocID="{E825FEAD-3392-4024-A171-5F7B8E5381A9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9CEDC5-FE51-4644-8E76-DF29960B4C37}" type="pres">
      <dgm:prSet presAssocID="{E825FEAD-3392-4024-A171-5F7B8E5381A9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781434-7610-44B0-B411-482702D88031}" type="pres">
      <dgm:prSet presAssocID="{E825FEAD-3392-4024-A171-5F7B8E5381A9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A0BFB0-F137-4CF5-9CDA-D17C963CC0BB}" type="pres">
      <dgm:prSet presAssocID="{E825FEAD-3392-4024-A171-5F7B8E5381A9}" presName="quadrantPlaceholder" presStyleCnt="0"/>
      <dgm:spPr/>
    </dgm:pt>
    <dgm:pt modelId="{655767C5-D49A-4F59-A334-BFB4E7518F68}" type="pres">
      <dgm:prSet presAssocID="{E825FEAD-3392-4024-A171-5F7B8E5381A9}" presName="center1" presStyleLbl="fgShp" presStyleIdx="0" presStyleCnt="2"/>
      <dgm:spPr/>
    </dgm:pt>
    <dgm:pt modelId="{42924D56-4766-458B-A043-B2594FCADF6F}" type="pres">
      <dgm:prSet presAssocID="{E825FEAD-3392-4024-A171-5F7B8E5381A9}" presName="center2" presStyleLbl="fgShp" presStyleIdx="1" presStyleCnt="2"/>
      <dgm:spPr/>
    </dgm:pt>
  </dgm:ptLst>
  <dgm:cxnLst>
    <dgm:cxn modelId="{B1AFC608-D7AE-4158-BB93-B8D0E3FF49B8}" type="presOf" srcId="{4D62CB7B-D136-4681-9EA6-AC56B49323F9}" destId="{E9EA675D-FE09-48D1-8014-49B334EB488E}" srcOrd="0" destOrd="1" presId="urn:microsoft.com/office/officeart/2005/8/layout/cycle4#1"/>
    <dgm:cxn modelId="{1B9F1BDA-0ED8-4B30-9FBD-8293F225F2C9}" type="presOf" srcId="{32700E30-5C85-4B45-A2B0-6DC99136B470}" destId="{D39CEDC5-FE51-4644-8E76-DF29960B4C37}" srcOrd="0" destOrd="0" presId="urn:microsoft.com/office/officeart/2005/8/layout/cycle4#1"/>
    <dgm:cxn modelId="{93E63DBF-86FD-48F0-B78B-81B1A0A3638E}" srcId="{BE39A602-596C-49E6-AC1A-0D711E81A69A}" destId="{12F06C63-0B73-405C-8445-2CF270BA9FBB}" srcOrd="2" destOrd="0" parTransId="{48BC8484-56EA-4121-B2BE-C2C92B49BB3A}" sibTransId="{FF6F4BE3-D789-4116-87CD-A5F5B9E4A802}"/>
    <dgm:cxn modelId="{16AB4727-25A7-4931-A97B-31854112148D}" type="presOf" srcId="{1DBFB644-DE3D-425D-8156-4DA7C1AA6307}" destId="{4D5E6009-890D-48D9-AB76-33C53CDD7FBF}" srcOrd="1" destOrd="5" presId="urn:microsoft.com/office/officeart/2005/8/layout/cycle4#1"/>
    <dgm:cxn modelId="{E6488B6E-289B-4438-8C6E-AB35445A6901}" type="presOf" srcId="{2AE84F87-F66A-4BA9-A3F1-0AD8B8AC781B}" destId="{4D5E6009-890D-48D9-AB76-33C53CDD7FBF}" srcOrd="1" destOrd="8" presId="urn:microsoft.com/office/officeart/2005/8/layout/cycle4#1"/>
    <dgm:cxn modelId="{25CA5735-F423-4C52-8ECA-4B1A1DC008D7}" srcId="{E825FEAD-3392-4024-A171-5F7B8E5381A9}" destId="{6EF98BE3-94E4-496A-96BB-2BF95B0E6DE7}" srcOrd="1" destOrd="0" parTransId="{B7050F99-5275-46F2-9E01-13D88B1AC905}" sibTransId="{20CAFF76-19BD-4BB4-B472-47F46222FE00}"/>
    <dgm:cxn modelId="{0184E866-6CA6-4630-8DD1-F54BA8412880}" type="presOf" srcId="{51F2AB7B-F094-4C20-9436-924B9D1B1B76}" destId="{E9EA675D-FE09-48D1-8014-49B334EB488E}" srcOrd="0" destOrd="7" presId="urn:microsoft.com/office/officeart/2005/8/layout/cycle4#1"/>
    <dgm:cxn modelId="{2438EC91-AC51-423A-96DE-226810FFFE13}" type="presOf" srcId="{BE39A602-596C-49E6-AC1A-0D711E81A69A}" destId="{BB8AF442-C7A8-415D-B1C1-BE1A4E33A6E0}" srcOrd="0" destOrd="0" presId="urn:microsoft.com/office/officeart/2005/8/layout/cycle4#1"/>
    <dgm:cxn modelId="{93E3FDA6-03AE-4477-B6D3-AC89B62999F2}" srcId="{BE39A602-596C-49E6-AC1A-0D711E81A69A}" destId="{51F2AB7B-F094-4C20-9436-924B9D1B1B76}" srcOrd="7" destOrd="0" parTransId="{EB330484-A8CF-43C0-AD90-E53A8A963247}" sibTransId="{BED128AF-20B9-49E3-8AEB-1AE226753185}"/>
    <dgm:cxn modelId="{E8CB4CC0-4FAC-4F5C-AE86-DF04CC6B7E31}" srcId="{BE39A602-596C-49E6-AC1A-0D711E81A69A}" destId="{1DBFB644-DE3D-425D-8156-4DA7C1AA6307}" srcOrd="5" destOrd="0" parTransId="{78C60AE2-0934-4AD1-B56F-AB339EE659B4}" sibTransId="{CEE3AEC9-7BE9-448C-A041-FE32326A8757}"/>
    <dgm:cxn modelId="{16FABEF0-CD16-4D4E-A2D3-CC9F1A81F949}" srcId="{BE39A602-596C-49E6-AC1A-0D711E81A69A}" destId="{A5C099F8-F665-4E53-8BD8-375C1FE34351}" srcOrd="6" destOrd="0" parTransId="{149359A9-BCCA-4007-97A3-BE7136AB3CB7}" sibTransId="{2DBA333F-3186-4DBC-B8FF-CAF9E9A62F0F}"/>
    <dgm:cxn modelId="{2D875B23-981C-4F16-A841-500A5BD19339}" type="presOf" srcId="{1F5AFE94-C7FF-4EE5-8B1B-55DAC8597C23}" destId="{F42C4C82-0490-4E82-AB61-863CD1AAF151}" srcOrd="0" destOrd="0" presId="urn:microsoft.com/office/officeart/2005/8/layout/cycle4#1"/>
    <dgm:cxn modelId="{F71F8C86-4EA0-4E05-9852-380058546EBA}" srcId="{BE39A602-596C-49E6-AC1A-0D711E81A69A}" destId="{AA473ABB-93AE-4856-9640-922EE3EFEB4B}" srcOrd="4" destOrd="0" parTransId="{AF970E42-ABF2-4395-961B-A0EF20C258C9}" sibTransId="{D5D6B1F4-E11F-4EEE-9E11-D5C96A4C3BF5}"/>
    <dgm:cxn modelId="{5B8A5A11-2F86-45BF-99F3-5C40E9DD606C}" type="presOf" srcId="{558C659B-7DA4-4E5A-90EF-691D66A150E7}" destId="{E9EA675D-FE09-48D1-8014-49B334EB488E}" srcOrd="0" destOrd="3" presId="urn:microsoft.com/office/officeart/2005/8/layout/cycle4#1"/>
    <dgm:cxn modelId="{D6721790-AFC3-41C6-8505-ABA21C03D2F0}" srcId="{BE39A602-596C-49E6-AC1A-0D711E81A69A}" destId="{D3DE16C7-B1E0-470E-A0FF-85A06390B89A}" srcOrd="0" destOrd="0" parTransId="{805DF753-1B46-437F-B700-659F81A0CC1F}" sibTransId="{6576B798-63E2-42F2-9B06-01F5BD9E58AB}"/>
    <dgm:cxn modelId="{349C4A4A-B730-482A-91FB-EC980033EC05}" type="presOf" srcId="{A5C099F8-F665-4E53-8BD8-375C1FE34351}" destId="{E9EA675D-FE09-48D1-8014-49B334EB488E}" srcOrd="0" destOrd="6" presId="urn:microsoft.com/office/officeart/2005/8/layout/cycle4#1"/>
    <dgm:cxn modelId="{C64D7FA6-E046-415F-B159-EF1D277284BB}" type="presOf" srcId="{3E8E6E99-545E-4960-92DA-1212E0621E19}" destId="{FBA405DD-9D40-4A7B-A444-F74777AC3BBD}" srcOrd="1" destOrd="1" presId="urn:microsoft.com/office/officeart/2005/8/layout/cycle4#1"/>
    <dgm:cxn modelId="{239FA56C-9A2A-4D71-AEC4-5656FB4D1265}" type="presOf" srcId="{D3DE16C7-B1E0-470E-A0FF-85A06390B89A}" destId="{E9EA675D-FE09-48D1-8014-49B334EB488E}" srcOrd="0" destOrd="0" presId="urn:microsoft.com/office/officeart/2005/8/layout/cycle4#1"/>
    <dgm:cxn modelId="{B32BA902-4836-49B0-92DD-B7E0E7699C00}" type="presOf" srcId="{2AE84F87-F66A-4BA9-A3F1-0AD8B8AC781B}" destId="{E9EA675D-FE09-48D1-8014-49B334EB488E}" srcOrd="0" destOrd="8" presId="urn:microsoft.com/office/officeart/2005/8/layout/cycle4#1"/>
    <dgm:cxn modelId="{F04D754D-88B5-4384-9661-815CCF70B042}" type="presOf" srcId="{AA473ABB-93AE-4856-9640-922EE3EFEB4B}" destId="{4D5E6009-890D-48D9-AB76-33C53CDD7FBF}" srcOrd="1" destOrd="4" presId="urn:microsoft.com/office/officeart/2005/8/layout/cycle4#1"/>
    <dgm:cxn modelId="{97FD7688-CAD5-4E4D-9B24-65AA56BCF35D}" type="presOf" srcId="{4D62CB7B-D136-4681-9EA6-AC56B49323F9}" destId="{4D5E6009-890D-48D9-AB76-33C53CDD7FBF}" srcOrd="1" destOrd="1" presId="urn:microsoft.com/office/officeart/2005/8/layout/cycle4#1"/>
    <dgm:cxn modelId="{FF6AC192-C7AA-4CE4-8D11-DD1ADA5260A5}" type="presOf" srcId="{12F06C63-0B73-405C-8445-2CF270BA9FBB}" destId="{4D5E6009-890D-48D9-AB76-33C53CDD7FBF}" srcOrd="1" destOrd="2" presId="urn:microsoft.com/office/officeart/2005/8/layout/cycle4#1"/>
    <dgm:cxn modelId="{5B2DEF26-3B49-46F5-94E3-2615F6A6B345}" type="presOf" srcId="{D3DE16C7-B1E0-470E-A0FF-85A06390B89A}" destId="{4D5E6009-890D-48D9-AB76-33C53CDD7FBF}" srcOrd="1" destOrd="0" presId="urn:microsoft.com/office/officeart/2005/8/layout/cycle4#1"/>
    <dgm:cxn modelId="{4A4B7272-A18A-499A-9F1C-9DFCD73E094D}" type="presOf" srcId="{1DBFB644-DE3D-425D-8156-4DA7C1AA6307}" destId="{E9EA675D-FE09-48D1-8014-49B334EB488E}" srcOrd="0" destOrd="5" presId="urn:microsoft.com/office/officeart/2005/8/layout/cycle4#1"/>
    <dgm:cxn modelId="{BF2EC49E-7E6F-40E2-9C80-E53F924E793E}" type="presOf" srcId="{E825FEAD-3392-4024-A171-5F7B8E5381A9}" destId="{A6910CE5-8A68-4C3B-A0FE-00A564D5173B}" srcOrd="0" destOrd="0" presId="urn:microsoft.com/office/officeart/2005/8/layout/cycle4#1"/>
    <dgm:cxn modelId="{C5A00F34-9B36-4D90-B540-B7AF3580F3A1}" srcId="{E825FEAD-3392-4024-A171-5F7B8E5381A9}" destId="{32700E30-5C85-4B45-A2B0-6DC99136B470}" srcOrd="2" destOrd="0" parTransId="{6F41DF92-C22D-4301-BBFF-B758669057C5}" sibTransId="{20C9C12B-A557-42B8-A42A-ED1DAFDD8042}"/>
    <dgm:cxn modelId="{715F71B5-661F-4E5A-80AF-D0CBFBD33062}" type="presOf" srcId="{AA473ABB-93AE-4856-9640-922EE3EFEB4B}" destId="{E9EA675D-FE09-48D1-8014-49B334EB488E}" srcOrd="0" destOrd="4" presId="urn:microsoft.com/office/officeart/2005/8/layout/cycle4#1"/>
    <dgm:cxn modelId="{99384911-5262-431C-8D75-A2D52D3E508F}" type="presOf" srcId="{12F06C63-0B73-405C-8445-2CF270BA9FBB}" destId="{E9EA675D-FE09-48D1-8014-49B334EB488E}" srcOrd="0" destOrd="2" presId="urn:microsoft.com/office/officeart/2005/8/layout/cycle4#1"/>
    <dgm:cxn modelId="{395736F7-BBA7-4E1A-9977-C4CF745A6E74}" srcId="{E825FEAD-3392-4024-A171-5F7B8E5381A9}" destId="{6F5DF82B-38C5-4DE6-B1F4-99386D655FFB}" srcOrd="3" destOrd="0" parTransId="{52F27525-4948-42ED-B641-740FA8E03267}" sibTransId="{C1150E32-5FB1-440B-B5B9-65EADDF46D8D}"/>
    <dgm:cxn modelId="{A57C4E73-5992-4E58-8975-9A9F591DF48F}" type="presOf" srcId="{2EC9BA77-7B46-4ECD-B03D-06D15234DA28}" destId="{BBBF9990-194F-44E4-868A-BDBCA9E9CFCA}" srcOrd="0" destOrd="0" presId="urn:microsoft.com/office/officeart/2005/8/layout/cycle4#1"/>
    <dgm:cxn modelId="{94FC65A9-8115-4793-A9A0-9BA69F03F70F}" type="presOf" srcId="{A5C099F8-F665-4E53-8BD8-375C1FE34351}" destId="{4D5E6009-890D-48D9-AB76-33C53CDD7FBF}" srcOrd="1" destOrd="6" presId="urn:microsoft.com/office/officeart/2005/8/layout/cycle4#1"/>
    <dgm:cxn modelId="{1811AC4C-82DB-4944-800C-09C962EAE367}" srcId="{BE39A602-596C-49E6-AC1A-0D711E81A69A}" destId="{2AE84F87-F66A-4BA9-A3F1-0AD8B8AC781B}" srcOrd="8" destOrd="0" parTransId="{3988A6FA-4AC5-4EA2-8FFD-4CA6B7682CDA}" sibTransId="{F51F2ECF-00B3-4C00-B69E-ADE727286C56}"/>
    <dgm:cxn modelId="{DEBA10B7-26DD-4AB5-98F0-AB7996AA146E}" type="presOf" srcId="{2EC9BA77-7B46-4ECD-B03D-06D15234DA28}" destId="{FBA405DD-9D40-4A7B-A444-F74777AC3BBD}" srcOrd="1" destOrd="0" presId="urn:microsoft.com/office/officeart/2005/8/layout/cycle4#1"/>
    <dgm:cxn modelId="{F3A0BB3B-BFAA-40A4-A7F5-CDF901B35135}" type="presOf" srcId="{61EF71B3-39A0-432E-9CE0-17FBDA691B9A}" destId="{F2EAB499-E8CB-4F8A-A855-C818D8E11C23}" srcOrd="1" destOrd="0" presId="urn:microsoft.com/office/officeart/2005/8/layout/cycle4#1"/>
    <dgm:cxn modelId="{BFC2F1FC-9A31-43CF-B659-5AE0294CC569}" srcId="{BE39A602-596C-49E6-AC1A-0D711E81A69A}" destId="{558C659B-7DA4-4E5A-90EF-691D66A150E7}" srcOrd="3" destOrd="0" parTransId="{5FB9743C-8380-4CDC-8B5E-6E0742F48D17}" sibTransId="{6A0070D3-F45F-494A-BF73-021DC6D6F262}"/>
    <dgm:cxn modelId="{E0EDF61D-1AC7-4495-83DD-FDEDBE379CED}" type="presOf" srcId="{558C659B-7DA4-4E5A-90EF-691D66A150E7}" destId="{4D5E6009-890D-48D9-AB76-33C53CDD7FBF}" srcOrd="1" destOrd="3" presId="urn:microsoft.com/office/officeart/2005/8/layout/cycle4#1"/>
    <dgm:cxn modelId="{45011F04-823B-454A-AA46-D17D4C999449}" type="presOf" srcId="{1F5AFE94-C7FF-4EE5-8B1B-55DAC8597C23}" destId="{5CC9AAFB-B0B3-4946-91CA-C46B179D36F7}" srcOrd="1" destOrd="0" presId="urn:microsoft.com/office/officeart/2005/8/layout/cycle4#1"/>
    <dgm:cxn modelId="{216EC6BF-6C0B-4AA8-928B-828F622E4ABB}" type="presOf" srcId="{6EF98BE3-94E4-496A-96BB-2BF95B0E6DE7}" destId="{0687BFC4-1D8D-4D13-B88D-1ED82727F289}" srcOrd="0" destOrd="0" presId="urn:microsoft.com/office/officeart/2005/8/layout/cycle4#1"/>
    <dgm:cxn modelId="{0A70DD88-1D20-444A-8B8D-1FBC69AC4277}" srcId="{32700E30-5C85-4B45-A2B0-6DC99136B470}" destId="{1F5AFE94-C7FF-4EE5-8B1B-55DAC8597C23}" srcOrd="0" destOrd="0" parTransId="{0FFA4D2D-4082-454E-98E1-D7E6E02017C2}" sibTransId="{7D7963F0-79A8-41FE-B80E-3CE9F317E3ED}"/>
    <dgm:cxn modelId="{E027AE2B-7045-4096-BF4F-3ACE295D6C8C}" type="presOf" srcId="{3E8E6E99-545E-4960-92DA-1212E0621E19}" destId="{BBBF9990-194F-44E4-868A-BDBCA9E9CFCA}" srcOrd="0" destOrd="1" presId="urn:microsoft.com/office/officeart/2005/8/layout/cycle4#1"/>
    <dgm:cxn modelId="{8A24CBA2-97CC-4F6B-A435-4ACE34D38BC4}" srcId="{BE39A602-596C-49E6-AC1A-0D711E81A69A}" destId="{4D62CB7B-D136-4681-9EA6-AC56B49323F9}" srcOrd="1" destOrd="0" parTransId="{556ADEE0-D35C-417E-BE00-4CF5F3C3D755}" sibTransId="{98B0C429-7A49-465B-AB73-59819985324F}"/>
    <dgm:cxn modelId="{7DA5745E-4007-4BEF-85EC-511D5E3A67EA}" srcId="{6F5DF82B-38C5-4DE6-B1F4-99386D655FFB}" destId="{3E8E6E99-545E-4960-92DA-1212E0621E19}" srcOrd="1" destOrd="0" parTransId="{30A5709A-010E-4206-A480-232A316DE89E}" sibTransId="{26C1C28B-FAF1-4009-93B8-FC991DD67660}"/>
    <dgm:cxn modelId="{982DBDDC-B53A-4919-BBF2-1D79815BDD95}" srcId="{6EF98BE3-94E4-496A-96BB-2BF95B0E6DE7}" destId="{61EF71B3-39A0-432E-9CE0-17FBDA691B9A}" srcOrd="0" destOrd="0" parTransId="{CF2FBCD5-9564-47B9-9A65-810DB1E92646}" sibTransId="{D352725A-ED8E-4165-9E9B-04F73BD0548F}"/>
    <dgm:cxn modelId="{707C39C2-6FB8-412D-874F-241E439B5FF9}" type="presOf" srcId="{51F2AB7B-F094-4C20-9436-924B9D1B1B76}" destId="{4D5E6009-890D-48D9-AB76-33C53CDD7FBF}" srcOrd="1" destOrd="7" presId="urn:microsoft.com/office/officeart/2005/8/layout/cycle4#1"/>
    <dgm:cxn modelId="{C9742EC1-4EAB-4282-95A7-80BA8EB0B023}" srcId="{E825FEAD-3392-4024-A171-5F7B8E5381A9}" destId="{BE39A602-596C-49E6-AC1A-0D711E81A69A}" srcOrd="0" destOrd="0" parTransId="{89559A91-D8BB-4AE1-9FAC-9A9BBD1D5732}" sibTransId="{B6DEE6A3-ABDC-45B2-AE28-347DCBA18BD0}"/>
    <dgm:cxn modelId="{E6EB030B-FC23-4D4B-AA95-B5DB405C20E9}" srcId="{6F5DF82B-38C5-4DE6-B1F4-99386D655FFB}" destId="{2EC9BA77-7B46-4ECD-B03D-06D15234DA28}" srcOrd="0" destOrd="0" parTransId="{45A7392E-5326-45CC-9E39-DA2D28DE9DEC}" sibTransId="{09D82517-FDF6-40E3-9967-D7F1F1BC619E}"/>
    <dgm:cxn modelId="{12E6676D-07DB-4EC4-A70D-967FF97D12F7}" type="presOf" srcId="{6F5DF82B-38C5-4DE6-B1F4-99386D655FFB}" destId="{58781434-7610-44B0-B411-482702D88031}" srcOrd="0" destOrd="0" presId="urn:microsoft.com/office/officeart/2005/8/layout/cycle4#1"/>
    <dgm:cxn modelId="{E95EB15C-E54E-4B34-8283-481801F4BDC9}" type="presOf" srcId="{61EF71B3-39A0-432E-9CE0-17FBDA691B9A}" destId="{789E7492-E187-4F3F-A9E9-96E81544676C}" srcOrd="0" destOrd="0" presId="urn:microsoft.com/office/officeart/2005/8/layout/cycle4#1"/>
    <dgm:cxn modelId="{1684614A-9C2A-4E18-A68C-9908F212D211}" type="presParOf" srcId="{A6910CE5-8A68-4C3B-A0FE-00A564D5173B}" destId="{028D5C96-EAB4-490E-8C88-F8EF272BD194}" srcOrd="0" destOrd="0" presId="urn:microsoft.com/office/officeart/2005/8/layout/cycle4#1"/>
    <dgm:cxn modelId="{1E36F0CA-9A0C-4F47-B124-368030A88E78}" type="presParOf" srcId="{028D5C96-EAB4-490E-8C88-F8EF272BD194}" destId="{289C597C-D1D8-4261-A033-7F3C17BB1EDD}" srcOrd="0" destOrd="0" presId="urn:microsoft.com/office/officeart/2005/8/layout/cycle4#1"/>
    <dgm:cxn modelId="{730DEECD-76BF-4ED0-A38A-8EC543AF113D}" type="presParOf" srcId="{289C597C-D1D8-4261-A033-7F3C17BB1EDD}" destId="{E9EA675D-FE09-48D1-8014-49B334EB488E}" srcOrd="0" destOrd="0" presId="urn:microsoft.com/office/officeart/2005/8/layout/cycle4#1"/>
    <dgm:cxn modelId="{54C3DE23-6B0F-4AF6-96B7-29B9A6E6E210}" type="presParOf" srcId="{289C597C-D1D8-4261-A033-7F3C17BB1EDD}" destId="{4D5E6009-890D-48D9-AB76-33C53CDD7FBF}" srcOrd="1" destOrd="0" presId="urn:microsoft.com/office/officeart/2005/8/layout/cycle4#1"/>
    <dgm:cxn modelId="{D29A2A40-212A-4B5E-93B9-CC6BAEECB2D5}" type="presParOf" srcId="{028D5C96-EAB4-490E-8C88-F8EF272BD194}" destId="{6D1A3C21-8184-4EF8-B81D-EF9908171004}" srcOrd="1" destOrd="0" presId="urn:microsoft.com/office/officeart/2005/8/layout/cycle4#1"/>
    <dgm:cxn modelId="{5AEA70F1-597C-4C2E-8672-85F694502D59}" type="presParOf" srcId="{6D1A3C21-8184-4EF8-B81D-EF9908171004}" destId="{789E7492-E187-4F3F-A9E9-96E81544676C}" srcOrd="0" destOrd="0" presId="urn:microsoft.com/office/officeart/2005/8/layout/cycle4#1"/>
    <dgm:cxn modelId="{5F44633D-0ED2-4F9A-87AC-239C51D7B2DB}" type="presParOf" srcId="{6D1A3C21-8184-4EF8-B81D-EF9908171004}" destId="{F2EAB499-E8CB-4F8A-A855-C818D8E11C23}" srcOrd="1" destOrd="0" presId="urn:microsoft.com/office/officeart/2005/8/layout/cycle4#1"/>
    <dgm:cxn modelId="{9ECB057E-FF54-4C3A-8B7D-52CC0E5004CB}" type="presParOf" srcId="{028D5C96-EAB4-490E-8C88-F8EF272BD194}" destId="{A6E3B94E-E60C-43A4-9CA1-B8BD3B94649A}" srcOrd="2" destOrd="0" presId="urn:microsoft.com/office/officeart/2005/8/layout/cycle4#1"/>
    <dgm:cxn modelId="{5065B994-665C-407E-ABD5-7AAB009B2C7E}" type="presParOf" srcId="{A6E3B94E-E60C-43A4-9CA1-B8BD3B94649A}" destId="{F42C4C82-0490-4E82-AB61-863CD1AAF151}" srcOrd="0" destOrd="0" presId="urn:microsoft.com/office/officeart/2005/8/layout/cycle4#1"/>
    <dgm:cxn modelId="{EFB485B9-7C52-43B8-8D7D-24328FB0D74F}" type="presParOf" srcId="{A6E3B94E-E60C-43A4-9CA1-B8BD3B94649A}" destId="{5CC9AAFB-B0B3-4946-91CA-C46B179D36F7}" srcOrd="1" destOrd="0" presId="urn:microsoft.com/office/officeart/2005/8/layout/cycle4#1"/>
    <dgm:cxn modelId="{D9EA7587-0357-427D-BF5C-C8958342EDA5}" type="presParOf" srcId="{028D5C96-EAB4-490E-8C88-F8EF272BD194}" destId="{5EFFBB18-F43D-4775-B18D-4247286FDA2E}" srcOrd="3" destOrd="0" presId="urn:microsoft.com/office/officeart/2005/8/layout/cycle4#1"/>
    <dgm:cxn modelId="{6DE473D8-E648-4498-B411-3AECA06A7852}" type="presParOf" srcId="{5EFFBB18-F43D-4775-B18D-4247286FDA2E}" destId="{BBBF9990-194F-44E4-868A-BDBCA9E9CFCA}" srcOrd="0" destOrd="0" presId="urn:microsoft.com/office/officeart/2005/8/layout/cycle4#1"/>
    <dgm:cxn modelId="{A3D8A212-283A-4FA9-BAC6-F522487FE625}" type="presParOf" srcId="{5EFFBB18-F43D-4775-B18D-4247286FDA2E}" destId="{FBA405DD-9D40-4A7B-A444-F74777AC3BBD}" srcOrd="1" destOrd="0" presId="urn:microsoft.com/office/officeart/2005/8/layout/cycle4#1"/>
    <dgm:cxn modelId="{64DF93C6-BB39-485D-BD37-5F8DEF1D0668}" type="presParOf" srcId="{028D5C96-EAB4-490E-8C88-F8EF272BD194}" destId="{50A81ACA-01D5-4D71-B087-DEA29C8F15E7}" srcOrd="4" destOrd="0" presId="urn:microsoft.com/office/officeart/2005/8/layout/cycle4#1"/>
    <dgm:cxn modelId="{DC3CE19F-11EF-4F25-A665-9D301412AE93}" type="presParOf" srcId="{A6910CE5-8A68-4C3B-A0FE-00A564D5173B}" destId="{B1F5B466-1D31-41D6-9F20-57368EC02127}" srcOrd="1" destOrd="0" presId="urn:microsoft.com/office/officeart/2005/8/layout/cycle4#1"/>
    <dgm:cxn modelId="{AE670BA8-4E07-455D-99C0-E52D88313B96}" type="presParOf" srcId="{B1F5B466-1D31-41D6-9F20-57368EC02127}" destId="{BB8AF442-C7A8-415D-B1C1-BE1A4E33A6E0}" srcOrd="0" destOrd="0" presId="urn:microsoft.com/office/officeart/2005/8/layout/cycle4#1"/>
    <dgm:cxn modelId="{55146066-81F6-47E2-9367-E102964EA615}" type="presParOf" srcId="{B1F5B466-1D31-41D6-9F20-57368EC02127}" destId="{0687BFC4-1D8D-4D13-B88D-1ED82727F289}" srcOrd="1" destOrd="0" presId="urn:microsoft.com/office/officeart/2005/8/layout/cycle4#1"/>
    <dgm:cxn modelId="{5E087A1E-EED5-44F9-B514-C8F5CB38F90C}" type="presParOf" srcId="{B1F5B466-1D31-41D6-9F20-57368EC02127}" destId="{D39CEDC5-FE51-4644-8E76-DF29960B4C37}" srcOrd="2" destOrd="0" presId="urn:microsoft.com/office/officeart/2005/8/layout/cycle4#1"/>
    <dgm:cxn modelId="{925949A8-40EB-4669-8390-DB1F710D0AEB}" type="presParOf" srcId="{B1F5B466-1D31-41D6-9F20-57368EC02127}" destId="{58781434-7610-44B0-B411-482702D88031}" srcOrd="3" destOrd="0" presId="urn:microsoft.com/office/officeart/2005/8/layout/cycle4#1"/>
    <dgm:cxn modelId="{E9939833-CF92-45E4-B156-38703D2AF596}" type="presParOf" srcId="{B1F5B466-1D31-41D6-9F20-57368EC02127}" destId="{B1A0BFB0-F137-4CF5-9CDA-D17C963CC0BB}" srcOrd="4" destOrd="0" presId="urn:microsoft.com/office/officeart/2005/8/layout/cycle4#1"/>
    <dgm:cxn modelId="{9A0C071B-6F5A-4563-828B-63C9326C2AA1}" type="presParOf" srcId="{A6910CE5-8A68-4C3B-A0FE-00A564D5173B}" destId="{655767C5-D49A-4F59-A334-BFB4E7518F68}" srcOrd="2" destOrd="0" presId="urn:microsoft.com/office/officeart/2005/8/layout/cycle4#1"/>
    <dgm:cxn modelId="{AB554626-69B9-43B0-A7C6-16407C1DD09A}" type="presParOf" srcId="{A6910CE5-8A68-4C3B-A0FE-00A564D5173B}" destId="{42924D56-4766-458B-A043-B2594FCADF6F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42C4C82-0490-4E82-AB61-863CD1AAF151}">
      <dsp:nvSpPr>
        <dsp:cNvPr id="0" name=""/>
        <dsp:cNvSpPr/>
      </dsp:nvSpPr>
      <dsp:spPr>
        <a:xfrm>
          <a:off x="7199567" y="3139250"/>
          <a:ext cx="2014860" cy="1149754"/>
        </a:xfrm>
        <a:prstGeom prst="roundRect">
          <a:avLst>
            <a:gd name="adj" fmla="val 10000"/>
          </a:avLst>
        </a:prstGeom>
        <a:gradFill rotWithShape="1">
          <a:gsLst>
            <a:gs pos="31000">
              <a:schemeClr val="accent1">
                <a:tint val="100000"/>
                <a:shade val="100000"/>
                <a:satMod val="120000"/>
              </a:schemeClr>
            </a:gs>
            <a:gs pos="100000">
              <a:schemeClr val="accent1">
                <a:tint val="50000"/>
                <a:satMod val="150000"/>
              </a:schemeClr>
            </a:gs>
          </a:gsLst>
          <a:lin ang="5400000" scaled="1"/>
        </a:gradFill>
        <a:ln w="12700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930 200                                                                                                                                        литров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804025" y="3426689"/>
        <a:ext cx="1410402" cy="862316"/>
      </dsp:txXfrm>
    </dsp:sp>
    <dsp:sp modelId="{BBBF9990-194F-44E4-868A-BDBCA9E9CFCA}">
      <dsp:nvSpPr>
        <dsp:cNvPr id="0" name=""/>
        <dsp:cNvSpPr/>
      </dsp:nvSpPr>
      <dsp:spPr>
        <a:xfrm>
          <a:off x="2514663" y="2952066"/>
          <a:ext cx="3968321" cy="1552422"/>
        </a:xfrm>
        <a:prstGeom prst="roundRect">
          <a:avLst>
            <a:gd name="adj" fmla="val 10000"/>
          </a:avLst>
        </a:prstGeom>
        <a:gradFill rotWithShape="1">
          <a:gsLst>
            <a:gs pos="31000">
              <a:schemeClr val="accent1">
                <a:tint val="100000"/>
                <a:shade val="100000"/>
                <a:satMod val="120000"/>
              </a:schemeClr>
            </a:gs>
            <a:gs pos="100000">
              <a:schemeClr val="accent1">
                <a:tint val="50000"/>
                <a:satMod val="150000"/>
              </a:schemeClr>
            </a:gs>
          </a:gsLst>
          <a:lin ang="5400000" scaled="1"/>
        </a:gradFill>
        <a:ln w="12700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   ИВЛ</a:t>
          </a:r>
          <a:r>
            <a:rPr lang="en-US" sz="1800" b="1" kern="1200" dirty="0" smtClean="0">
              <a:latin typeface="Times New Roman" pitchFamily="18" charset="0"/>
              <a:cs typeface="Times New Roman" pitchFamily="18" charset="0"/>
            </a:rPr>
            <a:t> 23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 и</a:t>
          </a:r>
          <a:r>
            <a:rPr lang="en-US" sz="1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kern="1200" dirty="0" err="1" smtClean="0">
              <a:latin typeface="Times New Roman" pitchFamily="18" charset="0"/>
              <a:cs typeface="Times New Roman" pitchFamily="18" charset="0"/>
            </a:rPr>
            <a:t>пульсоксиметров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en-US" sz="1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30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14663" y="3340172"/>
        <a:ext cx="2777825" cy="1164317"/>
      </dsp:txXfrm>
    </dsp:sp>
    <dsp:sp modelId="{789E7492-E187-4F3F-A9E9-96E81544676C}">
      <dsp:nvSpPr>
        <dsp:cNvPr id="0" name=""/>
        <dsp:cNvSpPr/>
      </dsp:nvSpPr>
      <dsp:spPr>
        <a:xfrm>
          <a:off x="7099444" y="242740"/>
          <a:ext cx="2054868" cy="1331089"/>
        </a:xfrm>
        <a:prstGeom prst="roundRect">
          <a:avLst>
            <a:gd name="adj" fmla="val 10000"/>
          </a:avLst>
        </a:prstGeom>
        <a:gradFill rotWithShape="1">
          <a:gsLst>
            <a:gs pos="31000">
              <a:schemeClr val="accent1">
                <a:tint val="100000"/>
                <a:shade val="100000"/>
                <a:satMod val="120000"/>
              </a:schemeClr>
            </a:gs>
            <a:gs pos="100000">
              <a:schemeClr val="accent1">
                <a:tint val="50000"/>
                <a:satMod val="150000"/>
              </a:schemeClr>
            </a:gs>
          </a:gsLst>
          <a:lin ang="5400000" scaled="1"/>
        </a:gradFill>
        <a:ln w="12700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>
              <a:latin typeface="Times New Roman" pitchFamily="18" charset="0"/>
              <a:cs typeface="Times New Roman" pitchFamily="18" charset="0"/>
            </a:rPr>
            <a:t>1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50</a:t>
          </a:r>
          <a:r>
            <a:rPr lang="en-US" sz="1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000 штук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715904" y="242740"/>
        <a:ext cx="1438408" cy="998316"/>
      </dsp:txXfrm>
    </dsp:sp>
    <dsp:sp modelId="{E9EA675D-FE09-48D1-8014-49B334EB488E}">
      <dsp:nvSpPr>
        <dsp:cNvPr id="0" name=""/>
        <dsp:cNvSpPr/>
      </dsp:nvSpPr>
      <dsp:spPr>
        <a:xfrm flipH="1">
          <a:off x="2478837" y="-129458"/>
          <a:ext cx="3224397" cy="2199731"/>
        </a:xfrm>
        <a:prstGeom prst="roundRect">
          <a:avLst>
            <a:gd name="adj" fmla="val 10000"/>
          </a:avLst>
        </a:prstGeom>
        <a:gradFill rotWithShape="1">
          <a:gsLst>
            <a:gs pos="31000">
              <a:schemeClr val="accent1">
                <a:tint val="100000"/>
                <a:shade val="100000"/>
                <a:satMod val="120000"/>
              </a:schemeClr>
            </a:gs>
            <a:gs pos="100000">
              <a:schemeClr val="accent1">
                <a:tint val="50000"/>
                <a:satMod val="150000"/>
              </a:schemeClr>
            </a:gs>
          </a:gsLst>
          <a:lin ang="5400000" scaled="1"/>
        </a:gradFill>
        <a:ln w="12700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latin typeface="Times New Roman" pitchFamily="18" charset="0"/>
              <a:cs typeface="Times New Roman" pitchFamily="18" charset="0"/>
            </a:rPr>
            <a:t>Инфлюцеин</a:t>
          </a:r>
          <a:r>
            <a:rPr lang="en-US" sz="1800" b="1" kern="1200" dirty="0" smtClean="0">
              <a:latin typeface="Times New Roman" pitchFamily="18" charset="0"/>
              <a:cs typeface="Times New Roman" pitchFamily="18" charset="0"/>
            </a:rPr>
            <a:t> –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21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уп.№</a:t>
          </a:r>
          <a:r>
            <a:rPr lang="en-US" sz="1400" b="1" kern="1200" dirty="0" smtClean="0">
              <a:latin typeface="Times New Roman" pitchFamily="18" charset="0"/>
              <a:cs typeface="Times New Roman" pitchFamily="18" charset="0"/>
            </a:rPr>
            <a:t>10 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latin typeface="Times New Roman" pitchFamily="18" charset="0"/>
              <a:cs typeface="Times New Roman" pitchFamily="18" charset="0"/>
            </a:rPr>
            <a:t>Арпефлю</a:t>
          </a:r>
          <a:r>
            <a:rPr lang="en-US" sz="1800" b="1" kern="1200" dirty="0" smtClean="0">
              <a:latin typeface="Times New Roman" pitchFamily="18" charset="0"/>
              <a:cs typeface="Times New Roman" pitchFamily="18" charset="0"/>
            </a:rPr>
            <a:t>– 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100уп.№3</a:t>
          </a: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0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latin typeface="Times New Roman" pitchFamily="18" charset="0"/>
              <a:cs typeface="Times New Roman" pitchFamily="18" charset="0"/>
            </a:rPr>
            <a:t>Тамифлю</a:t>
          </a:r>
          <a:r>
            <a:rPr lang="en-US" sz="1800" b="1" kern="1200" dirty="0" smtClean="0">
              <a:latin typeface="Times New Roman" pitchFamily="18" charset="0"/>
              <a:cs typeface="Times New Roman" pitchFamily="18" charset="0"/>
            </a:rPr>
            <a:t>–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1уп.№</a:t>
          </a:r>
          <a:r>
            <a:rPr lang="en-US" sz="1400" b="1" kern="1200" dirty="0" smtClean="0">
              <a:latin typeface="Times New Roman" pitchFamily="18" charset="0"/>
              <a:cs typeface="Times New Roman" pitchFamily="18" charset="0"/>
            </a:rPr>
            <a:t>10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latin typeface="Times New Roman" pitchFamily="18" charset="0"/>
              <a:cs typeface="Times New Roman" pitchFamily="18" charset="0"/>
            </a:rPr>
            <a:t>Реленза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 -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latin typeface="Times New Roman" pitchFamily="18" charset="0"/>
              <a:cs typeface="Times New Roman" pitchFamily="18" charset="0"/>
            </a:rPr>
            <a:t>Ингавирин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 -25уп.№7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latin typeface="Times New Roman" pitchFamily="18" charset="0"/>
              <a:cs typeface="Times New Roman" pitchFamily="18" charset="0"/>
            </a:rPr>
            <a:t>Виферон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 -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latin typeface="Times New Roman" pitchFamily="18" charset="0"/>
              <a:cs typeface="Times New Roman" pitchFamily="18" charset="0"/>
            </a:rPr>
            <a:t>Реаферон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 -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latin typeface="Times New Roman" pitchFamily="18" charset="0"/>
              <a:cs typeface="Times New Roman" pitchFamily="18" charset="0"/>
            </a:rPr>
            <a:t>Ингарон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 -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flipH="1">
        <a:off x="2478837" y="-129458"/>
        <a:ext cx="2257078" cy="1649798"/>
      </dsp:txXfrm>
    </dsp:sp>
    <dsp:sp modelId="{BB8AF442-C7A8-415D-B1C1-BE1A4E33A6E0}">
      <dsp:nvSpPr>
        <dsp:cNvPr id="0" name=""/>
        <dsp:cNvSpPr/>
      </dsp:nvSpPr>
      <dsp:spPr>
        <a:xfrm>
          <a:off x="4129448" y="318013"/>
          <a:ext cx="1801130" cy="1801130"/>
        </a:xfrm>
        <a:prstGeom prst="pieWedge">
          <a:avLst/>
        </a:prstGeom>
        <a:solidFill>
          <a:schemeClr val="accent2"/>
        </a:solidFill>
        <a:ln w="31750" cap="flat" cmpd="dbl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П/вирусные препараты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29448" y="318013"/>
        <a:ext cx="1801130" cy="1801130"/>
      </dsp:txXfrm>
    </dsp:sp>
    <dsp:sp modelId="{0687BFC4-1D8D-4D13-B88D-1ED82727F289}">
      <dsp:nvSpPr>
        <dsp:cNvPr id="0" name=""/>
        <dsp:cNvSpPr/>
      </dsp:nvSpPr>
      <dsp:spPr>
        <a:xfrm rot="5400000">
          <a:off x="6013771" y="318013"/>
          <a:ext cx="1801130" cy="1801130"/>
        </a:xfrm>
        <a:prstGeom prst="pieWedge">
          <a:avLst/>
        </a:prstGeom>
        <a:solidFill>
          <a:schemeClr val="accent2"/>
        </a:solidFill>
        <a:ln w="31750" cap="flat" cmpd="dbl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Запас масок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6013771" y="318013"/>
        <a:ext cx="1801130" cy="1801130"/>
      </dsp:txXfrm>
    </dsp:sp>
    <dsp:sp modelId="{D39CEDC5-FE51-4644-8E76-DF29960B4C37}">
      <dsp:nvSpPr>
        <dsp:cNvPr id="0" name=""/>
        <dsp:cNvSpPr/>
      </dsp:nvSpPr>
      <dsp:spPr>
        <a:xfrm rot="10800000">
          <a:off x="6013771" y="2202337"/>
          <a:ext cx="1801130" cy="1801130"/>
        </a:xfrm>
        <a:prstGeom prst="pieWedge">
          <a:avLst/>
        </a:prstGeom>
        <a:solidFill>
          <a:schemeClr val="accent2"/>
        </a:solidFill>
        <a:ln w="25400" cap="flat" cmpd="dbl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Запас дезинфицирующих средств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6013771" y="2202337"/>
        <a:ext cx="1801130" cy="1801130"/>
      </dsp:txXfrm>
    </dsp:sp>
    <dsp:sp modelId="{58781434-7610-44B0-B411-482702D88031}">
      <dsp:nvSpPr>
        <dsp:cNvPr id="0" name=""/>
        <dsp:cNvSpPr/>
      </dsp:nvSpPr>
      <dsp:spPr>
        <a:xfrm rot="16200000">
          <a:off x="4129448" y="2202337"/>
          <a:ext cx="1801130" cy="1801130"/>
        </a:xfrm>
        <a:prstGeom prst="pieWedge">
          <a:avLst/>
        </a:prstGeom>
        <a:solidFill>
          <a:schemeClr val="accent2"/>
        </a:solidFill>
        <a:ln w="31750" cap="flat" cmpd="dbl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Аппараты ИВЛ, </a:t>
          </a:r>
          <a:r>
            <a:rPr lang="ru-RU" sz="1800" b="1" kern="1200" dirty="0" err="1" smtClean="0">
              <a:latin typeface="Times New Roman" pitchFamily="18" charset="0"/>
              <a:cs typeface="Times New Roman" pitchFamily="18" charset="0"/>
            </a:rPr>
            <a:t>пульсоксиметров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16200000">
        <a:off x="4129448" y="2202337"/>
        <a:ext cx="1801130" cy="1801130"/>
      </dsp:txXfrm>
    </dsp:sp>
    <dsp:sp modelId="{655767C5-D49A-4F59-A334-BFB4E7518F68}">
      <dsp:nvSpPr>
        <dsp:cNvPr id="0" name=""/>
        <dsp:cNvSpPr/>
      </dsp:nvSpPr>
      <dsp:spPr>
        <a:xfrm>
          <a:off x="5661240" y="1786371"/>
          <a:ext cx="621868" cy="54075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924D56-4766-458B-A043-B2594FCADF6F}">
      <dsp:nvSpPr>
        <dsp:cNvPr id="0" name=""/>
        <dsp:cNvSpPr/>
      </dsp:nvSpPr>
      <dsp:spPr>
        <a:xfrm rot="10800000">
          <a:off x="5661240" y="1994354"/>
          <a:ext cx="621868" cy="54075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A770EF-8A7B-4CE1-A624-93C2CA49C93E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2713" y="685800"/>
            <a:ext cx="66325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AE569-EB94-4C35-BBD9-73C741CD51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6911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69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4560" algn="l" defTabSz="1369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69120" algn="l" defTabSz="1369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3680" algn="l" defTabSz="1369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38241" algn="l" defTabSz="1369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2800" algn="l" defTabSz="1369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07360" algn="l" defTabSz="1369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791921" algn="l" defTabSz="1369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76480" algn="l" defTabSz="1369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E569-EB94-4C35-BBD9-73C741CD516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Во время проведения</a:t>
            </a:r>
            <a:r>
              <a:rPr lang="ru-RU" baseline="0" dirty="0" smtClean="0"/>
              <a:t> ограничительных </a:t>
            </a:r>
            <a:r>
              <a:rPr lang="ru-RU" baseline="0" dirty="0" err="1" smtClean="0"/>
              <a:t>меропрития</a:t>
            </a:r>
            <a:r>
              <a:rPr lang="ru-RU" baseline="0" dirty="0" smtClean="0"/>
              <a:t> в учреждении задействуются и такие службы – как служба охраны – бюро пропусков, вход на отделение для посетителей закрыт и охранник оформляет пропуск только для самых тяжелых пациентов с разрешения заведующего отделением. Задействуются хозяйственные службы на всех территориях – это и подготовка объявлений, усиление режима дезинфекции во всех общих коридорах, задействуется и лифтовая служба – усиливается контроль  за работой и своевременной дезинфекцией лифтов.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условиях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приёмного отделения стационара:  проводится </a:t>
            </a:r>
            <a:r>
              <a:rPr lang="ru-RU" altLang="ru-RU" sz="1800" dirty="0" smtClean="0"/>
              <a:t>комплексная оценка клинических проявлений гриппа: частоты дыхания и пульса, АД, насыщения крови кислородом (SрO2), диуреза. Обязательно проводится рентгенография лёгких, ЭКГ. </a:t>
            </a:r>
          </a:p>
          <a:p>
            <a:r>
              <a:rPr lang="ru-RU" altLang="ru-RU" sz="1800" dirty="0" smtClean="0"/>
              <a:t>Осуществляется стандартное лабораторное обследование – ОАК, ОАМ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E569-EB94-4C35-BBD9-73C741CD5166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1511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Рекомендации по отбору материала для исследования на</a:t>
            </a:r>
            <a:r>
              <a:rPr lang="ru-RU" baseline="0" dirty="0" smtClean="0"/>
              <a:t> грипп и другие ОРВИ – должны находиться в папке – нормативные документы по профилактике гриппа в тех отделениях, где возможны такие пациенты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E569-EB94-4C35-BBD9-73C741CD5166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6758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Если мы посмотрим абсолютные цифры по заболеваемости ОРВИ, внебольничными пневмониями, гриппом, то сразу наше</a:t>
            </a:r>
            <a:r>
              <a:rPr lang="ru-RU" baseline="0" dirty="0" smtClean="0"/>
              <a:t> внимание устремляется на количество внебольничных пневмоний за 2017год – 80. Да, действительно, рост пневмоний был колоссальный, но все-таки на первом месте – это улучшилась регистрация ВП. Следовательно, опять же мы говорим о постоянном контроле со стороны эпидемиологической службы, постоянном напоминании клиницистам – о подаче экстренных извещений на диагноз – внебольничная пневмония и контроле за лабораторной диагностикой этого заболевания, что остается проблематично в настоящее время.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5C79E-BAC9-445A-B1AB-28A40D47A049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100% случаях все пациенты, находящиеся на пульмонологическом отделении, в отделении реанимации № 1 на ул. Лечебной госпитализируются</a:t>
            </a:r>
            <a:r>
              <a:rPr lang="ru-RU" sz="1600" baseline="0" dirty="0" smtClean="0">
                <a:latin typeface="Times New Roman" pitchFamily="18" charset="0"/>
                <a:cs typeface="Times New Roman" pitchFamily="18" charset="0"/>
              </a:rPr>
              <a:t> в наше учреждение на 8-9 а то и 10 день от начала заболевания. Поэтому убедительная просьба от заведующей пульмонологическим отделением О.Л. Смирновой к коллегам первичного звена в центральных районных больницах области – не затягивайте лечение и не усугубляйте тяжесть состояния пациентов. Звоните, консультируйтесь – телефон для связи –</a:t>
            </a:r>
            <a:r>
              <a:rPr lang="en-US" sz="1600" baseline="0" smtClean="0">
                <a:latin typeface="Times New Roman" pitchFamily="18" charset="0"/>
                <a:cs typeface="Times New Roman" pitchFamily="18" charset="0"/>
              </a:rPr>
              <a:t> 8(817-2) - 53-05-80</a:t>
            </a:r>
            <a:r>
              <a:rPr lang="ru-RU" sz="1600" baseline="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E569-EB94-4C35-BBD9-73C741CD5166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1575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Санитарно – просветительная работа – должна проводиться на всех уровнях! Очень понравилось, что в Областной детской больнице санитарные бюллетени готовят и студенты и интерны. У нас в настоящее время проводится конкурс – уголок здоровья! Все отделения готовятся,</a:t>
            </a:r>
            <a:r>
              <a:rPr lang="ru-RU" baseline="0" dirty="0" smtClean="0"/>
              <a:t> комиссии начнутся со следующей недели, главный врач подписал приказ о вознаграждении – за первое место – 15тыс., второе – 13, третье – 9.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E569-EB94-4C35-BBD9-73C741CD5166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4875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E569-EB94-4C35-BBD9-73C741CD516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9973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 БУЗ </a:t>
            </a:r>
            <a:r>
              <a:rPr lang="ru-RU" dirty="0" smtClean="0"/>
              <a:t>ВО «ВОКБ</a:t>
            </a:r>
            <a:r>
              <a:rPr lang="ru-RU" dirty="0" smtClean="0"/>
              <a:t>» стартовала прививочная кампания против гриппа! Вакцина «</a:t>
            </a:r>
            <a:r>
              <a:rPr lang="ru-RU" dirty="0" err="1" smtClean="0"/>
              <a:t>Совигрипп</a:t>
            </a:r>
            <a:r>
              <a:rPr lang="ru-RU" smtClean="0"/>
              <a:t>»!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E569-EB94-4C35-BBD9-73C741CD516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9976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E569-EB94-4C35-BBD9-73C741CD516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6775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indent="0" algn="l" defTabSz="1369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 итогом проделанной</a:t>
            </a:r>
            <a:r>
              <a:rPr lang="ru-RU" baseline="0" dirty="0" smtClean="0"/>
              <a:t> работы по вакцинации против гриппа в сезон 2017 года стало следующее – наше учреждение выполнило Предписание Управления </a:t>
            </a:r>
            <a:r>
              <a:rPr lang="ru-RU" baseline="0" dirty="0" err="1" smtClean="0"/>
              <a:t>Роспотребнадзора</a:t>
            </a:r>
            <a:r>
              <a:rPr lang="ru-RU" baseline="0" dirty="0" smtClean="0"/>
              <a:t> по Вологодской области, выданное при внеплановой проверке 2016года, где </a:t>
            </a:r>
            <a:r>
              <a:rPr lang="ru-RU" baseline="0" dirty="0" err="1" smtClean="0"/>
              <a:t>привитость</a:t>
            </a:r>
            <a:r>
              <a:rPr lang="ru-RU" baseline="0" dirty="0" smtClean="0"/>
              <a:t> среди медицинских работников составляла 30%. А также в ноябре – декабре 2017года на профсоюзных собраниях по пересмотру коллективного договора нам удалось включить приложение – о порядке проведения  профилактических прививок работниками учреждения, где включены прививки – и АДС-М, и корь и конечно грипп. И 05.02.18г. Новый коллективный договор вступил в действие. Ну и немаловажно, что </a:t>
            </a:r>
            <a:r>
              <a:rPr lang="ru-RU" dirty="0" smtClean="0"/>
              <a:t>удалось изменить мнение врачей – клиницистов о вакцинации против гриппа. Заведующий отделением реанимации и анестезиологии № 1 Сергей Геннадьевич Киселев сказал: «Активно проведенная  прививочная кампания против гриппа дала свои результаты! мы отмечаем снижение количества пациентов с тяжелейшими пневмониями!</a:t>
            </a:r>
            <a:r>
              <a:rPr lang="ru-RU" baseline="0" dirty="0" smtClean="0"/>
              <a:t> Мы помним эпидемию 2009 года, когда было очень трудно и практически невозможно справиться с нарастанием утяжеления пациентов, как следствие – огромное число летальных случаев.»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E569-EB94-4C35-BBD9-73C741CD516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9748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  <p:sp>
        <p:nvSpPr>
          <p:cNvPr id="983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CB6A4FA-CFFD-4E57-83AE-0E8C815FE982}" type="slidenum">
              <a:rPr lang="ru-RU" smtClean="0"/>
              <a:pPr eaLnBrk="1" hangingPunct="1"/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РЕАНИМАЦИОННОЕ отделение № 1 оснащено одним из современных аппаратов ИВЛ – </a:t>
            </a:r>
            <a:r>
              <a:rPr lang="ru-RU" dirty="0" err="1" smtClean="0"/>
              <a:t>гамельтон</a:t>
            </a:r>
            <a:r>
              <a:rPr lang="ru-RU" dirty="0" smtClean="0"/>
              <a:t> – </a:t>
            </a:r>
            <a:r>
              <a:rPr lang="en-US" dirty="0" smtClean="0"/>
              <a:t>G5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E569-EB94-4C35-BBD9-73C741CD516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6303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 конечно как никогда в эпидемический период мы должны не забывать правильно обрабатывать руки. Для этого в </a:t>
            </a:r>
            <a:r>
              <a:rPr lang="ru-RU" dirty="0" err="1" smtClean="0"/>
              <a:t>предэпидемический</a:t>
            </a:r>
            <a:r>
              <a:rPr lang="ru-RU" dirty="0" smtClean="0"/>
              <a:t> период необходимо уделять внимание на производственных учебах обработке рук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E569-EB94-4C35-BBD9-73C741CD5166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1450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данном слайде представлена схема отделения пульмонологии. Вот таким образом перекрывается отделение. Конечно пациенты не очень довольны, но что поделать! На отделение функциональной диагностики и физиотерапии пациенты спускаются</a:t>
            </a:r>
            <a:r>
              <a:rPr lang="ru-RU" baseline="0" dirty="0" smtClean="0"/>
              <a:t> </a:t>
            </a:r>
            <a:r>
              <a:rPr lang="ru-RU" dirty="0" smtClean="0"/>
              <a:t>– в подвал – по указателям идут  – в сторону</a:t>
            </a:r>
            <a:r>
              <a:rPr lang="ru-RU" baseline="0" dirty="0" smtClean="0"/>
              <a:t> иглорефлексотерапии – далее по запасной лестнице – поднимаются на второй этаж </a:t>
            </a:r>
            <a:endParaRPr lang="ru-RU" dirty="0" smtClean="0"/>
          </a:p>
          <a:p>
            <a:r>
              <a:rPr lang="ru-RU" dirty="0" smtClean="0"/>
              <a:t>Пациенты, госпитализирующиеся в пульмонологическое отделение, с приемно-диагностического отделения поднимаются с первого этажа на лифте на второй этаж</a:t>
            </a:r>
          </a:p>
          <a:p>
            <a:r>
              <a:rPr lang="ru-RU" dirty="0" smtClean="0"/>
              <a:t>На третий этаж пациенты поднимаются на лифте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E569-EB94-4C35-BBD9-73C741CD5166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27686" y="1295700"/>
            <a:ext cx="9416129" cy="315361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115032" tIns="57516" rIns="115032" bIns="57516" rtlCol="0">
            <a:normAutofit/>
          </a:bodyPr>
          <a:lstStyle/>
          <a:p>
            <a:pPr marL="0" indent="0" algn="l" defTabSz="1150315" rtl="0" eaLnBrk="1" latinLnBrk="0" hangingPunct="1">
              <a:spcBef>
                <a:spcPts val="2516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40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0073" y="1524353"/>
            <a:ext cx="9431354" cy="1725266"/>
          </a:xfrm>
        </p:spPr>
        <p:txBody>
          <a:bodyPr vert="horz" lIns="115032" tIns="57516" rIns="115032" bIns="57516" rtlCol="0" anchor="b" anchorCtr="0">
            <a:noAutofit/>
          </a:bodyPr>
          <a:lstStyle>
            <a:lvl1pPr marL="0" indent="0" algn="ctr" defTabSz="1150315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5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073" y="3299777"/>
            <a:ext cx="9431356" cy="916853"/>
          </a:xfrm>
        </p:spPr>
        <p:txBody>
          <a:bodyPr vert="horz" lIns="115032" tIns="57516" rIns="115032" bIns="57516" rtlCol="0">
            <a:normAutofit/>
          </a:bodyPr>
          <a:lstStyle>
            <a:lvl1pPr marL="0" indent="0" algn="ctr" defTabSz="1150315" rtl="0" eaLnBrk="1" latinLnBrk="0" hangingPunct="1">
              <a:spcBef>
                <a:spcPts val="377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5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0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5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0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75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50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26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01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169" y="612014"/>
            <a:ext cx="5921006" cy="1162319"/>
          </a:xfrm>
        </p:spPr>
        <p:txBody>
          <a:bodyPr anchor="b"/>
          <a:lstStyle>
            <a:lvl1pPr algn="ctr">
              <a:defRPr sz="4500" b="0"/>
            </a:lvl1pPr>
          </a:lstStyle>
          <a:p>
            <a:r>
              <a:rPr lang="ru-RU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4169" y="1788270"/>
            <a:ext cx="5921006" cy="3721013"/>
          </a:xfrm>
        </p:spPr>
        <p:txBody>
          <a:bodyPr>
            <a:normAutofit/>
          </a:bodyPr>
          <a:lstStyle>
            <a:lvl1pPr marL="0" indent="0" algn="ctr">
              <a:spcBef>
                <a:spcPts val="755"/>
              </a:spcBef>
              <a:buNone/>
              <a:defRPr sz="2300"/>
            </a:lvl1pPr>
            <a:lvl2pPr marL="575158" indent="0">
              <a:buNone/>
              <a:defRPr sz="1500"/>
            </a:lvl2pPr>
            <a:lvl3pPr marL="1150315" indent="0">
              <a:buNone/>
              <a:defRPr sz="1300"/>
            </a:lvl3pPr>
            <a:lvl4pPr marL="1725473" indent="0">
              <a:buNone/>
              <a:defRPr sz="1100"/>
            </a:lvl4pPr>
            <a:lvl5pPr marL="2300630" indent="0">
              <a:buNone/>
              <a:defRPr sz="1100"/>
            </a:lvl5pPr>
            <a:lvl6pPr marL="2875788" indent="0">
              <a:buNone/>
              <a:defRPr sz="1100"/>
            </a:lvl6pPr>
            <a:lvl7pPr marL="3450946" indent="0">
              <a:buNone/>
              <a:defRPr sz="1100"/>
            </a:lvl7pPr>
            <a:lvl8pPr marL="4026103" indent="0">
              <a:buNone/>
              <a:defRPr sz="1100"/>
            </a:lvl8pPr>
            <a:lvl9pPr marL="4601261" indent="0">
              <a:buNone/>
              <a:defRPr sz="11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7388465" y="359476"/>
            <a:ext cx="5308600" cy="5319308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115032" tIns="57516" rIns="115032" bIns="57516" rtlCol="0">
            <a:normAutofit/>
          </a:bodyPr>
          <a:lstStyle>
            <a:lvl1pPr marL="0" indent="0" algn="l" defTabSz="1150315" rtl="0" eaLnBrk="1" latinLnBrk="0" hangingPunct="1">
              <a:spcBef>
                <a:spcPts val="2516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5158" indent="0">
              <a:buNone/>
              <a:defRPr sz="3500"/>
            </a:lvl2pPr>
            <a:lvl3pPr marL="1150315" indent="0">
              <a:buNone/>
              <a:defRPr sz="3000"/>
            </a:lvl3pPr>
            <a:lvl4pPr marL="1725473" indent="0">
              <a:buNone/>
              <a:defRPr sz="2500"/>
            </a:lvl4pPr>
            <a:lvl5pPr marL="2300630" indent="0">
              <a:buNone/>
              <a:defRPr sz="2500"/>
            </a:lvl5pPr>
            <a:lvl6pPr marL="2875788" indent="0">
              <a:buNone/>
              <a:defRPr sz="2500"/>
            </a:lvl6pPr>
            <a:lvl7pPr marL="3450946" indent="0">
              <a:buNone/>
              <a:defRPr sz="2500"/>
            </a:lvl7pPr>
            <a:lvl8pPr marL="4026103" indent="0">
              <a:buNone/>
              <a:defRPr sz="2500"/>
            </a:lvl8pPr>
            <a:lvl9pPr marL="4601261" indent="0">
              <a:buNone/>
              <a:defRPr sz="2500"/>
            </a:lvl9pPr>
          </a:lstStyle>
          <a:p>
            <a:r>
              <a:rPr lang="ru-RU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6434" y="368386"/>
            <a:ext cx="2211917" cy="5576591"/>
          </a:xfrm>
        </p:spPr>
        <p:txBody>
          <a:bodyPr vert="eaVert"/>
          <a:lstStyle/>
          <a:p>
            <a:r>
              <a:rPr lang="ru-R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7210" y="368386"/>
            <a:ext cx="9709394" cy="557659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636" y="3353578"/>
            <a:ext cx="12216231" cy="1470365"/>
          </a:xfrm>
        </p:spPr>
        <p:txBody>
          <a:bodyPr/>
          <a:lstStyle/>
          <a:p>
            <a:r>
              <a:rPr lang="ru-RU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7636" y="4772134"/>
            <a:ext cx="12216231" cy="972896"/>
          </a:xfrm>
        </p:spPr>
        <p:txBody>
          <a:bodyPr>
            <a:normAutofit/>
          </a:bodyPr>
          <a:lstStyle>
            <a:lvl1pPr marL="0" indent="0" algn="ctr">
              <a:spcBef>
                <a:spcPts val="377"/>
              </a:spcBef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75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0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5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0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75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50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26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01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538436" y="363622"/>
            <a:ext cx="12194628" cy="2837519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4000"/>
            </a:lvl1pPr>
            <a:lvl2pPr marL="575158" indent="0">
              <a:buNone/>
              <a:defRPr sz="3500"/>
            </a:lvl2pPr>
            <a:lvl3pPr marL="1150315" indent="0">
              <a:buNone/>
              <a:defRPr sz="3000"/>
            </a:lvl3pPr>
            <a:lvl4pPr marL="1725473" indent="0">
              <a:buNone/>
              <a:defRPr sz="2500"/>
            </a:lvl4pPr>
            <a:lvl5pPr marL="2300630" indent="0">
              <a:buNone/>
              <a:defRPr sz="2500"/>
            </a:lvl5pPr>
            <a:lvl6pPr marL="2875788" indent="0">
              <a:buNone/>
              <a:defRPr sz="2500"/>
            </a:lvl6pPr>
            <a:lvl7pPr marL="3450946" indent="0">
              <a:buNone/>
              <a:defRPr sz="2500"/>
            </a:lvl7pPr>
            <a:lvl8pPr marL="4026103" indent="0">
              <a:buNone/>
              <a:defRPr sz="2500"/>
            </a:lvl8pPr>
            <a:lvl9pPr marL="4601261" indent="0">
              <a:buNone/>
              <a:defRPr sz="2500"/>
            </a:lvl9pPr>
          </a:lstStyle>
          <a:p>
            <a:r>
              <a:rPr lang="ru-RU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212" y="2403701"/>
            <a:ext cx="11693206" cy="1362390"/>
          </a:xfrm>
        </p:spPr>
        <p:txBody>
          <a:bodyPr anchor="b" anchorCtr="0"/>
          <a:lstStyle>
            <a:lvl1pPr algn="ctr">
              <a:defRPr sz="5800" b="0" cap="none" baseline="0"/>
            </a:lvl1pPr>
          </a:lstStyle>
          <a:p>
            <a:r>
              <a:rPr lang="ru-R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7212" y="3736871"/>
            <a:ext cx="11693206" cy="1500534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77"/>
              </a:spcBef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7515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5031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254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006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757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509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261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0126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212" y="107601"/>
            <a:ext cx="11672470" cy="1337266"/>
          </a:xfrm>
        </p:spPr>
        <p:txBody>
          <a:bodyPr/>
          <a:lstStyle/>
          <a:p>
            <a:r>
              <a:rPr lang="ru-R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7212" y="1600571"/>
            <a:ext cx="5574030" cy="4344406"/>
          </a:xfrm>
        </p:spPr>
        <p:txBody>
          <a:bodyPr>
            <a:normAutofit/>
          </a:bodyPr>
          <a:lstStyle>
            <a:lvl1pPr>
              <a:spcBef>
                <a:spcPts val="2013"/>
              </a:spcBef>
              <a:defRPr sz="25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95652" y="1600571"/>
            <a:ext cx="5574030" cy="4344406"/>
          </a:xfrm>
        </p:spPr>
        <p:txBody>
          <a:bodyPr>
            <a:normAutofit/>
          </a:bodyPr>
          <a:lstStyle>
            <a:lvl1pPr>
              <a:spcBef>
                <a:spcPts val="2013"/>
              </a:spcBef>
              <a:defRPr sz="25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210" y="107601"/>
            <a:ext cx="11672470" cy="133726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7210" y="1453561"/>
            <a:ext cx="5574030" cy="751061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575158" indent="0">
              <a:buNone/>
              <a:defRPr sz="2500" b="1"/>
            </a:lvl2pPr>
            <a:lvl3pPr marL="1150315" indent="0">
              <a:buNone/>
              <a:defRPr sz="2300" b="1"/>
            </a:lvl3pPr>
            <a:lvl4pPr marL="1725473" indent="0">
              <a:buNone/>
              <a:defRPr sz="2000" b="1"/>
            </a:lvl4pPr>
            <a:lvl5pPr marL="2300630" indent="0">
              <a:buNone/>
              <a:defRPr sz="2000" b="1"/>
            </a:lvl5pPr>
            <a:lvl6pPr marL="2875788" indent="0">
              <a:buNone/>
              <a:defRPr sz="2000" b="1"/>
            </a:lvl6pPr>
            <a:lvl7pPr marL="3450946" indent="0">
              <a:buNone/>
              <a:defRPr sz="2000" b="1"/>
            </a:lvl7pPr>
            <a:lvl8pPr marL="4026103" indent="0">
              <a:buNone/>
              <a:defRPr sz="2000" b="1"/>
            </a:lvl8pPr>
            <a:lvl9pPr marL="4601261" indent="0">
              <a:buNone/>
              <a:defRPr sz="20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7210" y="2347959"/>
            <a:ext cx="5574030" cy="3597018"/>
          </a:xfrm>
        </p:spPr>
        <p:txBody>
          <a:bodyPr>
            <a:normAutofit/>
          </a:bodyPr>
          <a:lstStyle>
            <a:lvl1pPr>
              <a:spcBef>
                <a:spcPts val="2013"/>
              </a:spcBef>
              <a:defRPr sz="25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95650" y="1453561"/>
            <a:ext cx="5574030" cy="751061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575158" indent="0">
              <a:buNone/>
              <a:defRPr sz="2500" b="1"/>
            </a:lvl2pPr>
            <a:lvl3pPr marL="1150315" indent="0">
              <a:buNone/>
              <a:defRPr sz="2300" b="1"/>
            </a:lvl3pPr>
            <a:lvl4pPr marL="1725473" indent="0">
              <a:buNone/>
              <a:defRPr sz="2000" b="1"/>
            </a:lvl4pPr>
            <a:lvl5pPr marL="2300630" indent="0">
              <a:buNone/>
              <a:defRPr sz="2000" b="1"/>
            </a:lvl5pPr>
            <a:lvl6pPr marL="2875788" indent="0">
              <a:buNone/>
              <a:defRPr sz="2000" b="1"/>
            </a:lvl6pPr>
            <a:lvl7pPr marL="3450946" indent="0">
              <a:buNone/>
              <a:defRPr sz="2000" b="1"/>
            </a:lvl7pPr>
            <a:lvl8pPr marL="4026103" indent="0">
              <a:buNone/>
              <a:defRPr sz="2000" b="1"/>
            </a:lvl8pPr>
            <a:lvl9pPr marL="4601261" indent="0">
              <a:buNone/>
              <a:defRPr sz="20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95650" y="2347959"/>
            <a:ext cx="5574030" cy="3597018"/>
          </a:xfrm>
        </p:spPr>
        <p:txBody>
          <a:bodyPr>
            <a:normAutofit/>
          </a:bodyPr>
          <a:lstStyle>
            <a:lvl1pPr>
              <a:spcBef>
                <a:spcPts val="2013"/>
              </a:spcBef>
              <a:defRPr sz="25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169" y="612014"/>
            <a:ext cx="5574030" cy="1162319"/>
          </a:xfrm>
        </p:spPr>
        <p:txBody>
          <a:bodyPr anchor="b"/>
          <a:lstStyle>
            <a:lvl1pPr algn="ctr">
              <a:defRPr sz="4500" b="0"/>
            </a:lvl1pPr>
          </a:lstStyle>
          <a:p>
            <a:r>
              <a:rPr lang="ru-R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3682" y="368385"/>
            <a:ext cx="5574030" cy="5576591"/>
          </a:xfrm>
        </p:spPr>
        <p:txBody>
          <a:bodyPr>
            <a:normAutofit/>
          </a:bodyPr>
          <a:lstStyle>
            <a:lvl1pPr>
              <a:spcBef>
                <a:spcPts val="2516"/>
              </a:spcBef>
              <a:defRPr sz="2800"/>
            </a:lvl1pPr>
            <a:lvl2pPr>
              <a:defRPr sz="25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4169" y="1788270"/>
            <a:ext cx="5574030" cy="3721013"/>
          </a:xfrm>
        </p:spPr>
        <p:txBody>
          <a:bodyPr>
            <a:normAutofit/>
          </a:bodyPr>
          <a:lstStyle>
            <a:lvl1pPr marL="0" indent="0" algn="ctr">
              <a:spcBef>
                <a:spcPts val="755"/>
              </a:spcBef>
              <a:buNone/>
              <a:defRPr sz="2300"/>
            </a:lvl1pPr>
            <a:lvl2pPr marL="575158" indent="0">
              <a:buNone/>
              <a:defRPr sz="1500"/>
            </a:lvl2pPr>
            <a:lvl3pPr marL="1150315" indent="0">
              <a:buNone/>
              <a:defRPr sz="1300"/>
            </a:lvl3pPr>
            <a:lvl4pPr marL="1725473" indent="0">
              <a:buNone/>
              <a:defRPr sz="1100"/>
            </a:lvl4pPr>
            <a:lvl5pPr marL="2300630" indent="0">
              <a:buNone/>
              <a:defRPr sz="1100"/>
            </a:lvl5pPr>
            <a:lvl6pPr marL="2875788" indent="0">
              <a:buNone/>
              <a:defRPr sz="1100"/>
            </a:lvl6pPr>
            <a:lvl7pPr marL="3450946" indent="0">
              <a:buNone/>
              <a:defRPr sz="1100"/>
            </a:lvl7pPr>
            <a:lvl8pPr marL="4026103" indent="0">
              <a:buNone/>
              <a:defRPr sz="1100"/>
            </a:lvl8pPr>
            <a:lvl9pPr marL="4601261" indent="0">
              <a:buNone/>
              <a:defRPr sz="11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7212" y="107601"/>
            <a:ext cx="11672470" cy="1337266"/>
          </a:xfrm>
          <a:prstGeom prst="rect">
            <a:avLst/>
          </a:prstGeom>
        </p:spPr>
        <p:txBody>
          <a:bodyPr vert="horz" lIns="115032" tIns="57516" rIns="115032" bIns="57516" rtlCol="0" anchor="b" anchorCtr="0">
            <a:noAutofit/>
          </a:bodyPr>
          <a:lstStyle/>
          <a:p>
            <a:r>
              <a:rPr lang="ru-R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7212" y="1600571"/>
            <a:ext cx="11672470" cy="4344406"/>
          </a:xfrm>
          <a:prstGeom prst="rect">
            <a:avLst/>
          </a:prstGeom>
        </p:spPr>
        <p:txBody>
          <a:bodyPr vert="horz" lIns="115032" tIns="57516" rIns="115032" bIns="57516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1080" y="6277121"/>
            <a:ext cx="3096683" cy="365210"/>
          </a:xfrm>
          <a:prstGeom prst="rect">
            <a:avLst/>
          </a:prstGeom>
        </p:spPr>
        <p:txBody>
          <a:bodyPr vert="horz" lIns="115032" tIns="57516" rIns="115032" bIns="57516" rtlCol="0" anchor="ctr"/>
          <a:lstStyle>
            <a:lvl1pPr algn="r">
              <a:defRPr sz="1500">
                <a:solidFill>
                  <a:schemeClr val="bg1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3832" y="6277121"/>
            <a:ext cx="7026088" cy="365210"/>
          </a:xfrm>
          <a:prstGeom prst="rect">
            <a:avLst/>
          </a:prstGeom>
        </p:spPr>
        <p:txBody>
          <a:bodyPr vert="horz" lIns="115032" tIns="57516" rIns="115032" bIns="57516" rtlCol="0" anchor="ctr"/>
          <a:lstStyle>
            <a:lvl1pPr algn="l">
              <a:defRPr sz="15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2933" y="6277121"/>
            <a:ext cx="1437746" cy="365210"/>
          </a:xfrm>
          <a:prstGeom prst="rect">
            <a:avLst/>
          </a:prstGeom>
        </p:spPr>
        <p:txBody>
          <a:bodyPr vert="horz" lIns="115032" tIns="57516" rIns="115032" bIns="57516" rtlCol="0" anchor="ctr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150315" rtl="0" eaLnBrk="1" latinLnBrk="0" hangingPunct="1">
        <a:spcBef>
          <a:spcPct val="0"/>
        </a:spcBef>
        <a:buNone/>
        <a:defRPr sz="5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39357" indent="-439357" algn="l" defTabSz="1150315" rtl="0" eaLnBrk="1" latinLnBrk="0" hangingPunct="1">
        <a:spcBef>
          <a:spcPts val="2516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3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862736" indent="-423380" algn="l" defTabSz="1150315" rtl="0" eaLnBrk="1" latinLnBrk="0" hangingPunct="1">
        <a:spcBef>
          <a:spcPts val="755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218216" indent="-355479" algn="l" defTabSz="1150315" rtl="0" eaLnBrk="1" latinLnBrk="0" hangingPunct="1">
        <a:spcBef>
          <a:spcPts val="755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589672" indent="-371456" algn="l" defTabSz="1150315" rtl="0" eaLnBrk="1" latinLnBrk="0" hangingPunct="1">
        <a:spcBef>
          <a:spcPts val="755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945151" indent="-355479" algn="l" defTabSz="1150315" rtl="0" eaLnBrk="1" latinLnBrk="0" hangingPunct="1">
        <a:spcBef>
          <a:spcPts val="755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300630" indent="-355479" algn="l" defTabSz="1150315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23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664098" indent="-355479" algn="l" defTabSz="1150315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23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17581" indent="-355479" algn="l" defTabSz="1150315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23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383045" indent="-355479" algn="l" defTabSz="1150315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23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15031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5158" algn="l" defTabSz="115031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50315" algn="l" defTabSz="115031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25473" algn="l" defTabSz="115031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630" algn="l" defTabSz="115031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75788" algn="l" defTabSz="115031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50946" algn="l" defTabSz="115031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6103" algn="l" defTabSz="115031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01261" algn="l" defTabSz="115031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medbuy.ru/companies/hamilton-medica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 flipH="1">
            <a:off x="7854950" y="305594"/>
            <a:ext cx="4953000" cy="2133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 descr="Лого ито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74150" y="229394"/>
            <a:ext cx="2657087" cy="2379729"/>
          </a:xfrm>
          <a:prstGeom prst="rect">
            <a:avLst/>
          </a:prstGeom>
        </p:spPr>
      </p:pic>
      <p:pic>
        <p:nvPicPr>
          <p:cNvPr id="8" name="Picture 2" descr="&amp;Ocy;&amp;tcy;&amp;zcy;&amp;ycy;&amp;vcy; &amp;ocy; &amp;Vcy;&amp;ocy;&amp;lcy;&amp;ocy;&amp;gcy;&amp;ocy;&amp;dcy;&amp;scy;&amp;kcy;&amp;icy;&amp;jcy; &amp;ocy;&amp;bcy;&amp;lcy;&amp;acy;&amp;scy;&amp;tcy;&amp;ncy;&amp;ocy;&amp;jcy; &amp;rcy;&amp;ocy;&amp;dcy;&amp;dcy;&amp;ocy;&amp;mcy; &amp;numero;1 &amp;ncy;&amp;acy; &amp;Pcy;&amp;ocy;&amp;shcy;&amp;iecy;&amp;khcy;&amp;ocy;&amp;ncy;&amp;scy;&amp;kcy;&amp;ocy;&amp;mcy; &amp;SHcy;&amp;ocy;&amp;scy;&amp;scy;&amp;iecy; (&amp;Rcy;&amp;ocy;&amp;scy;&amp;scy;&amp;icy;&amp;yacy;, &amp;Vcy;&amp;ocy;&amp;lcy;&amp;ocy;&amp;gcy;&amp;dcy;&amp;acy;)"/>
          <p:cNvPicPr>
            <a:picLocks noChangeAspect="1" noChangeArrowheads="1"/>
          </p:cNvPicPr>
          <p:nvPr/>
        </p:nvPicPr>
        <p:blipFill rotWithShape="1">
          <a:blip r:embed="rId4" cstate="print"/>
          <a:srcRect t="-6393" b="12638"/>
          <a:stretch/>
        </p:blipFill>
        <p:spPr bwMode="auto">
          <a:xfrm>
            <a:off x="234950" y="3658394"/>
            <a:ext cx="3810000" cy="3032400"/>
          </a:xfrm>
          <a:prstGeom prst="rect">
            <a:avLst/>
          </a:prstGeom>
          <a:noFill/>
          <a:effectLst>
            <a:outerShdw blurRad="190500" dist="254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" descr="F:\DCIM\167___11\IMG_43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26550" y="4344194"/>
            <a:ext cx="3714776" cy="2286016"/>
          </a:xfrm>
          <a:prstGeom prst="rect">
            <a:avLst/>
          </a:prstGeom>
          <a:noFill/>
          <a:effectLst>
            <a:outerShdw blurRad="190500" dist="254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606550" y="2632240"/>
            <a:ext cx="975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Подходы к профилактике гриппа и ОРВИ в многопрофильном стационаре БУЗ ВО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«Вологодская областная </a:t>
            </a:r>
            <a:r>
              <a:rPr lang="ru-RU" sz="2800" b="1" dirty="0">
                <a:solidFill>
                  <a:srgbClr val="C00000"/>
                </a:solidFill>
              </a:rPr>
              <a:t>клиническая больница»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" name="Picture 4" descr="D:\Мои документы\Грипп\2017год\фото больница пош\IMG_44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1" y="0"/>
            <a:ext cx="3964149" cy="263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11086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50" y="153194"/>
            <a:ext cx="11104728" cy="16002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МР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3.1.2.0004-10 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«Критерии расчета запаса профилактических и лечебных препаратов, оборудования, имущества, индивидуальных средств защиты и дезинфицирующих средств для субъектов Российской Федерации на период пандемии гриппа» 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7" name="Объект 2"/>
          <p:cNvSpPr>
            <a:spLocks noGrp="1"/>
          </p:cNvSpPr>
          <p:nvPr>
            <p:ph idx="1"/>
          </p:nvPr>
        </p:nvSpPr>
        <p:spPr>
          <a:xfrm>
            <a:off x="82550" y="1171936"/>
            <a:ext cx="4276033" cy="2514599"/>
          </a:xfrm>
        </p:spPr>
        <p:txBody>
          <a:bodyPr>
            <a:normAutofit fontScale="55000" lnSpcReduction="20000"/>
          </a:bodyPr>
          <a:lstStyle/>
          <a:p>
            <a:endParaRPr lang="ru-RU" altLang="ru-RU" sz="3500" dirty="0"/>
          </a:p>
          <a:p>
            <a:r>
              <a:rPr lang="ru-RU" altLang="ru-RU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Расчет количества масок производится с учетом того, что в смену (8 часов) на 1 медицинского работника расходуется 3 маски (1 маска не более чем на 3 часа работы).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7350" y="3657157"/>
            <a:ext cx="4953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Портативные </a:t>
            </a:r>
            <a:r>
              <a:rPr lang="ru-RU" sz="1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пульсоксиметры</a:t>
            </a:r>
            <a:r>
              <a:rPr lang="ru-RU" sz="1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(надеваемые на палец) для контроля сатурации крови кислородом при расчете 1 прибор на 10 коек, а также на каждую койку в палате интенсивной терапии, исключая тех больных, которые находятся на искусственной вентиляции, так как </a:t>
            </a:r>
            <a:r>
              <a:rPr lang="ru-RU" sz="1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оксиметры</a:t>
            </a:r>
            <a:r>
              <a:rPr lang="ru-RU" sz="1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есть в стационарной аппаратуре </a:t>
            </a:r>
            <a:endParaRPr lang="ru-RU" sz="1800" dirty="0"/>
          </a:p>
        </p:txBody>
      </p:sp>
      <p:pic>
        <p:nvPicPr>
          <p:cNvPr id="2050" name="Picture 2" descr="http://izvestiaur.ru/upload/iblock/10d/ieidevtebaevvfa_800x450_nop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6750" y="915194"/>
            <a:ext cx="5704334" cy="320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medmagplus.ru/image/cache/catalog/import_files/9a/9a9f8e0e-2251-11e1-9a52-0018f3513a9c_7cc66505-2a4b-11e7-aeaf-1c6f6556dbc3-800x80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9950" y="3783204"/>
            <a:ext cx="3076384" cy="307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td1.mycdn.me/image?id=850491529821&amp;t=20&amp;plc=WEB&amp;tkn=*Wf-j3gusK9aCxNlwW5kjq8ci4C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2809" y="4151638"/>
            <a:ext cx="2707950" cy="270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7420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Обеспеченность  профилактическими и лечебными препаратами, оборудованием, СИЗ и дезинфицирующими средствами БУЗ ВО «ВОКБ» на 1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.201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25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663575" y="1413104"/>
          <a:ext cx="11944350" cy="4321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24407" y="5806832"/>
            <a:ext cx="12647094" cy="908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032" tIns="57516" rIns="115032" bIns="57516" anchor="ctr"/>
          <a:lstStyle/>
          <a:p>
            <a:pPr algn="ctr"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Готовность к эпидемии  в существенной степени определяется наличием неснижаемого запаса основных препаратов (этиотропных, симптоматических, патогенетических и реанимационных средств). </a:t>
            </a:r>
          </a:p>
        </p:txBody>
      </p:sp>
    </p:spTree>
    <p:extLst>
      <p:ext uri="{BB962C8B-B14F-4D97-AF65-F5344CB8AC3E}">
        <p14:creationId xmlns:p14="http://schemas.microsoft.com/office/powerpoint/2010/main" xmlns="" val="3634843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7212" y="153194"/>
            <a:ext cx="5228938" cy="6400800"/>
          </a:xfrm>
        </p:spPr>
        <p:txBody>
          <a:bodyPr>
            <a:normAutofit fontScale="25000" lnSpcReduction="20000"/>
          </a:bodyPr>
          <a:lstStyle/>
          <a:p>
            <a:r>
              <a:rPr lang="ru-RU" sz="3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Производитель: </a:t>
            </a:r>
            <a:r>
              <a:rPr lang="ru-RU" sz="3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Hamilton</a:t>
            </a:r>
            <a:r>
              <a:rPr lang="ru-RU" sz="3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 </a:t>
            </a:r>
            <a:r>
              <a:rPr lang="ru-RU" sz="3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Medical</a:t>
            </a:r>
            <a:r>
              <a:rPr lang="ru-RU" sz="3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 </a:t>
            </a:r>
            <a:r>
              <a:rPr lang="ru-RU" sz="3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Аппарат </a:t>
            </a:r>
            <a:r>
              <a:rPr lang="ru-RU" sz="3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ИВЛ </a:t>
            </a:r>
            <a:r>
              <a:rPr lang="ru-RU" sz="3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Hamilton</a:t>
            </a:r>
            <a:r>
              <a:rPr lang="ru-RU" sz="3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G5 — первый аппарат, снабженный уникальной интеллектуальной системой мониторинга </a:t>
            </a:r>
            <a:r>
              <a:rPr lang="ru-RU" sz="3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Ventilation</a:t>
            </a:r>
            <a:r>
              <a:rPr lang="ru-RU" sz="3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Cockpit</a:t>
            </a:r>
            <a:r>
              <a:rPr lang="ru-RU" sz="3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™</a:t>
            </a:r>
            <a:r>
              <a:rPr lang="ru-RU" sz="3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                                                                                                                                          Мониторинг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Интеллектуальная </a:t>
            </a:r>
            <a:r>
              <a:rPr lang="ru-RU" sz="3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система мониторинга </a:t>
            </a:r>
            <a:r>
              <a:rPr lang="ru-RU" sz="3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Ventilation</a:t>
            </a:r>
            <a:r>
              <a:rPr lang="ru-RU" sz="3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Cockpit</a:t>
            </a:r>
            <a:r>
              <a:rPr lang="ru-RU" sz="3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™ визуализируется на большом экране с сенсорным управлением и диагональю 15". В соответствии с потребностями пользователя возможен выбор различных вариантов конфигураций экрана. 38 параметров мониторинга, петли, кривые и тренды помогают оценить состояние пациента в процессе </a:t>
            </a:r>
            <a:r>
              <a:rPr lang="ru-RU" sz="3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вентиляции.                                                                                                                                                                                                                                                                Адаптивная </a:t>
            </a:r>
            <a:r>
              <a:rPr lang="ru-RU" sz="3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поддерживающая вентиляция (ASV)</a:t>
            </a:r>
          </a:p>
          <a:p>
            <a:r>
              <a:rPr lang="ru-RU" sz="3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Интеллектуальная вентиляция </a:t>
            </a:r>
            <a:r>
              <a:rPr lang="ru-RU" sz="3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 режиме ASV, обеспечивает безопасную и простую в использовании респираторную поддержку. Благодаря системе мониторинга </a:t>
            </a:r>
            <a:r>
              <a:rPr lang="ru-RU" sz="3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Ventilation</a:t>
            </a:r>
            <a:r>
              <a:rPr lang="ru-RU" sz="3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Cockpit</a:t>
            </a:r>
            <a:r>
              <a:rPr lang="ru-RU" sz="3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™, стало возможным одновременное отображение целевых и реальных значений дыхательного объема, частоты дыхания, давления в дыхательных путях и минутной вентиляции в цифровом и графическом формате (график ASV).</a:t>
            </a:r>
          </a:p>
          <a:p>
            <a:r>
              <a:rPr lang="ru-RU" sz="3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Специальные инструменты</a:t>
            </a:r>
            <a:r>
              <a:rPr lang="ru-RU" sz="3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P/V </a:t>
            </a:r>
            <a:r>
              <a:rPr lang="ru-RU" sz="3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Tool</a:t>
            </a:r>
            <a:r>
              <a:rPr lang="ru-RU" sz="3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— точное и безопасное определение оптимального уровня PEEP и проведение </a:t>
            </a:r>
            <a:r>
              <a:rPr lang="ru-RU" sz="3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рекрутмент</a:t>
            </a:r>
            <a:r>
              <a:rPr lang="ru-RU" sz="3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-маневра, основываясь на изменениях механики дыхания пациента</a:t>
            </a:r>
            <a:r>
              <a:rPr lang="ru-RU" sz="3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                                                                        СО2 </a:t>
            </a:r>
            <a:r>
              <a:rPr lang="ru-RU" sz="3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(опция) — благодаря специальному датчику, стало возможным проведение волюметрической </a:t>
            </a:r>
            <a:r>
              <a:rPr lang="ru-RU" sz="3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капнографии</a:t>
            </a:r>
            <a:r>
              <a:rPr lang="ru-RU" sz="3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 измерением альвеолярной вентиляции, для более точной оценки эффективности работы дыхательного аппарата и адаптации респираторной поддержки</a:t>
            </a:r>
            <a:r>
              <a:rPr lang="ru-RU" sz="3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      Неонатальная опция                                                                                              Расширение </a:t>
            </a:r>
            <a:r>
              <a:rPr lang="ru-RU" sz="3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возможностей аппарата </a:t>
            </a:r>
            <a:r>
              <a:rPr lang="ru-RU" sz="3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Hamilton</a:t>
            </a:r>
            <a:r>
              <a:rPr lang="ru-RU" sz="3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G5 и его использование в неонатологии, особенно у детей с крайне низкой массой тела, возможно благодаря аккуратному и точному мониторингу и специальной триггерной системе</a:t>
            </a:r>
            <a:r>
              <a:rPr lang="ru-RU" sz="3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Опция </a:t>
            </a:r>
            <a:r>
              <a:rPr lang="ru-RU" sz="37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Гелиокс</a:t>
            </a:r>
            <a:r>
              <a:rPr lang="ru-RU" sz="3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Специальная </a:t>
            </a:r>
            <a:r>
              <a:rPr lang="ru-RU" sz="3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возможность аппарата для вентиляции пациентов с тяжелыми </a:t>
            </a:r>
            <a:r>
              <a:rPr lang="ru-RU" sz="3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обструктивными</a:t>
            </a:r>
            <a:r>
              <a:rPr lang="ru-RU" sz="3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заболеваниями, а также при тяжелой степени респираторного </a:t>
            </a:r>
            <a:r>
              <a:rPr lang="ru-RU" sz="3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дистресс</a:t>
            </a:r>
            <a:r>
              <a:rPr lang="ru-RU" sz="3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-синдрома. Использование гелий-кислородной смеси улучшает доставку кислорода и значительно уменьшает затраты на дыхание</a:t>
            </a:r>
            <a:r>
              <a:rPr lang="ru-RU" sz="3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Газоснабжение                                                                                                                                                                                                              Аппараты </a:t>
            </a:r>
            <a:r>
              <a:rPr lang="ru-RU" sz="3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Hamilton</a:t>
            </a:r>
            <a:r>
              <a:rPr lang="ru-RU" sz="3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G5 могут работать либо от централизованного источника сжатого воздуха медицинского учреждения либо от резервного источника. В последнем случае разумным решением является использование компрессора </a:t>
            </a:r>
            <a:r>
              <a:rPr lang="ru-RU" sz="3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Ventilaiг</a:t>
            </a:r>
            <a:r>
              <a:rPr lang="ru-RU" sz="3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II.</a:t>
            </a:r>
          </a:p>
          <a:p>
            <a:endParaRPr lang="ru-RU" dirty="0"/>
          </a:p>
        </p:txBody>
      </p:sp>
      <p:pic>
        <p:nvPicPr>
          <p:cNvPr id="1026" name="Picture 2" descr="C:\Users\Алексей\Downloads\аппарат ИВЛ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1047" y="1829594"/>
            <a:ext cx="6440453" cy="502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9597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Постоянное обучение медицинского персонала: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производственные учебы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конференции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мастер - классы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82480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E:\фото 16.06\IMG_28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350" y="0"/>
            <a:ext cx="8128000" cy="540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фото 16.06\IMG_28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6350" y="-69762"/>
            <a:ext cx="6523789" cy="433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фото 16.06\IMG_28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9950" y="4039393"/>
            <a:ext cx="4556149" cy="302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4883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                             противоэпидемических                           мероприятий в период подъема заболеваемости ОРВИ и гриппом</a:t>
            </a:r>
            <a:endParaRPr lang="ru-RU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Алексей\Downloads\осторожно грип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0150" y="305594"/>
            <a:ext cx="4425950" cy="297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03972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601200" cy="663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212" y="107601"/>
            <a:ext cx="11672470" cy="45719"/>
          </a:xfrm>
        </p:spPr>
        <p:txBody>
          <a:bodyPr/>
          <a:lstStyle/>
          <a:p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4349750" y="3886994"/>
            <a:ext cx="838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2978150" y="3658394"/>
            <a:ext cx="7620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87950" y="4801394"/>
            <a:ext cx="137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Перекрывается  выход на лестничную площадку</a:t>
            </a:r>
            <a:endParaRPr lang="ru-RU" sz="1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92350" y="4420394"/>
            <a:ext cx="1143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Перекрывается  отделение функциональной диагностики и физиотерапии</a:t>
            </a:r>
            <a:endParaRPr lang="ru-RU" sz="1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KALINI~1\AppData\Local\Temp\Rar$DIa4024.30135\IMG_12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2150" y="2134394"/>
            <a:ext cx="4801658" cy="3601244"/>
          </a:xfrm>
          <a:prstGeom prst="rect">
            <a:avLst/>
          </a:prstGeom>
          <a:noFill/>
        </p:spPr>
      </p:pic>
      <p:cxnSp>
        <p:nvCxnSpPr>
          <p:cNvPr id="16" name="Прямая со стрелкой 15"/>
          <p:cNvCxnSpPr/>
          <p:nvPr/>
        </p:nvCxnSpPr>
        <p:spPr>
          <a:xfrm>
            <a:off x="4502150" y="3582194"/>
            <a:ext cx="9906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16551" y="3963194"/>
            <a:ext cx="106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Дверь в отделение пульмонологии постоянно закрыта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5113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797212" y="-380206"/>
            <a:ext cx="11672470" cy="76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7212" y="153194"/>
            <a:ext cx="11672470" cy="5791783"/>
          </a:xfrm>
        </p:spPr>
        <p:txBody>
          <a:bodyPr>
            <a:normAutofit fontScale="70000" lnSpcReduction="20000"/>
          </a:bodyPr>
          <a:lstStyle/>
          <a:p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соответствии СП 3.1.2.3117-13 «Профилактика гриппа и других ОРВИ», Приказа ДЗВО от 02.03.18г. № 212   </a:t>
            </a:r>
          </a:p>
          <a:p>
            <a:r>
              <a:rPr lang="ru-RU" alt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в пульмонологическое отделение осуществляется госпитализация </a:t>
            </a:r>
            <a:r>
              <a:rPr lang="ru-RU" altLang="ru-RU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больных с тяжелым клиническим развитием </a:t>
            </a:r>
            <a:r>
              <a:rPr lang="ru-RU" alt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гриппа, внебольничными пневмониями, а также беременных с выше перечисленными признаками;</a:t>
            </a:r>
            <a:r>
              <a:rPr lang="ru-RU" altLang="ru-RU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ежедневно информация передается со всех отделений о </a:t>
            </a:r>
            <a:r>
              <a:rPr lang="ru-RU" altLang="ru-RU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заболеваниях гриппом и острыми респираторными вирусными инфекциями среди пациентов и персонала</a:t>
            </a:r>
            <a:r>
              <a:rPr lang="en-US" altLang="ru-RU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противоэпидемический отдел;</a:t>
            </a:r>
            <a:br>
              <a:rPr lang="ru-RU" altLang="ru-RU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проводится забор материала </a:t>
            </a:r>
            <a:r>
              <a:rPr lang="ru-RU" altLang="ru-RU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больных гриппом и острыми респираторными вирусными </a:t>
            </a:r>
            <a:r>
              <a:rPr lang="ru-RU" alt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инфекциями – 2 раза в неделю в поликлинику № 1 на Мальцева, 45 на бесплатной основе, а также – у нас закуплены тест системы для проведения иммуноферментного анализа – на </a:t>
            </a:r>
            <a:r>
              <a:rPr lang="ru-RU" altLang="ru-RU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3100" b="1" dirty="0" err="1" smtClean="0">
                <a:solidFill>
                  <a:srgbClr val="002060"/>
                </a:solidFill>
              </a:rPr>
              <a:t>hlamydia</a:t>
            </a:r>
            <a:r>
              <a:rPr lang="en-US" sz="3100" b="1" dirty="0" smtClean="0">
                <a:solidFill>
                  <a:srgbClr val="002060"/>
                </a:solidFill>
              </a:rPr>
              <a:t> </a:t>
            </a:r>
            <a:r>
              <a:rPr lang="en-US" sz="3100" b="1" dirty="0" err="1" smtClean="0">
                <a:solidFill>
                  <a:srgbClr val="002060"/>
                </a:solidFill>
              </a:rPr>
              <a:t>pneumoniae</a:t>
            </a:r>
            <a:r>
              <a:rPr lang="ru-RU" sz="3100" b="1" dirty="0" smtClean="0">
                <a:solidFill>
                  <a:srgbClr val="002060"/>
                </a:solidFill>
              </a:rPr>
              <a:t> и М</a:t>
            </a:r>
            <a:r>
              <a:rPr lang="en-US" sz="3100" b="1" dirty="0" err="1">
                <a:solidFill>
                  <a:srgbClr val="002060"/>
                </a:solidFill>
              </a:rPr>
              <a:t>ycoplasma</a:t>
            </a:r>
            <a:r>
              <a:rPr lang="en-US" sz="3100" b="1" dirty="0">
                <a:solidFill>
                  <a:srgbClr val="002060"/>
                </a:solidFill>
              </a:rPr>
              <a:t> </a:t>
            </a:r>
            <a:r>
              <a:rPr lang="en-US" sz="3100" b="1" dirty="0" err="1">
                <a:solidFill>
                  <a:srgbClr val="002060"/>
                </a:solidFill>
              </a:rPr>
              <a:t>pneumoniae</a:t>
            </a:r>
            <a:endParaRPr lang="en-US" sz="3100" b="1" dirty="0">
              <a:solidFill>
                <a:srgbClr val="002060"/>
              </a:solidFill>
            </a:endParaRPr>
          </a:p>
          <a:p>
            <a:r>
              <a:rPr lang="ru-RU" alt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проводятся первичные санитарно-противоэпидемические </a:t>
            </a:r>
            <a:r>
              <a:rPr lang="ru-RU" altLang="ru-RU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профилактические) мероприятия;</a:t>
            </a:r>
            <a:r>
              <a:rPr lang="ru-RU" altLang="ru-RU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сотрудниками </a:t>
            </a:r>
            <a:r>
              <a:rPr lang="ru-RU" altLang="ru-RU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противоэпидемического отдела оперативно </a:t>
            </a:r>
            <a:r>
              <a:rPr lang="ru-RU" alt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докладывается информация </a:t>
            </a:r>
            <a:r>
              <a:rPr lang="ru-RU" altLang="ru-RU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состоянии инфекционной заболеваемости в учреждении руководителю </a:t>
            </a: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6989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717" y="558929"/>
            <a:ext cx="11937437" cy="6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705" y="274702"/>
            <a:ext cx="12287657" cy="562105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dirty="0"/>
              <a:t>Рекомендации по отбору проб для ПЦР исследований </a:t>
            </a:r>
            <a:r>
              <a:rPr lang="ru-RU" sz="2400" b="1" dirty="0" smtClean="0"/>
              <a:t>                                                       на </a:t>
            </a:r>
            <a:r>
              <a:rPr lang="ru-RU" sz="2400" b="1" dirty="0"/>
              <a:t>возбудители гриппа и ОРВИ</a:t>
            </a:r>
          </a:p>
        </p:txBody>
      </p:sp>
    </p:spTree>
    <p:extLst>
      <p:ext uri="{BB962C8B-B14F-4D97-AF65-F5344CB8AC3E}">
        <p14:creationId xmlns:p14="http://schemas.microsoft.com/office/powerpoint/2010/main" xmlns="" val="1502524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007" y="274701"/>
            <a:ext cx="12296918" cy="114326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600" dirty="0" smtClean="0"/>
              <a:t>Заболеваемость ОРВИ и внебольничными  пневмониями</a:t>
            </a:r>
            <a:br>
              <a:rPr lang="ru-RU" sz="3600" dirty="0" smtClean="0"/>
            </a:br>
            <a:r>
              <a:rPr lang="ru-RU" sz="3600" dirty="0" smtClean="0"/>
              <a:t>БУЗ ВО «ВОКБ»</a:t>
            </a:r>
            <a:endParaRPr lang="ru-RU" sz="36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663575" y="1857793"/>
          <a:ext cx="11944352" cy="4072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6088"/>
                <a:gridCol w="2986088"/>
                <a:gridCol w="2986088"/>
                <a:gridCol w="2986088"/>
              </a:tblGrid>
              <a:tr h="1487496">
                <a:tc>
                  <a:txBody>
                    <a:bodyPr/>
                    <a:lstStyle/>
                    <a:p>
                      <a:r>
                        <a:rPr lang="ru-RU" sz="2300" dirty="0" smtClean="0"/>
                        <a:t>Год</a:t>
                      </a:r>
                      <a:endParaRPr lang="ru-RU" sz="2300" dirty="0"/>
                    </a:p>
                  </a:txBody>
                  <a:tcPr marL="132715" marR="132715" marT="45731" marB="45731"/>
                </a:tc>
                <a:tc>
                  <a:txBody>
                    <a:bodyPr/>
                    <a:lstStyle/>
                    <a:p>
                      <a:r>
                        <a:rPr lang="ru-RU" sz="2300" dirty="0" smtClean="0"/>
                        <a:t>ОРВИ</a:t>
                      </a:r>
                      <a:endParaRPr lang="ru-RU" sz="2300" dirty="0"/>
                    </a:p>
                  </a:txBody>
                  <a:tcPr marL="132715" marR="132715" marT="45731" marB="45731"/>
                </a:tc>
                <a:tc>
                  <a:txBody>
                    <a:bodyPr/>
                    <a:lstStyle/>
                    <a:p>
                      <a:r>
                        <a:rPr lang="ru-RU" sz="2300" dirty="0" smtClean="0"/>
                        <a:t>Внебольничная пневмония </a:t>
                      </a:r>
                      <a:endParaRPr lang="ru-RU" sz="2300" dirty="0"/>
                    </a:p>
                  </a:txBody>
                  <a:tcPr marL="132715" marR="132715" marT="45731" marB="45731"/>
                </a:tc>
                <a:tc>
                  <a:txBody>
                    <a:bodyPr/>
                    <a:lstStyle/>
                    <a:p>
                      <a:r>
                        <a:rPr lang="ru-RU" sz="2300" dirty="0" smtClean="0"/>
                        <a:t>Грипп</a:t>
                      </a:r>
                      <a:endParaRPr lang="ru-RU" sz="2300" dirty="0"/>
                    </a:p>
                  </a:txBody>
                  <a:tcPr marL="132715" marR="132715" marT="45731" marB="45731"/>
                </a:tc>
              </a:tr>
              <a:tr h="861805">
                <a:tc>
                  <a:txBody>
                    <a:bodyPr/>
                    <a:lstStyle/>
                    <a:p>
                      <a:r>
                        <a:rPr lang="ru-RU" sz="2300" dirty="0" smtClean="0"/>
                        <a:t>2015</a:t>
                      </a:r>
                      <a:endParaRPr lang="ru-RU" sz="2300" dirty="0"/>
                    </a:p>
                  </a:txBody>
                  <a:tcPr marL="132715" marR="132715" marT="45731" marB="45731"/>
                </a:tc>
                <a:tc>
                  <a:txBody>
                    <a:bodyPr/>
                    <a:lstStyle/>
                    <a:p>
                      <a:r>
                        <a:rPr lang="ru-RU" sz="2300" dirty="0" smtClean="0"/>
                        <a:t>73</a:t>
                      </a:r>
                      <a:endParaRPr lang="ru-RU" sz="2300" dirty="0"/>
                    </a:p>
                  </a:txBody>
                  <a:tcPr marL="132715" marR="132715" marT="45731" marB="45731"/>
                </a:tc>
                <a:tc>
                  <a:txBody>
                    <a:bodyPr/>
                    <a:lstStyle/>
                    <a:p>
                      <a:r>
                        <a:rPr lang="ru-RU" sz="2300" dirty="0" smtClean="0"/>
                        <a:t>23</a:t>
                      </a:r>
                      <a:endParaRPr lang="ru-RU" sz="2300" dirty="0"/>
                    </a:p>
                  </a:txBody>
                  <a:tcPr marL="132715" marR="132715" marT="45731" marB="45731"/>
                </a:tc>
                <a:tc>
                  <a:txBody>
                    <a:bodyPr/>
                    <a:lstStyle/>
                    <a:p>
                      <a:r>
                        <a:rPr lang="ru-RU" sz="2300" dirty="0" smtClean="0"/>
                        <a:t>-</a:t>
                      </a:r>
                      <a:endParaRPr lang="ru-RU" sz="2300" dirty="0"/>
                    </a:p>
                  </a:txBody>
                  <a:tcPr marL="132715" marR="132715" marT="45731" marB="45731"/>
                </a:tc>
              </a:tr>
              <a:tr h="861805">
                <a:tc>
                  <a:txBody>
                    <a:bodyPr/>
                    <a:lstStyle/>
                    <a:p>
                      <a:r>
                        <a:rPr lang="ru-RU" sz="2300" dirty="0" smtClean="0"/>
                        <a:t>2016</a:t>
                      </a:r>
                      <a:endParaRPr lang="ru-RU" sz="2300" dirty="0"/>
                    </a:p>
                  </a:txBody>
                  <a:tcPr marL="132715" marR="132715" marT="45731" marB="45731"/>
                </a:tc>
                <a:tc>
                  <a:txBody>
                    <a:bodyPr/>
                    <a:lstStyle/>
                    <a:p>
                      <a:r>
                        <a:rPr lang="ru-RU" sz="2300" dirty="0" smtClean="0"/>
                        <a:t>17</a:t>
                      </a:r>
                      <a:endParaRPr lang="ru-RU" sz="2300" dirty="0"/>
                    </a:p>
                  </a:txBody>
                  <a:tcPr marL="132715" marR="132715" marT="45731" marB="45731"/>
                </a:tc>
                <a:tc>
                  <a:txBody>
                    <a:bodyPr/>
                    <a:lstStyle/>
                    <a:p>
                      <a:r>
                        <a:rPr lang="ru-RU" sz="2300" dirty="0" smtClean="0"/>
                        <a:t>23</a:t>
                      </a:r>
                      <a:endParaRPr lang="ru-RU" sz="2300" dirty="0"/>
                    </a:p>
                  </a:txBody>
                  <a:tcPr marL="132715" marR="132715" marT="45731" marB="45731"/>
                </a:tc>
                <a:tc>
                  <a:txBody>
                    <a:bodyPr/>
                    <a:lstStyle/>
                    <a:p>
                      <a:r>
                        <a:rPr lang="ru-RU" sz="2300" dirty="0" smtClean="0"/>
                        <a:t>17</a:t>
                      </a:r>
                      <a:endParaRPr lang="ru-RU" sz="2300" dirty="0"/>
                    </a:p>
                  </a:txBody>
                  <a:tcPr marL="132715" marR="132715" marT="45731" marB="45731"/>
                </a:tc>
              </a:tr>
              <a:tr h="861805">
                <a:tc>
                  <a:txBody>
                    <a:bodyPr/>
                    <a:lstStyle/>
                    <a:p>
                      <a:r>
                        <a:rPr lang="ru-RU" sz="2300" dirty="0" smtClean="0"/>
                        <a:t>2017</a:t>
                      </a:r>
                      <a:endParaRPr lang="ru-RU" sz="2300" dirty="0"/>
                    </a:p>
                  </a:txBody>
                  <a:tcPr marL="132715" marR="132715" marT="45731" marB="45731"/>
                </a:tc>
                <a:tc>
                  <a:txBody>
                    <a:bodyPr/>
                    <a:lstStyle/>
                    <a:p>
                      <a:r>
                        <a:rPr lang="ru-RU" sz="2300" dirty="0" smtClean="0"/>
                        <a:t>17</a:t>
                      </a:r>
                      <a:endParaRPr lang="ru-RU" sz="2300" dirty="0"/>
                    </a:p>
                  </a:txBody>
                  <a:tcPr marL="132715" marR="132715" marT="45731" marB="45731"/>
                </a:tc>
                <a:tc>
                  <a:txBody>
                    <a:bodyPr/>
                    <a:lstStyle/>
                    <a:p>
                      <a:r>
                        <a:rPr lang="ru-RU" sz="2300" dirty="0" smtClean="0"/>
                        <a:t>80</a:t>
                      </a:r>
                      <a:endParaRPr lang="ru-RU" sz="2300" dirty="0"/>
                    </a:p>
                  </a:txBody>
                  <a:tcPr marL="132715" marR="132715" marT="45731" marB="45731"/>
                </a:tc>
                <a:tc>
                  <a:txBody>
                    <a:bodyPr/>
                    <a:lstStyle/>
                    <a:p>
                      <a:r>
                        <a:rPr lang="ru-RU" sz="2300" dirty="0" smtClean="0"/>
                        <a:t>1</a:t>
                      </a:r>
                      <a:endParaRPr lang="ru-RU" sz="2300" dirty="0"/>
                    </a:p>
                  </a:txBody>
                  <a:tcPr marL="132715" marR="132715" marT="45731" marB="4573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81004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5950" y="1600571"/>
            <a:ext cx="11853732" cy="4344406"/>
          </a:xfrm>
        </p:spPr>
        <p:txBody>
          <a:bodyPr/>
          <a:lstStyle/>
          <a:p>
            <a:r>
              <a:rPr lang="ru-RU" sz="3600" dirty="0" smtClean="0">
                <a:solidFill>
                  <a:srgbClr val="002060"/>
                </a:solidFill>
              </a:rPr>
              <a:t>В ПРЕДЭПИДЕМИЧЕСКИЙ ПЕРИОД </a:t>
            </a:r>
          </a:p>
          <a:p>
            <a:pPr marL="0" indent="0">
              <a:buNone/>
            </a:pP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dirty="0" smtClean="0">
                <a:solidFill>
                  <a:srgbClr val="002060"/>
                </a:solidFill>
              </a:rPr>
              <a:t>   ИДЕТ ПОДГОТОВКА К ЭПИДЕМИИ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chemeClr val="accent6"/>
                </a:solidFill>
              </a:rPr>
              <a:t>I. </a:t>
            </a:r>
            <a:r>
              <a:rPr lang="ru-RU" sz="4800" dirty="0" smtClean="0">
                <a:solidFill>
                  <a:schemeClr val="accent6"/>
                </a:solidFill>
              </a:rPr>
              <a:t>Организационно –                         распорядительные                                      документы</a:t>
            </a:r>
            <a:endParaRPr lang="ru-RU" sz="4800" dirty="0">
              <a:solidFill>
                <a:schemeClr val="accent6"/>
              </a:solidFill>
            </a:endParaRPr>
          </a:p>
        </p:txBody>
      </p:sp>
      <p:pic>
        <p:nvPicPr>
          <p:cNvPr id="2052" name="Picture 4" descr="C:\Users\Алексей\Downloads\грипп страшн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31350" y="76994"/>
            <a:ext cx="35052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Лого ито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750" y="0"/>
            <a:ext cx="1442843" cy="12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1690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Причины недостаточной эффективности лечения гриппа и ОРВИ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позднее обращение к врачу, поздняя госпитализация в пульмонологическое отделение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ограниченная доступность экспресс-диагностики на вирусы гриппа и ОРВИ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широкий спектр этиологической структуры возбудителей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рост числа резистентных штаммов вирусов гриппа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изменчивость возбудителей и появление новых мутаций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3946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ALINI~1\AppData\Local\Temp\Rar$DIa4024.670\IMG_12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011458" cy="6706394"/>
          </a:xfrm>
          <a:prstGeom prst="rect">
            <a:avLst/>
          </a:prstGeom>
          <a:noFill/>
        </p:spPr>
      </p:pic>
      <p:pic>
        <p:nvPicPr>
          <p:cNvPr id="7171" name="Picture 3" descr="C:\Users\KALINI~1\AppData\Local\Temp\Rar$DIa4024.3725\IMG_12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8150" y="0"/>
            <a:ext cx="4172546" cy="5563394"/>
          </a:xfrm>
          <a:prstGeom prst="rect">
            <a:avLst/>
          </a:prstGeom>
          <a:noFill/>
        </p:spPr>
      </p:pic>
      <p:pic>
        <p:nvPicPr>
          <p:cNvPr id="7172" name="Picture 4" descr="C:\Users\kalininatv\Downloads\IMG_12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9500" y="2134394"/>
            <a:ext cx="3487341" cy="46497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лексей\Downloads\1 грип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274" y="0"/>
            <a:ext cx="6881918" cy="489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лексей\Downloads\ВНИМАНИЕ ГРИПП 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1950" y="2133852"/>
            <a:ext cx="6705600" cy="472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83391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лексей\Downloads\внимание грип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373" y="0"/>
            <a:ext cx="6730167" cy="424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лексей\Downloads\грипп симпотом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4081" y="3505994"/>
            <a:ext cx="6718557" cy="335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3733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212" y="107601"/>
            <a:ext cx="11672470" cy="959993"/>
          </a:xfrm>
        </p:spPr>
        <p:txBody>
          <a:bodyPr/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Организационные мероприятия в учреждении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7212" y="1296194"/>
            <a:ext cx="11672470" cy="4648783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приказы главного врача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план профилактических и противоэпидемических мероприятий по предупреждению заноса гриппа и ОРВИ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план перепрофилирования коек пульмонологического отделения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рекомендации по забору материала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4043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37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13781" y="0"/>
            <a:ext cx="11757719" cy="6859588"/>
          </a:xfrm>
          <a:noFill/>
        </p:spPr>
      </p:pic>
    </p:spTree>
    <p:extLst>
      <p:ext uri="{BB962C8B-B14F-4D97-AF65-F5344CB8AC3E}">
        <p14:creationId xmlns:p14="http://schemas.microsoft.com/office/powerpoint/2010/main" xmlns="" val="3531762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Вакцинация медицинского персонала</a:t>
            </a:r>
            <a:endParaRPr lang="ru-RU" sz="6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лексей\Downloads\прививка от грипп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5750" y="2820194"/>
            <a:ext cx="65246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Лого ито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4950" y="229394"/>
            <a:ext cx="1442843" cy="12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7114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212" y="107601"/>
            <a:ext cx="11672470" cy="50279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58950" y="838995"/>
            <a:ext cx="819467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Вакцина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Совигрипп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 серия –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35-0719,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дата выпуска –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07.2019г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.,                                                                   срок годности – до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07.2020года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Производство – Россия,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ФГУП «НПО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Микроген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Минзрава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России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Вакцина представляет собой поверхностные гликопротеины (гемагглютинин и нейраминидазу), выделенные из очищенных вирионов вируса гриппа типов А и В, полученных из вируссодержащей аллантоисной жидкости куриных эмбрионов от клинически здоровых кур.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Состав: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1 доза – 0,5мл содержит: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гемагглютинин вируса гриппа подтипа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(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гемагглютинин вируса гриппа подтипа А (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2)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гемагглютинин вируса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гриппа В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адъювант СОВИДОН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консервант –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тиомерсал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фосфатно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солевой буферный раствор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3329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212" y="107601"/>
            <a:ext cx="11672470" cy="57899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97212" y="915194"/>
            <a:ext cx="11672470" cy="5029783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800  </a:t>
            </a:r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медицинских работников должно быть вакцинировано против гриппа в 2019году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45060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Epid2\Рабочий стол\IMG_14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4172" y="428703"/>
            <a:ext cx="5806322" cy="5644909"/>
          </a:xfrm>
          <a:prstGeom prst="rect">
            <a:avLst/>
          </a:prstGeom>
          <a:noFill/>
        </p:spPr>
      </p:pic>
      <p:pic>
        <p:nvPicPr>
          <p:cNvPr id="2051" name="Picture 3" descr="C:\Documents and Settings\Epid2\Рабочий стол\IMG_1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691" y="357249"/>
            <a:ext cx="5910006" cy="57727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6393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Оценить оснащение                                    учреждения (маски, </a:t>
            </a:r>
            <a:r>
              <a:rPr lang="ru-RU" sz="4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пульсоксиметры</a:t>
            </a:r>
            <a:r>
              <a:rPr lang="ru-RU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аппараты ИВЛ, противовирусные препараты и т.д.)</a:t>
            </a:r>
            <a:endParaRPr lang="ru-RU" sz="4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Алексей\Downloads\маски враче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50350" y="51391"/>
            <a:ext cx="3657600" cy="243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0026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5917</TotalTime>
  <Words>1263</Words>
  <Application>Microsoft Office PowerPoint</Application>
  <PresentationFormat>Произвольный</PresentationFormat>
  <Paragraphs>110</Paragraphs>
  <Slides>23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Breeze</vt:lpstr>
      <vt:lpstr>Слайд 1</vt:lpstr>
      <vt:lpstr>Слайд 2</vt:lpstr>
      <vt:lpstr>Организационные мероприятия в учреждении</vt:lpstr>
      <vt:lpstr>Слайд 4</vt:lpstr>
      <vt:lpstr>Слайд 5</vt:lpstr>
      <vt:lpstr>Слайд 6</vt:lpstr>
      <vt:lpstr>Слайд 7</vt:lpstr>
      <vt:lpstr>Слайд 8</vt:lpstr>
      <vt:lpstr>Слайд 9</vt:lpstr>
      <vt:lpstr>    МР 3.1.2.0004-10  «Критерии расчета запаса профилактических и лечебных препаратов, оборудования, имущества, индивидуальных средств защиты и дезинфицирующих средств для субъектов Российской Федерации на период пандемии гриппа»   </vt:lpstr>
      <vt:lpstr>Обеспеченность  профилактическими и лечебными препаратами, оборудованием, СИЗ и дезинфицирующими средствами БУЗ ВО «ВОКБ» на 14.03.2018г.</vt:lpstr>
      <vt:lpstr>Слайд 12</vt:lpstr>
      <vt:lpstr>Слайд 13</vt:lpstr>
      <vt:lpstr>Слайд 14</vt:lpstr>
      <vt:lpstr>Слайд 15</vt:lpstr>
      <vt:lpstr>Слайд 16</vt:lpstr>
      <vt:lpstr>Слайд 17</vt:lpstr>
      <vt:lpstr>Рекомендации по отбору проб для ПЦР исследований                                                        на возбудители гриппа и ОРВИ</vt:lpstr>
      <vt:lpstr>        Заболеваемость ОРВИ и внебольничными  пневмониями БУЗ ВО «ВОКБ»</vt:lpstr>
      <vt:lpstr>Причины недостаточной эффективности лечения гриппа и ОРВИ  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ор</dc:creator>
  <cp:lastModifiedBy>KalininaTV</cp:lastModifiedBy>
  <cp:revision>403</cp:revision>
  <dcterms:created xsi:type="dcterms:W3CDTF">2017-02-11T12:26:40Z</dcterms:created>
  <dcterms:modified xsi:type="dcterms:W3CDTF">2019-08-30T15:42:43Z</dcterms:modified>
</cp:coreProperties>
</file>