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21.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502" r:id="rId2"/>
    <p:sldId id="946" r:id="rId3"/>
    <p:sldId id="961" r:id="rId4"/>
    <p:sldId id="962" r:id="rId5"/>
    <p:sldId id="926" r:id="rId6"/>
    <p:sldId id="964" r:id="rId7"/>
    <p:sldId id="944" r:id="rId8"/>
    <p:sldId id="953" r:id="rId9"/>
    <p:sldId id="981" r:id="rId10"/>
    <p:sldId id="982" r:id="rId11"/>
    <p:sldId id="983" r:id="rId12"/>
    <p:sldId id="965" r:id="rId13"/>
    <p:sldId id="976" r:id="rId14"/>
    <p:sldId id="975" r:id="rId15"/>
    <p:sldId id="978" r:id="rId16"/>
    <p:sldId id="979" r:id="rId17"/>
    <p:sldId id="980" r:id="rId18"/>
    <p:sldId id="977" r:id="rId19"/>
    <p:sldId id="966" r:id="rId20"/>
    <p:sldId id="956" r:id="rId21"/>
    <p:sldId id="974" r:id="rId22"/>
    <p:sldId id="960" r:id="rId23"/>
    <p:sldId id="970" r:id="rId24"/>
    <p:sldId id="969" r:id="rId25"/>
    <p:sldId id="967" r:id="rId26"/>
    <p:sldId id="971" r:id="rId27"/>
    <p:sldId id="972" r:id="rId28"/>
    <p:sldId id="973" r:id="rId29"/>
    <p:sldId id="952" r:id="rId30"/>
    <p:sldId id="930" r:id="rId31"/>
    <p:sldId id="936" r:id="rId32"/>
  </p:sldIdLst>
  <p:sldSz cx="12192000" cy="6858000"/>
  <p:notesSz cx="9929813" cy="67976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Литвина Елена Анатольевна" initials="ЛЕА" lastIdx="5" clrIdx="0">
    <p:extLst>
      <p:ext uri="{19B8F6BF-5375-455C-9EA6-DF929625EA0E}">
        <p15:presenceInfo xmlns:p15="http://schemas.microsoft.com/office/powerpoint/2012/main" userId="S-1-5-21-3908838871-2743882400-2888496887-13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9" autoAdjust="0"/>
    <p:restoredTop sz="67322" autoAdjust="0"/>
  </p:normalViewPr>
  <p:slideViewPr>
    <p:cSldViewPr snapToGrid="0">
      <p:cViewPr varScale="1">
        <p:scale>
          <a:sx n="73" d="100"/>
          <a:sy n="73" d="100"/>
        </p:scale>
        <p:origin x="324"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85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Excel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221244403275"/>
          <c:y val="3.6447350860803959E-2"/>
          <c:w val="0.54419781871926198"/>
          <c:h val="0.8145255571867076"/>
        </c:manualLayout>
      </c:layout>
      <c:barChart>
        <c:barDir val="col"/>
        <c:grouping val="clustered"/>
        <c:varyColors val="0"/>
        <c:ser>
          <c:idx val="0"/>
          <c:order val="0"/>
          <c:tx>
            <c:strRef>
              <c:f>Лист1!$B$1</c:f>
              <c:strCache>
                <c:ptCount val="1"/>
                <c:pt idx="0">
                  <c:v>ЧС</c:v>
                </c:pt>
              </c:strCache>
            </c:strRef>
          </c:tx>
          <c:spPr>
            <a:solidFill>
              <a:schemeClr val="tx2">
                <a:lumMod val="50000"/>
                <a:lumOff val="50000"/>
              </a:schemeClr>
            </a:solidFill>
          </c:spPr>
          <c:invertIfNegative val="0"/>
          <c:dLbls>
            <c:spPr>
              <a:noFill/>
              <a:ln>
                <a:noFill/>
              </a:ln>
              <a:effectLst/>
            </c:spPr>
            <c:txPr>
              <a:bodyPr/>
              <a:lstStyle/>
              <a:p>
                <a:pPr>
                  <a:defRPr sz="1600"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Лист1!$A$2:$A$4</c:f>
              <c:numCache>
                <c:formatCode>General</c:formatCode>
                <c:ptCount val="3"/>
                <c:pt idx="0">
                  <c:v>2020</c:v>
                </c:pt>
                <c:pt idx="1">
                  <c:v>2021</c:v>
                </c:pt>
                <c:pt idx="2">
                  <c:v>2022</c:v>
                </c:pt>
              </c:numCache>
            </c:numRef>
          </c:cat>
          <c:val>
            <c:numRef>
              <c:f>Лист1!$B$2:$B$4</c:f>
              <c:numCache>
                <c:formatCode>General</c:formatCode>
                <c:ptCount val="3"/>
                <c:pt idx="0">
                  <c:v>24</c:v>
                </c:pt>
                <c:pt idx="1">
                  <c:v>46</c:v>
                </c:pt>
                <c:pt idx="2">
                  <c:v>24</c:v>
                </c:pt>
              </c:numCache>
            </c:numRef>
          </c:val>
          <c:extLst xmlns:c16r2="http://schemas.microsoft.com/office/drawing/2015/06/chart">
            <c:ext xmlns:c16="http://schemas.microsoft.com/office/drawing/2014/chart" uri="{C3380CC4-5D6E-409C-BE32-E72D297353CC}">
              <c16:uniqueId val="{00000000-57EE-4666-9C15-0CA42349F935}"/>
            </c:ext>
          </c:extLst>
        </c:ser>
        <c:ser>
          <c:idx val="1"/>
          <c:order val="1"/>
          <c:tx>
            <c:strRef>
              <c:f>Лист1!$C$1</c:f>
              <c:strCache>
                <c:ptCount val="1"/>
                <c:pt idx="0">
                  <c:v>Пострадавших</c:v>
                </c:pt>
              </c:strCache>
            </c:strRef>
          </c:tx>
          <c:spPr>
            <a:solidFill>
              <a:srgbClr val="92D050"/>
            </a:solidFill>
            <a:ln>
              <a:solidFill>
                <a:srgbClr val="92D050"/>
              </a:solidFill>
            </a:ln>
          </c:spPr>
          <c:invertIfNegative val="0"/>
          <c:dLbls>
            <c:dLbl>
              <c:idx val="0"/>
              <c:layout>
                <c:manualLayout>
                  <c:x val="3.9215686274509812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7EE-4666-9C15-0CA42349F935}"/>
                </c:ext>
                <c:ext xmlns:c15="http://schemas.microsoft.com/office/drawing/2012/chart" uri="{CE6537A1-D6FC-4f65-9D91-7224C49458BB}">
                  <c15:layout/>
                </c:ext>
              </c:extLst>
            </c:dLbl>
            <c:dLbl>
              <c:idx val="2"/>
              <c:layout>
                <c:manualLayout>
                  <c:x val="5.8823529411764714E-3"/>
                  <c:y val="-1.41242937853107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7EE-4666-9C15-0CA42349F935}"/>
                </c:ext>
                <c:ext xmlns:c15="http://schemas.microsoft.com/office/drawing/2012/chart" uri="{CE6537A1-D6FC-4f65-9D91-7224C49458BB}">
                  <c15:layout/>
                </c:ext>
              </c:extLst>
            </c:dLbl>
            <c:spPr>
              <a:noFill/>
              <a:ln>
                <a:noFill/>
              </a:ln>
              <a:effectLst/>
            </c:spPr>
            <c:txPr>
              <a:bodyPr/>
              <a:lstStyle/>
              <a:p>
                <a:pPr>
                  <a:defRPr sz="1600"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Лист1!$A$2:$A$4</c:f>
              <c:numCache>
                <c:formatCode>General</c:formatCode>
                <c:ptCount val="3"/>
                <c:pt idx="0">
                  <c:v>2020</c:v>
                </c:pt>
                <c:pt idx="1">
                  <c:v>2021</c:v>
                </c:pt>
                <c:pt idx="2">
                  <c:v>2022</c:v>
                </c:pt>
              </c:numCache>
            </c:numRef>
          </c:cat>
          <c:val>
            <c:numRef>
              <c:f>Лист1!$C$2:$C$4</c:f>
              <c:numCache>
                <c:formatCode>General</c:formatCode>
                <c:ptCount val="3"/>
                <c:pt idx="0">
                  <c:v>101</c:v>
                </c:pt>
                <c:pt idx="1">
                  <c:v>309</c:v>
                </c:pt>
                <c:pt idx="2">
                  <c:v>82</c:v>
                </c:pt>
              </c:numCache>
            </c:numRef>
          </c:val>
          <c:extLst xmlns:c16r2="http://schemas.microsoft.com/office/drawing/2015/06/chart">
            <c:ext xmlns:c16="http://schemas.microsoft.com/office/drawing/2014/chart" uri="{C3380CC4-5D6E-409C-BE32-E72D297353CC}">
              <c16:uniqueId val="{00000003-57EE-4666-9C15-0CA42349F935}"/>
            </c:ext>
          </c:extLst>
        </c:ser>
        <c:ser>
          <c:idx val="2"/>
          <c:order val="2"/>
          <c:tx>
            <c:strRef>
              <c:f>Лист1!$D$1</c:f>
              <c:strCache>
                <c:ptCount val="1"/>
                <c:pt idx="0">
                  <c:v>Пострадавшие дети</c:v>
                </c:pt>
              </c:strCache>
            </c:strRef>
          </c:tx>
          <c:spPr>
            <a:solidFill>
              <a:schemeClr val="accent5">
                <a:lumMod val="50000"/>
              </a:schemeClr>
            </a:solidFill>
          </c:spPr>
          <c:invertIfNegative val="0"/>
          <c:dLbls>
            <c:spPr>
              <a:noFill/>
              <a:ln>
                <a:noFill/>
              </a:ln>
              <a:effectLst/>
            </c:spPr>
            <c:txPr>
              <a:bodyPr/>
              <a:lstStyle/>
              <a:p>
                <a:pPr>
                  <a:defRPr sz="15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Лист1!$A$2:$A$4</c:f>
              <c:numCache>
                <c:formatCode>General</c:formatCode>
                <c:ptCount val="3"/>
                <c:pt idx="0">
                  <c:v>2020</c:v>
                </c:pt>
                <c:pt idx="1">
                  <c:v>2021</c:v>
                </c:pt>
                <c:pt idx="2">
                  <c:v>2022</c:v>
                </c:pt>
              </c:numCache>
            </c:numRef>
          </c:cat>
          <c:val>
            <c:numRef>
              <c:f>Лист1!$D$2:$D$4</c:f>
              <c:numCache>
                <c:formatCode>General</c:formatCode>
                <c:ptCount val="3"/>
                <c:pt idx="0">
                  <c:v>22</c:v>
                </c:pt>
                <c:pt idx="1">
                  <c:v>64</c:v>
                </c:pt>
                <c:pt idx="2">
                  <c:v>13</c:v>
                </c:pt>
              </c:numCache>
            </c:numRef>
          </c:val>
          <c:extLst xmlns:c16r2="http://schemas.microsoft.com/office/drawing/2015/06/chart">
            <c:ext xmlns:c16="http://schemas.microsoft.com/office/drawing/2014/chart" uri="{C3380CC4-5D6E-409C-BE32-E72D297353CC}">
              <c16:uniqueId val="{00000004-57EE-4666-9C15-0CA42349F935}"/>
            </c:ext>
          </c:extLst>
        </c:ser>
        <c:ser>
          <c:idx val="3"/>
          <c:order val="3"/>
          <c:tx>
            <c:strRef>
              <c:f>Лист1!$E$1</c:f>
              <c:strCache>
                <c:ptCount val="1"/>
                <c:pt idx="0">
                  <c:v>Погибшие на месте ЧС</c:v>
                </c:pt>
              </c:strCache>
            </c:strRef>
          </c:tx>
          <c:invertIfNegative val="0"/>
          <c:dLbls>
            <c:spPr>
              <a:noFill/>
              <a:ln>
                <a:noFill/>
              </a:ln>
              <a:effectLst/>
            </c:spPr>
            <c:txPr>
              <a:bodyPr/>
              <a:lstStyle/>
              <a:p>
                <a:pPr>
                  <a:defRPr sz="1600"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Лист1!$A$2:$A$4</c:f>
              <c:numCache>
                <c:formatCode>General</c:formatCode>
                <c:ptCount val="3"/>
                <c:pt idx="0">
                  <c:v>2020</c:v>
                </c:pt>
                <c:pt idx="1">
                  <c:v>2021</c:v>
                </c:pt>
                <c:pt idx="2">
                  <c:v>2022</c:v>
                </c:pt>
              </c:numCache>
            </c:numRef>
          </c:cat>
          <c:val>
            <c:numRef>
              <c:f>Лист1!$E$2:$E$4</c:f>
              <c:numCache>
                <c:formatCode>General</c:formatCode>
                <c:ptCount val="3"/>
                <c:pt idx="0">
                  <c:v>37</c:v>
                </c:pt>
                <c:pt idx="1">
                  <c:v>84</c:v>
                </c:pt>
                <c:pt idx="2">
                  <c:v>49</c:v>
                </c:pt>
              </c:numCache>
            </c:numRef>
          </c:val>
          <c:extLst xmlns:c16r2="http://schemas.microsoft.com/office/drawing/2015/06/chart">
            <c:ext xmlns:c16="http://schemas.microsoft.com/office/drawing/2014/chart" uri="{C3380CC4-5D6E-409C-BE32-E72D297353CC}">
              <c16:uniqueId val="{00000005-57EE-4666-9C15-0CA42349F935}"/>
            </c:ext>
          </c:extLst>
        </c:ser>
        <c:ser>
          <c:idx val="4"/>
          <c:order val="4"/>
          <c:tx>
            <c:strRef>
              <c:f>Лист1!$F$1</c:f>
              <c:strCache>
                <c:ptCount val="1"/>
                <c:pt idx="0">
                  <c:v>Погибшие дети</c:v>
                </c:pt>
              </c:strCache>
            </c:strRef>
          </c:tx>
          <c:spPr>
            <a:solidFill>
              <a:schemeClr val="accent3"/>
            </a:solidFill>
          </c:spPr>
          <c:invertIfNegative val="0"/>
          <c:dLbls>
            <c:spPr>
              <a:noFill/>
              <a:ln>
                <a:noFill/>
              </a:ln>
              <a:effectLst/>
            </c:spPr>
            <c:txPr>
              <a:bodyPr/>
              <a:lstStyle/>
              <a:p>
                <a:pPr>
                  <a:defRPr sz="1400" b="1" i="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Лист1!$A$2:$A$4</c:f>
              <c:numCache>
                <c:formatCode>General</c:formatCode>
                <c:ptCount val="3"/>
                <c:pt idx="0">
                  <c:v>2020</c:v>
                </c:pt>
                <c:pt idx="1">
                  <c:v>2021</c:v>
                </c:pt>
                <c:pt idx="2">
                  <c:v>2022</c:v>
                </c:pt>
              </c:numCache>
            </c:numRef>
          </c:cat>
          <c:val>
            <c:numRef>
              <c:f>Лист1!$F$2:$F$4</c:f>
              <c:numCache>
                <c:formatCode>General</c:formatCode>
                <c:ptCount val="3"/>
                <c:pt idx="0">
                  <c:v>7</c:v>
                </c:pt>
                <c:pt idx="1">
                  <c:v>12</c:v>
                </c:pt>
                <c:pt idx="2">
                  <c:v>5</c:v>
                </c:pt>
              </c:numCache>
            </c:numRef>
          </c:val>
          <c:extLst xmlns:c16r2="http://schemas.microsoft.com/office/drawing/2015/06/chart">
            <c:ext xmlns:c16="http://schemas.microsoft.com/office/drawing/2014/chart" uri="{C3380CC4-5D6E-409C-BE32-E72D297353CC}">
              <c16:uniqueId val="{00000006-57EE-4666-9C15-0CA42349F935}"/>
            </c:ext>
          </c:extLst>
        </c:ser>
        <c:dLbls>
          <c:showLegendKey val="0"/>
          <c:showVal val="0"/>
          <c:showCatName val="0"/>
          <c:showSerName val="0"/>
          <c:showPercent val="0"/>
          <c:showBubbleSize val="0"/>
        </c:dLbls>
        <c:gapWidth val="150"/>
        <c:axId val="187041960"/>
        <c:axId val="187042352"/>
      </c:barChart>
      <c:catAx>
        <c:axId val="187041960"/>
        <c:scaling>
          <c:orientation val="minMax"/>
        </c:scaling>
        <c:delete val="0"/>
        <c:axPos val="b"/>
        <c:numFmt formatCode="General" sourceLinked="1"/>
        <c:majorTickMark val="none"/>
        <c:minorTickMark val="none"/>
        <c:tickLblPos val="nextTo"/>
        <c:txPr>
          <a:bodyPr/>
          <a:lstStyle/>
          <a:p>
            <a:pPr>
              <a:defRPr sz="2000" b="1" i="1" baseline="0"/>
            </a:pPr>
            <a:endParaRPr lang="ru-RU"/>
          </a:p>
        </c:txPr>
        <c:crossAx val="187042352"/>
        <c:crosses val="autoZero"/>
        <c:auto val="1"/>
        <c:lblAlgn val="ctr"/>
        <c:lblOffset val="100"/>
        <c:noMultiLvlLbl val="0"/>
      </c:catAx>
      <c:valAx>
        <c:axId val="187042352"/>
        <c:scaling>
          <c:orientation val="minMax"/>
        </c:scaling>
        <c:delete val="0"/>
        <c:axPos val="l"/>
        <c:majorGridlines/>
        <c:numFmt formatCode="General" sourceLinked="1"/>
        <c:majorTickMark val="none"/>
        <c:minorTickMark val="none"/>
        <c:tickLblPos val="nextTo"/>
        <c:txPr>
          <a:bodyPr/>
          <a:lstStyle/>
          <a:p>
            <a:pPr>
              <a:defRPr sz="1600">
                <a:latin typeface="Times New Roman" pitchFamily="18" charset="0"/>
                <a:cs typeface="Times New Roman" pitchFamily="18" charset="0"/>
              </a:defRPr>
            </a:pPr>
            <a:endParaRPr lang="ru-RU"/>
          </a:p>
        </c:txPr>
        <c:crossAx val="187041960"/>
        <c:crosses val="autoZero"/>
        <c:crossBetween val="between"/>
      </c:valAx>
    </c:plotArea>
    <c:legend>
      <c:legendPos val="r"/>
      <c:layout>
        <c:manualLayout>
          <c:xMode val="edge"/>
          <c:yMode val="edge"/>
          <c:x val="0.67207275146945245"/>
          <c:y val="0.16793073535299904"/>
          <c:w val="0.32792727365390589"/>
          <c:h val="0.76154388540415563"/>
        </c:manualLayout>
      </c:layout>
      <c:overlay val="0"/>
      <c:txPr>
        <a:bodyPr/>
        <a:lstStyle/>
        <a:p>
          <a:pPr>
            <a:defRPr sz="1600">
              <a:latin typeface="Times New Roman" pitchFamily="18" charset="0"/>
              <a:cs typeface="Times New Roman"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22118594399142"/>
          <c:y val="5.0571644646114147E-2"/>
          <c:w val="0.54419781871926198"/>
          <c:h val="0.8145255571867076"/>
        </c:manualLayout>
      </c:layout>
      <c:barChart>
        <c:barDir val="col"/>
        <c:grouping val="clustered"/>
        <c:varyColors val="0"/>
        <c:ser>
          <c:idx val="0"/>
          <c:order val="0"/>
          <c:tx>
            <c:strRef>
              <c:f>Лист1!$B$1</c:f>
              <c:strCache>
                <c:ptCount val="1"/>
                <c:pt idx="0">
                  <c:v>ДТП</c:v>
                </c:pt>
              </c:strCache>
            </c:strRef>
          </c:tx>
          <c:spPr>
            <a:solidFill>
              <a:schemeClr val="tx2">
                <a:lumMod val="50000"/>
                <a:lumOff val="50000"/>
              </a:schemeClr>
            </a:solidFill>
          </c:spPr>
          <c:invertIfNegative val="0"/>
          <c:dLbls>
            <c:spPr>
              <a:noFill/>
              <a:ln>
                <a:noFill/>
              </a:ln>
              <a:effectLst/>
            </c:spPr>
            <c:txPr>
              <a:bodyPr/>
              <a:lstStyle/>
              <a:p>
                <a:pPr>
                  <a:defRPr sz="1500"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Лист1!$A$2:$A$4</c:f>
              <c:numCache>
                <c:formatCode>General</c:formatCode>
                <c:ptCount val="3"/>
                <c:pt idx="0">
                  <c:v>2020</c:v>
                </c:pt>
                <c:pt idx="1">
                  <c:v>2021</c:v>
                </c:pt>
                <c:pt idx="2">
                  <c:v>2022</c:v>
                </c:pt>
              </c:numCache>
            </c:numRef>
          </c:cat>
          <c:val>
            <c:numRef>
              <c:f>Лист1!$B$2:$B$4</c:f>
              <c:numCache>
                <c:formatCode>General</c:formatCode>
                <c:ptCount val="3"/>
                <c:pt idx="0">
                  <c:v>1815</c:v>
                </c:pt>
                <c:pt idx="1">
                  <c:v>1845</c:v>
                </c:pt>
                <c:pt idx="2">
                  <c:v>1809</c:v>
                </c:pt>
              </c:numCache>
            </c:numRef>
          </c:val>
          <c:extLst xmlns:c16r2="http://schemas.microsoft.com/office/drawing/2015/06/chart">
            <c:ext xmlns:c16="http://schemas.microsoft.com/office/drawing/2014/chart" uri="{C3380CC4-5D6E-409C-BE32-E72D297353CC}">
              <c16:uniqueId val="{00000000-3B5A-4209-946C-B66CC6F4B172}"/>
            </c:ext>
          </c:extLst>
        </c:ser>
        <c:ser>
          <c:idx val="1"/>
          <c:order val="1"/>
          <c:tx>
            <c:strRef>
              <c:f>Лист1!$C$1</c:f>
              <c:strCache>
                <c:ptCount val="1"/>
                <c:pt idx="0">
                  <c:v>Пострадавших</c:v>
                </c:pt>
              </c:strCache>
            </c:strRef>
          </c:tx>
          <c:spPr>
            <a:solidFill>
              <a:srgbClr val="92D050"/>
            </a:solidFill>
            <a:ln>
              <a:solidFill>
                <a:srgbClr val="92D050"/>
              </a:solidFill>
            </a:ln>
          </c:spPr>
          <c:invertIfNegative val="0"/>
          <c:dLbls>
            <c:dLbl>
              <c:idx val="0"/>
              <c:layout>
                <c:manualLayout>
                  <c:x val="4.9019607843138392E-2"/>
                  <c:y val="1.977401129943531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B5A-4209-946C-B66CC6F4B172}"/>
                </c:ext>
                <c:ext xmlns:c15="http://schemas.microsoft.com/office/drawing/2012/chart" uri="{CE6537A1-D6FC-4f65-9D91-7224C49458BB}">
                  <c15:layout/>
                </c:ext>
              </c:extLst>
            </c:dLbl>
            <c:dLbl>
              <c:idx val="2"/>
              <c:layout>
                <c:manualLayout>
                  <c:x val="7.4509803921568724E-2"/>
                  <c:y val="6.214689265536726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3B5A-4209-946C-B66CC6F4B172}"/>
                </c:ext>
                <c:ext xmlns:c15="http://schemas.microsoft.com/office/drawing/2012/chart" uri="{CE6537A1-D6FC-4f65-9D91-7224C49458BB}">
                  <c15:layout/>
                </c:ext>
              </c:extLst>
            </c:dLbl>
            <c:spPr>
              <a:noFill/>
              <a:ln>
                <a:noFill/>
              </a:ln>
              <a:effectLst/>
            </c:spPr>
            <c:txPr>
              <a:bodyPr/>
              <a:lstStyle/>
              <a:p>
                <a:pPr>
                  <a:defRPr sz="1600"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Лист1!$A$2:$A$4</c:f>
              <c:numCache>
                <c:formatCode>General</c:formatCode>
                <c:ptCount val="3"/>
                <c:pt idx="0">
                  <c:v>2020</c:v>
                </c:pt>
                <c:pt idx="1">
                  <c:v>2021</c:v>
                </c:pt>
                <c:pt idx="2">
                  <c:v>2022</c:v>
                </c:pt>
              </c:numCache>
            </c:numRef>
          </c:cat>
          <c:val>
            <c:numRef>
              <c:f>Лист1!$C$2:$C$4</c:f>
              <c:numCache>
                <c:formatCode>General</c:formatCode>
                <c:ptCount val="3"/>
                <c:pt idx="0">
                  <c:v>2301</c:v>
                </c:pt>
                <c:pt idx="1">
                  <c:v>2407</c:v>
                </c:pt>
                <c:pt idx="2">
                  <c:v>2361</c:v>
                </c:pt>
              </c:numCache>
            </c:numRef>
          </c:val>
          <c:extLst xmlns:c16r2="http://schemas.microsoft.com/office/drawing/2015/06/chart">
            <c:ext xmlns:c16="http://schemas.microsoft.com/office/drawing/2014/chart" uri="{C3380CC4-5D6E-409C-BE32-E72D297353CC}">
              <c16:uniqueId val="{00000003-3B5A-4209-946C-B66CC6F4B172}"/>
            </c:ext>
          </c:extLst>
        </c:ser>
        <c:ser>
          <c:idx val="2"/>
          <c:order val="2"/>
          <c:tx>
            <c:strRef>
              <c:f>Лист1!$D$1</c:f>
              <c:strCache>
                <c:ptCount val="1"/>
                <c:pt idx="0">
                  <c:v>Пострадавшие дети</c:v>
                </c:pt>
              </c:strCache>
            </c:strRef>
          </c:tx>
          <c:spPr>
            <a:solidFill>
              <a:schemeClr val="accent5">
                <a:lumMod val="50000"/>
              </a:schemeClr>
            </a:solidFill>
          </c:spPr>
          <c:invertIfNegative val="0"/>
          <c:dLbls>
            <c:spPr>
              <a:noFill/>
              <a:ln>
                <a:noFill/>
              </a:ln>
              <a:effectLst/>
            </c:spPr>
            <c:txPr>
              <a:bodyPr/>
              <a:lstStyle/>
              <a:p>
                <a:pPr>
                  <a:defRPr sz="1400" b="1" i="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Лист1!$A$2:$A$4</c:f>
              <c:numCache>
                <c:formatCode>General</c:formatCode>
                <c:ptCount val="3"/>
                <c:pt idx="0">
                  <c:v>2020</c:v>
                </c:pt>
                <c:pt idx="1">
                  <c:v>2021</c:v>
                </c:pt>
                <c:pt idx="2">
                  <c:v>2022</c:v>
                </c:pt>
              </c:numCache>
            </c:numRef>
          </c:cat>
          <c:val>
            <c:numRef>
              <c:f>Лист1!$D$2:$D$4</c:f>
              <c:numCache>
                <c:formatCode>General</c:formatCode>
                <c:ptCount val="3"/>
                <c:pt idx="0">
                  <c:v>376</c:v>
                </c:pt>
                <c:pt idx="1">
                  <c:v>389</c:v>
                </c:pt>
                <c:pt idx="2">
                  <c:v>402</c:v>
                </c:pt>
              </c:numCache>
            </c:numRef>
          </c:val>
          <c:extLst xmlns:c16r2="http://schemas.microsoft.com/office/drawing/2015/06/chart">
            <c:ext xmlns:c16="http://schemas.microsoft.com/office/drawing/2014/chart" uri="{C3380CC4-5D6E-409C-BE32-E72D297353CC}">
              <c16:uniqueId val="{00000004-3B5A-4209-946C-B66CC6F4B172}"/>
            </c:ext>
          </c:extLst>
        </c:ser>
        <c:ser>
          <c:idx val="3"/>
          <c:order val="3"/>
          <c:tx>
            <c:strRef>
              <c:f>Лист1!$E$1</c:f>
              <c:strCache>
                <c:ptCount val="1"/>
                <c:pt idx="0">
                  <c:v>Госпитализировано </c:v>
                </c:pt>
              </c:strCache>
            </c:strRef>
          </c:tx>
          <c:invertIfNegative val="0"/>
          <c:dLbls>
            <c:spPr>
              <a:noFill/>
              <a:ln>
                <a:noFill/>
              </a:ln>
              <a:effectLst/>
            </c:spPr>
            <c:txPr>
              <a:bodyPr/>
              <a:lstStyle/>
              <a:p>
                <a:pPr>
                  <a:defRPr sz="1600"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Лист1!$A$2:$A$4</c:f>
              <c:numCache>
                <c:formatCode>General</c:formatCode>
                <c:ptCount val="3"/>
                <c:pt idx="0">
                  <c:v>2020</c:v>
                </c:pt>
                <c:pt idx="1">
                  <c:v>2021</c:v>
                </c:pt>
                <c:pt idx="2">
                  <c:v>2022</c:v>
                </c:pt>
              </c:numCache>
            </c:numRef>
          </c:cat>
          <c:val>
            <c:numRef>
              <c:f>Лист1!$E$2:$E$4</c:f>
              <c:numCache>
                <c:formatCode>General</c:formatCode>
                <c:ptCount val="3"/>
                <c:pt idx="0">
                  <c:v>596</c:v>
                </c:pt>
                <c:pt idx="1">
                  <c:v>616</c:v>
                </c:pt>
                <c:pt idx="2">
                  <c:v>596</c:v>
                </c:pt>
              </c:numCache>
            </c:numRef>
          </c:val>
          <c:extLst xmlns:c16r2="http://schemas.microsoft.com/office/drawing/2015/06/chart">
            <c:ext xmlns:c16="http://schemas.microsoft.com/office/drawing/2014/chart" uri="{C3380CC4-5D6E-409C-BE32-E72D297353CC}">
              <c16:uniqueId val="{00000005-3B5A-4209-946C-B66CC6F4B172}"/>
            </c:ext>
          </c:extLst>
        </c:ser>
        <c:ser>
          <c:idx val="4"/>
          <c:order val="4"/>
          <c:tx>
            <c:strRef>
              <c:f>Лист1!$F$1</c:f>
              <c:strCache>
                <c:ptCount val="1"/>
                <c:pt idx="0">
                  <c:v>Госпитализоровано детей</c:v>
                </c:pt>
              </c:strCache>
            </c:strRef>
          </c:tx>
          <c:spPr>
            <a:solidFill>
              <a:schemeClr val="accent3"/>
            </a:solidFill>
          </c:spPr>
          <c:invertIfNegative val="0"/>
          <c:dLbls>
            <c:spPr>
              <a:noFill/>
              <a:ln>
                <a:noFill/>
              </a:ln>
              <a:effectLst/>
            </c:spPr>
            <c:txPr>
              <a:bodyPr/>
              <a:lstStyle/>
              <a:p>
                <a:pPr>
                  <a:defRPr sz="1400" b="1" i="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Лист1!$A$2:$A$4</c:f>
              <c:numCache>
                <c:formatCode>General</c:formatCode>
                <c:ptCount val="3"/>
                <c:pt idx="0">
                  <c:v>2020</c:v>
                </c:pt>
                <c:pt idx="1">
                  <c:v>2021</c:v>
                </c:pt>
                <c:pt idx="2">
                  <c:v>2022</c:v>
                </c:pt>
              </c:numCache>
            </c:numRef>
          </c:cat>
          <c:val>
            <c:numRef>
              <c:f>Лист1!$F$2:$F$4</c:f>
              <c:numCache>
                <c:formatCode>General</c:formatCode>
                <c:ptCount val="3"/>
                <c:pt idx="0">
                  <c:v>89</c:v>
                </c:pt>
                <c:pt idx="1">
                  <c:v>112</c:v>
                </c:pt>
                <c:pt idx="2">
                  <c:v>124</c:v>
                </c:pt>
              </c:numCache>
            </c:numRef>
          </c:val>
          <c:extLst xmlns:c16r2="http://schemas.microsoft.com/office/drawing/2015/06/chart">
            <c:ext xmlns:c16="http://schemas.microsoft.com/office/drawing/2014/chart" uri="{C3380CC4-5D6E-409C-BE32-E72D297353CC}">
              <c16:uniqueId val="{00000006-3B5A-4209-946C-B66CC6F4B172}"/>
            </c:ext>
          </c:extLst>
        </c:ser>
        <c:dLbls>
          <c:showLegendKey val="0"/>
          <c:showVal val="0"/>
          <c:showCatName val="0"/>
          <c:showSerName val="0"/>
          <c:showPercent val="0"/>
          <c:showBubbleSize val="0"/>
        </c:dLbls>
        <c:gapWidth val="150"/>
        <c:axId val="187701328"/>
        <c:axId val="187701720"/>
      </c:barChart>
      <c:catAx>
        <c:axId val="187701328"/>
        <c:scaling>
          <c:orientation val="minMax"/>
        </c:scaling>
        <c:delete val="0"/>
        <c:axPos val="b"/>
        <c:numFmt formatCode="General" sourceLinked="1"/>
        <c:majorTickMark val="none"/>
        <c:minorTickMark val="none"/>
        <c:tickLblPos val="nextTo"/>
        <c:txPr>
          <a:bodyPr/>
          <a:lstStyle/>
          <a:p>
            <a:pPr>
              <a:defRPr sz="2000" b="1" i="1" baseline="0"/>
            </a:pPr>
            <a:endParaRPr lang="ru-RU"/>
          </a:p>
        </c:txPr>
        <c:crossAx val="187701720"/>
        <c:crosses val="autoZero"/>
        <c:auto val="1"/>
        <c:lblAlgn val="ctr"/>
        <c:lblOffset val="100"/>
        <c:noMultiLvlLbl val="0"/>
      </c:catAx>
      <c:valAx>
        <c:axId val="187701720"/>
        <c:scaling>
          <c:orientation val="minMax"/>
        </c:scaling>
        <c:delete val="0"/>
        <c:axPos val="l"/>
        <c:majorGridlines/>
        <c:numFmt formatCode="General" sourceLinked="1"/>
        <c:majorTickMark val="none"/>
        <c:minorTickMark val="none"/>
        <c:tickLblPos val="nextTo"/>
        <c:txPr>
          <a:bodyPr/>
          <a:lstStyle/>
          <a:p>
            <a:pPr>
              <a:defRPr sz="1600">
                <a:latin typeface="Times New Roman" pitchFamily="18" charset="0"/>
                <a:cs typeface="Times New Roman" pitchFamily="18" charset="0"/>
              </a:defRPr>
            </a:pPr>
            <a:endParaRPr lang="ru-RU"/>
          </a:p>
        </c:txPr>
        <c:crossAx val="187701328"/>
        <c:crosses val="autoZero"/>
        <c:crossBetween val="between"/>
      </c:valAx>
    </c:plotArea>
    <c:legend>
      <c:legendPos val="r"/>
      <c:layout>
        <c:manualLayout>
          <c:xMode val="edge"/>
          <c:yMode val="edge"/>
          <c:x val="0.67207275146945222"/>
          <c:y val="0.16793073535299818"/>
          <c:w val="0.32792727365390562"/>
          <c:h val="0.76154388540415563"/>
        </c:manualLayout>
      </c:layout>
      <c:overlay val="0"/>
      <c:txPr>
        <a:bodyPr/>
        <a:lstStyle/>
        <a:p>
          <a:pPr>
            <a:defRPr sz="1600">
              <a:latin typeface="Times New Roman" pitchFamily="18" charset="0"/>
              <a:cs typeface="Times New Roman"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69594467259005"/>
          <c:y val="3.1195225133462116E-2"/>
          <c:w val="0.54419781871926198"/>
          <c:h val="0.83788067906483765"/>
        </c:manualLayout>
      </c:layout>
      <c:barChart>
        <c:barDir val="col"/>
        <c:grouping val="clustered"/>
        <c:varyColors val="0"/>
        <c:ser>
          <c:idx val="0"/>
          <c:order val="0"/>
          <c:tx>
            <c:strRef>
              <c:f>Лист1!$B$1</c:f>
              <c:strCache>
                <c:ptCount val="1"/>
                <c:pt idx="0">
                  <c:v>ДТП</c:v>
                </c:pt>
              </c:strCache>
            </c:strRef>
          </c:tx>
          <c:spPr>
            <a:solidFill>
              <a:schemeClr val="tx2">
                <a:lumMod val="50000"/>
                <a:lumOff val="50000"/>
              </a:schemeClr>
            </a:solidFill>
          </c:spPr>
          <c:invertIfNegative val="0"/>
          <c:dLbls>
            <c:spPr>
              <a:noFill/>
              <a:ln>
                <a:noFill/>
              </a:ln>
              <a:effectLst/>
            </c:spPr>
            <c:txPr>
              <a:bodyPr/>
              <a:lstStyle/>
              <a:p>
                <a:pPr>
                  <a:defRPr sz="1500"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Лист1!$A$2:$A$3</c:f>
              <c:strCache>
                <c:ptCount val="2"/>
                <c:pt idx="0">
                  <c:v>4  мес.2022г.</c:v>
                </c:pt>
                <c:pt idx="1">
                  <c:v>4 мес. 2023г.</c:v>
                </c:pt>
              </c:strCache>
            </c:strRef>
          </c:cat>
          <c:val>
            <c:numRef>
              <c:f>Лист1!$B$2:$B$3</c:f>
              <c:numCache>
                <c:formatCode>General</c:formatCode>
                <c:ptCount val="2"/>
                <c:pt idx="0">
                  <c:v>363</c:v>
                </c:pt>
                <c:pt idx="1">
                  <c:v>419</c:v>
                </c:pt>
              </c:numCache>
            </c:numRef>
          </c:val>
          <c:extLst xmlns:c16r2="http://schemas.microsoft.com/office/drawing/2015/06/chart">
            <c:ext xmlns:c16="http://schemas.microsoft.com/office/drawing/2014/chart" uri="{C3380CC4-5D6E-409C-BE32-E72D297353CC}">
              <c16:uniqueId val="{00000000-3B5A-4209-946C-B66CC6F4B172}"/>
            </c:ext>
          </c:extLst>
        </c:ser>
        <c:ser>
          <c:idx val="1"/>
          <c:order val="1"/>
          <c:tx>
            <c:strRef>
              <c:f>Лист1!$C$1</c:f>
              <c:strCache>
                <c:ptCount val="1"/>
                <c:pt idx="0">
                  <c:v>Пострадавших</c:v>
                </c:pt>
              </c:strCache>
            </c:strRef>
          </c:tx>
          <c:spPr>
            <a:solidFill>
              <a:srgbClr val="92D050"/>
            </a:solidFill>
            <a:ln>
              <a:solidFill>
                <a:srgbClr val="92D050"/>
              </a:solidFill>
            </a:ln>
          </c:spPr>
          <c:invertIfNegative val="0"/>
          <c:dLbls>
            <c:dLbl>
              <c:idx val="0"/>
              <c:layout>
                <c:manualLayout>
                  <c:x val="4.9019607843138448E-2"/>
                  <c:y val="1.977401129943533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B5A-4209-946C-B66CC6F4B172}"/>
                </c:ext>
                <c:ext xmlns:c15="http://schemas.microsoft.com/office/drawing/2012/chart" uri="{CE6537A1-D6FC-4f65-9D91-7224C49458BB}">
                  <c15:layout/>
                </c:ext>
              </c:extLst>
            </c:dLbl>
            <c:dLbl>
              <c:idx val="2"/>
              <c:layout>
                <c:manualLayout>
                  <c:x val="7.4509803921568724E-2"/>
                  <c:y val="6.214689265536726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3B5A-4209-946C-B66CC6F4B172}"/>
                </c:ext>
                <c:ext xmlns:c15="http://schemas.microsoft.com/office/drawing/2012/chart" uri="{CE6537A1-D6FC-4f65-9D91-7224C49458BB}"/>
              </c:extLst>
            </c:dLbl>
            <c:spPr>
              <a:noFill/>
              <a:ln>
                <a:noFill/>
              </a:ln>
              <a:effectLst/>
            </c:spPr>
            <c:txPr>
              <a:bodyPr/>
              <a:lstStyle/>
              <a:p>
                <a:pPr>
                  <a:defRPr sz="1600"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Лист1!$A$2:$A$3</c:f>
              <c:strCache>
                <c:ptCount val="2"/>
                <c:pt idx="0">
                  <c:v>4  мес.2022г.</c:v>
                </c:pt>
                <c:pt idx="1">
                  <c:v>4 мес. 2023г.</c:v>
                </c:pt>
              </c:strCache>
            </c:strRef>
          </c:cat>
          <c:val>
            <c:numRef>
              <c:f>Лист1!$C$2:$C$3</c:f>
              <c:numCache>
                <c:formatCode>General</c:formatCode>
                <c:ptCount val="2"/>
                <c:pt idx="0">
                  <c:v>485</c:v>
                </c:pt>
                <c:pt idx="1">
                  <c:v>521</c:v>
                </c:pt>
              </c:numCache>
            </c:numRef>
          </c:val>
          <c:extLst xmlns:c16r2="http://schemas.microsoft.com/office/drawing/2015/06/chart">
            <c:ext xmlns:c16="http://schemas.microsoft.com/office/drawing/2014/chart" uri="{C3380CC4-5D6E-409C-BE32-E72D297353CC}">
              <c16:uniqueId val="{00000003-3B5A-4209-946C-B66CC6F4B172}"/>
            </c:ext>
          </c:extLst>
        </c:ser>
        <c:ser>
          <c:idx val="2"/>
          <c:order val="2"/>
          <c:tx>
            <c:strRef>
              <c:f>Лист1!$D$1</c:f>
              <c:strCache>
                <c:ptCount val="1"/>
                <c:pt idx="0">
                  <c:v>Пострадавшие дети</c:v>
                </c:pt>
              </c:strCache>
            </c:strRef>
          </c:tx>
          <c:spPr>
            <a:solidFill>
              <a:schemeClr val="accent5">
                <a:lumMod val="50000"/>
              </a:schemeClr>
            </a:solidFill>
          </c:spPr>
          <c:invertIfNegative val="0"/>
          <c:dLbls>
            <c:spPr>
              <a:noFill/>
              <a:ln>
                <a:noFill/>
              </a:ln>
              <a:effectLst/>
            </c:spPr>
            <c:txPr>
              <a:bodyPr/>
              <a:lstStyle/>
              <a:p>
                <a:pPr>
                  <a:defRPr sz="1400" b="1" i="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Лист1!$A$2:$A$3</c:f>
              <c:strCache>
                <c:ptCount val="2"/>
                <c:pt idx="0">
                  <c:v>4  мес.2022г.</c:v>
                </c:pt>
                <c:pt idx="1">
                  <c:v>4 мес. 2023г.</c:v>
                </c:pt>
              </c:strCache>
            </c:strRef>
          </c:cat>
          <c:val>
            <c:numRef>
              <c:f>Лист1!$D$2:$D$3</c:f>
              <c:numCache>
                <c:formatCode>General</c:formatCode>
                <c:ptCount val="2"/>
                <c:pt idx="0">
                  <c:v>74</c:v>
                </c:pt>
                <c:pt idx="1">
                  <c:v>92</c:v>
                </c:pt>
              </c:numCache>
            </c:numRef>
          </c:val>
          <c:extLst xmlns:c16r2="http://schemas.microsoft.com/office/drawing/2015/06/chart">
            <c:ext xmlns:c16="http://schemas.microsoft.com/office/drawing/2014/chart" uri="{C3380CC4-5D6E-409C-BE32-E72D297353CC}">
              <c16:uniqueId val="{00000004-3B5A-4209-946C-B66CC6F4B172}"/>
            </c:ext>
          </c:extLst>
        </c:ser>
        <c:ser>
          <c:idx val="3"/>
          <c:order val="3"/>
          <c:tx>
            <c:strRef>
              <c:f>Лист1!$E$1</c:f>
              <c:strCache>
                <c:ptCount val="1"/>
                <c:pt idx="0">
                  <c:v>Госпитализировано </c:v>
                </c:pt>
              </c:strCache>
            </c:strRef>
          </c:tx>
          <c:invertIfNegative val="0"/>
          <c:dLbls>
            <c:spPr>
              <a:noFill/>
              <a:ln>
                <a:noFill/>
              </a:ln>
              <a:effectLst/>
            </c:spPr>
            <c:txPr>
              <a:bodyPr/>
              <a:lstStyle/>
              <a:p>
                <a:pPr>
                  <a:defRPr sz="1600"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Лист1!$A$2:$A$3</c:f>
              <c:strCache>
                <c:ptCount val="2"/>
                <c:pt idx="0">
                  <c:v>4  мес.2022г.</c:v>
                </c:pt>
                <c:pt idx="1">
                  <c:v>4 мес. 2023г.</c:v>
                </c:pt>
              </c:strCache>
            </c:strRef>
          </c:cat>
          <c:val>
            <c:numRef>
              <c:f>Лист1!$E$2:$E$3</c:f>
              <c:numCache>
                <c:formatCode>General</c:formatCode>
                <c:ptCount val="2"/>
                <c:pt idx="0">
                  <c:v>108</c:v>
                </c:pt>
                <c:pt idx="1">
                  <c:v>110</c:v>
                </c:pt>
              </c:numCache>
            </c:numRef>
          </c:val>
          <c:extLst xmlns:c16r2="http://schemas.microsoft.com/office/drawing/2015/06/chart">
            <c:ext xmlns:c16="http://schemas.microsoft.com/office/drawing/2014/chart" uri="{C3380CC4-5D6E-409C-BE32-E72D297353CC}">
              <c16:uniqueId val="{00000005-3B5A-4209-946C-B66CC6F4B172}"/>
            </c:ext>
          </c:extLst>
        </c:ser>
        <c:ser>
          <c:idx val="4"/>
          <c:order val="4"/>
          <c:tx>
            <c:strRef>
              <c:f>Лист1!$F$1</c:f>
              <c:strCache>
                <c:ptCount val="1"/>
                <c:pt idx="0">
                  <c:v>Госпитализоровано детей</c:v>
                </c:pt>
              </c:strCache>
            </c:strRef>
          </c:tx>
          <c:spPr>
            <a:solidFill>
              <a:schemeClr val="accent3"/>
            </a:solidFill>
          </c:spPr>
          <c:invertIfNegative val="0"/>
          <c:dLbls>
            <c:spPr>
              <a:noFill/>
              <a:ln>
                <a:noFill/>
              </a:ln>
              <a:effectLst/>
            </c:spPr>
            <c:txPr>
              <a:bodyPr/>
              <a:lstStyle/>
              <a:p>
                <a:pPr>
                  <a:defRPr sz="1400" b="1" i="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Лист1!$A$2:$A$3</c:f>
              <c:strCache>
                <c:ptCount val="2"/>
                <c:pt idx="0">
                  <c:v>4  мес.2022г.</c:v>
                </c:pt>
                <c:pt idx="1">
                  <c:v>4 мес. 2023г.</c:v>
                </c:pt>
              </c:strCache>
            </c:strRef>
          </c:cat>
          <c:val>
            <c:numRef>
              <c:f>Лист1!$F$2:$F$3</c:f>
              <c:numCache>
                <c:formatCode>General</c:formatCode>
                <c:ptCount val="2"/>
                <c:pt idx="0">
                  <c:v>19</c:v>
                </c:pt>
                <c:pt idx="1">
                  <c:v>21</c:v>
                </c:pt>
              </c:numCache>
            </c:numRef>
          </c:val>
          <c:extLst xmlns:c16r2="http://schemas.microsoft.com/office/drawing/2015/06/chart">
            <c:ext xmlns:c16="http://schemas.microsoft.com/office/drawing/2014/chart" uri="{C3380CC4-5D6E-409C-BE32-E72D297353CC}">
              <c16:uniqueId val="{00000006-3B5A-4209-946C-B66CC6F4B172}"/>
            </c:ext>
          </c:extLst>
        </c:ser>
        <c:ser>
          <c:idx val="5"/>
          <c:order val="5"/>
          <c:tx>
            <c:strRef>
              <c:f>Лист1!$G$1</c:f>
              <c:strCache>
                <c:ptCount val="1"/>
                <c:pt idx="0">
                  <c:v>Погибшие на месте ДТП</c:v>
                </c:pt>
              </c:strCache>
            </c:strRef>
          </c:tx>
          <c:invertIfNegative val="0"/>
          <c:dLbls>
            <c:spPr>
              <a:noFill/>
              <a:ln>
                <a:noFill/>
              </a:ln>
              <a:effectLst/>
            </c:spPr>
            <c:txPr>
              <a:bodyPr/>
              <a:lstStyle/>
              <a:p>
                <a:pPr>
                  <a:defRPr sz="1400" b="1" i="0">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Лист1!$A$2:$A$3</c:f>
              <c:strCache>
                <c:ptCount val="2"/>
                <c:pt idx="0">
                  <c:v>4  мес.2022г.</c:v>
                </c:pt>
                <c:pt idx="1">
                  <c:v>4 мес. 2023г.</c:v>
                </c:pt>
              </c:strCache>
            </c:strRef>
          </c:cat>
          <c:val>
            <c:numRef>
              <c:f>Лист1!$G$2:$G$3</c:f>
              <c:numCache>
                <c:formatCode>General</c:formatCode>
                <c:ptCount val="2"/>
                <c:pt idx="0">
                  <c:v>23</c:v>
                </c:pt>
                <c:pt idx="1">
                  <c:v>28</c:v>
                </c:pt>
              </c:numCache>
            </c:numRef>
          </c:val>
        </c:ser>
        <c:ser>
          <c:idx val="6"/>
          <c:order val="6"/>
          <c:tx>
            <c:strRef>
              <c:f>Лист1!$H$1</c:f>
              <c:strCache>
                <c:ptCount val="1"/>
                <c:pt idx="0">
                  <c:v>Погибшие на месте ДТП дети</c:v>
                </c:pt>
              </c:strCache>
            </c:strRef>
          </c:tx>
          <c:invertIfNegative val="0"/>
          <c:dLbls>
            <c:spPr>
              <a:noFill/>
              <a:ln>
                <a:noFill/>
              </a:ln>
              <a:effectLst/>
            </c:spPr>
            <c:txPr>
              <a:bodyPr/>
              <a:lstStyle/>
              <a:p>
                <a:pPr>
                  <a:defRPr sz="1400" b="1" i="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Лист1!$A$2:$A$3</c:f>
              <c:strCache>
                <c:ptCount val="2"/>
                <c:pt idx="0">
                  <c:v>4  мес.2022г.</c:v>
                </c:pt>
                <c:pt idx="1">
                  <c:v>4 мес. 2023г.</c:v>
                </c:pt>
              </c:strCache>
            </c:strRef>
          </c:cat>
          <c:val>
            <c:numRef>
              <c:f>Лист1!$H$2:$H$3</c:f>
              <c:numCache>
                <c:formatCode>General</c:formatCode>
                <c:ptCount val="2"/>
                <c:pt idx="0">
                  <c:v>3</c:v>
                </c:pt>
                <c:pt idx="1">
                  <c:v>2</c:v>
                </c:pt>
              </c:numCache>
            </c:numRef>
          </c:val>
        </c:ser>
        <c:dLbls>
          <c:showLegendKey val="0"/>
          <c:showVal val="0"/>
          <c:showCatName val="0"/>
          <c:showSerName val="0"/>
          <c:showPercent val="0"/>
          <c:showBubbleSize val="0"/>
        </c:dLbls>
        <c:gapWidth val="150"/>
        <c:axId val="187702504"/>
        <c:axId val="187702896"/>
      </c:barChart>
      <c:catAx>
        <c:axId val="187702504"/>
        <c:scaling>
          <c:orientation val="minMax"/>
        </c:scaling>
        <c:delete val="0"/>
        <c:axPos val="b"/>
        <c:numFmt formatCode="General" sourceLinked="1"/>
        <c:majorTickMark val="none"/>
        <c:minorTickMark val="none"/>
        <c:tickLblPos val="nextTo"/>
        <c:txPr>
          <a:bodyPr/>
          <a:lstStyle/>
          <a:p>
            <a:pPr>
              <a:defRPr sz="2000" b="1" i="1" baseline="0"/>
            </a:pPr>
            <a:endParaRPr lang="ru-RU"/>
          </a:p>
        </c:txPr>
        <c:crossAx val="187702896"/>
        <c:crosses val="autoZero"/>
        <c:auto val="1"/>
        <c:lblAlgn val="ctr"/>
        <c:lblOffset val="100"/>
        <c:noMultiLvlLbl val="0"/>
      </c:catAx>
      <c:valAx>
        <c:axId val="187702896"/>
        <c:scaling>
          <c:orientation val="minMax"/>
        </c:scaling>
        <c:delete val="0"/>
        <c:axPos val="l"/>
        <c:majorGridlines/>
        <c:numFmt formatCode="General" sourceLinked="1"/>
        <c:majorTickMark val="none"/>
        <c:minorTickMark val="none"/>
        <c:tickLblPos val="nextTo"/>
        <c:txPr>
          <a:bodyPr/>
          <a:lstStyle/>
          <a:p>
            <a:pPr>
              <a:defRPr sz="1600">
                <a:latin typeface="Times New Roman" pitchFamily="18" charset="0"/>
                <a:cs typeface="Times New Roman" pitchFamily="18" charset="0"/>
              </a:defRPr>
            </a:pPr>
            <a:endParaRPr lang="ru-RU"/>
          </a:p>
        </c:txPr>
        <c:crossAx val="187702504"/>
        <c:crosses val="autoZero"/>
        <c:crossBetween val="between"/>
      </c:valAx>
    </c:plotArea>
    <c:legend>
      <c:legendPos val="r"/>
      <c:layout>
        <c:manualLayout>
          <c:xMode val="edge"/>
          <c:yMode val="edge"/>
          <c:x val="0.66132187612323612"/>
          <c:y val="9.6724154272723267E-2"/>
          <c:w val="0.33781815609278593"/>
          <c:h val="0.55879715227429771"/>
        </c:manualLayout>
      </c:layout>
      <c:overlay val="0"/>
      <c:txPr>
        <a:bodyPr/>
        <a:lstStyle/>
        <a:p>
          <a:pPr>
            <a:defRPr sz="1600">
              <a:latin typeface="Times New Roman" pitchFamily="18" charset="0"/>
              <a:cs typeface="Times New Roman"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0.16732</cdr:x>
      <cdr:y>0.12351</cdr:y>
    </cdr:from>
    <cdr:to>
      <cdr:x>0.34649</cdr:x>
      <cdr:y>0.53679</cdr:y>
    </cdr:to>
    <cdr:sp macro="" textlink="">
      <cdr:nvSpPr>
        <cdr:cNvPr id="7" name="Прямая соединительная линия 6"/>
        <cdr:cNvSpPr/>
      </cdr:nvSpPr>
      <cdr:spPr>
        <a:xfrm xmlns:a="http://schemas.openxmlformats.org/drawingml/2006/main" flipV="1">
          <a:off x="924087" y="497867"/>
          <a:ext cx="989556" cy="1665962"/>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rtlCol="0" anchor="ctr"/>
        <a:lstStyle xmlns:a="http://schemas.openxmlformats.org/drawingml/2006/main"/>
        <a:p xmlns:a="http://schemas.openxmlformats.org/drawingml/2006/main">
          <a:endParaRPr lang="ru-RU" dirty="0"/>
        </a:p>
      </cdr:txBody>
    </cdr:sp>
  </cdr:relSizeAnchor>
  <cdr:relSizeAnchor xmlns:cdr="http://schemas.openxmlformats.org/drawingml/2006/chartDrawing">
    <cdr:from>
      <cdr:x>0.34876</cdr:x>
      <cdr:y>0.1204</cdr:y>
    </cdr:from>
    <cdr:to>
      <cdr:x>0.54153</cdr:x>
      <cdr:y>0.57719</cdr:y>
    </cdr:to>
    <cdr:sp macro="" textlink="">
      <cdr:nvSpPr>
        <cdr:cNvPr id="9" name="Прямая соединительная линия 8"/>
        <cdr:cNvSpPr/>
      </cdr:nvSpPr>
      <cdr:spPr>
        <a:xfrm xmlns:a="http://schemas.openxmlformats.org/drawingml/2006/main">
          <a:off x="1926169" y="485342"/>
          <a:ext cx="1064712" cy="1841326"/>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rtlCol="0" anchor="ctr"/>
        <a:lstStyle xmlns:a="http://schemas.openxmlformats.org/drawingml/2006/main"/>
        <a:p xmlns:a="http://schemas.openxmlformats.org/drawingml/2006/main">
          <a:endParaRPr lang="ru-RU" dirty="0"/>
        </a:p>
      </cdr:txBody>
    </cdr:sp>
  </cdr:relSizeAnchor>
</c:userShapes>
</file>

<file path=ppt/drawings/drawing2.xml><?xml version="1.0" encoding="utf-8"?>
<c:userShapes xmlns:c="http://schemas.openxmlformats.org/drawingml/2006/chart">
  <cdr:relSizeAnchor xmlns:cdr="http://schemas.openxmlformats.org/drawingml/2006/chartDrawing">
    <cdr:from>
      <cdr:x>0.20461</cdr:x>
      <cdr:y>0.13726</cdr:y>
    </cdr:from>
    <cdr:to>
      <cdr:x>0.43676</cdr:x>
      <cdr:y>0.20418</cdr:y>
    </cdr:to>
    <cdr:sp macro="" textlink="">
      <cdr:nvSpPr>
        <cdr:cNvPr id="3" name="Прямая соединительная линия 2"/>
        <cdr:cNvSpPr/>
      </cdr:nvSpPr>
      <cdr:spPr>
        <a:xfrm xmlns:a="http://schemas.openxmlformats.org/drawingml/2006/main" flipV="1">
          <a:off x="1738227" y="514116"/>
          <a:ext cx="1972223" cy="25062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0"/>
            <a:ext cx="4302919" cy="34106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624598" y="0"/>
            <a:ext cx="4302919" cy="341064"/>
          </a:xfrm>
          <a:prstGeom prst="rect">
            <a:avLst/>
          </a:prstGeom>
        </p:spPr>
        <p:txBody>
          <a:bodyPr vert="horz" lIns="91440" tIns="45720" rIns="91440" bIns="45720" rtlCol="0"/>
          <a:lstStyle>
            <a:lvl1pPr algn="r">
              <a:defRPr sz="1200"/>
            </a:lvl1pPr>
          </a:lstStyle>
          <a:p>
            <a:fld id="{F3160F2E-85FA-4707-88A5-1F65BBCC4B94}" type="datetimeFigureOut">
              <a:rPr lang="ru-RU" smtClean="0"/>
              <a:pPr/>
              <a:t>19.06.2023</a:t>
            </a:fld>
            <a:endParaRPr lang="ru-RU"/>
          </a:p>
        </p:txBody>
      </p:sp>
      <p:sp>
        <p:nvSpPr>
          <p:cNvPr id="4" name="Образ слайда 3"/>
          <p:cNvSpPr>
            <a:spLocks noGrp="1" noRot="1" noChangeAspect="1"/>
          </p:cNvSpPr>
          <p:nvPr>
            <p:ph type="sldImg" idx="2"/>
          </p:nvPr>
        </p:nvSpPr>
        <p:spPr>
          <a:xfrm>
            <a:off x="2925763" y="849313"/>
            <a:ext cx="4078287" cy="229393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92982" y="3271382"/>
            <a:ext cx="7943850" cy="267658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2" y="6456613"/>
            <a:ext cx="4302919" cy="341063"/>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624598" y="6456613"/>
            <a:ext cx="4302919" cy="341063"/>
          </a:xfrm>
          <a:prstGeom prst="rect">
            <a:avLst/>
          </a:prstGeom>
        </p:spPr>
        <p:txBody>
          <a:bodyPr vert="horz" lIns="91440" tIns="45720" rIns="91440" bIns="45720" rtlCol="0" anchor="b"/>
          <a:lstStyle>
            <a:lvl1pPr algn="r">
              <a:defRPr sz="1200"/>
            </a:lvl1pPr>
          </a:lstStyle>
          <a:p>
            <a:fld id="{641D302F-901B-4567-AF10-C16F0D07B746}" type="slidenum">
              <a:rPr lang="ru-RU" smtClean="0"/>
              <a:pPr/>
              <a:t>‹#›</a:t>
            </a:fld>
            <a:endParaRPr lang="ru-RU"/>
          </a:p>
        </p:txBody>
      </p:sp>
    </p:spTree>
    <p:extLst>
      <p:ext uri="{BB962C8B-B14F-4D97-AF65-F5344CB8AC3E}">
        <p14:creationId xmlns:p14="http://schemas.microsoft.com/office/powerpoint/2010/main" val="659594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base.garant.ru/40027495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ru.wikipedia.org/wiki/%D0%A0%D0%BE%D1%81%D1%81%D0%B8%D0%B9%D1%81%D0%BA%D0%B0%D1%8F_%D0%B0%D0%BA%D0%B0%D0%B4%D0%B5%D0%BC%D0%B8%D1%8F_%D0%BD%D0%B0%D1%83%D0%BA"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33F4672-EC8A-4DA8-B4FF-A0F91B7EE49B}" type="slidenum">
              <a:rPr lang="ru-RU" altLang="ru-RU" smtClean="0"/>
              <a:pPr/>
              <a:t>1</a:t>
            </a:fld>
            <a:endParaRPr lang="ru-RU" altLang="ru-RU" dirty="0"/>
          </a:p>
        </p:txBody>
      </p:sp>
    </p:spTree>
    <p:extLst>
      <p:ext uri="{BB962C8B-B14F-4D97-AF65-F5344CB8AC3E}">
        <p14:creationId xmlns:p14="http://schemas.microsoft.com/office/powerpoint/2010/main" val="2504663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indent="457200" algn="just"/>
            <a:r>
              <a:rPr lang="ru-RU" dirty="0" smtClean="0"/>
              <a:t>В соответствии</a:t>
            </a:r>
            <a:r>
              <a:rPr lang="ru-RU" baseline="0" dirty="0" smtClean="0"/>
              <a:t> с указанием ФЦМК о</a:t>
            </a:r>
            <a:r>
              <a:rPr lang="ru-RU" dirty="0" smtClean="0"/>
              <a:t>тдельным направлением</a:t>
            </a:r>
            <a:r>
              <a:rPr lang="ru-RU" baseline="0" dirty="0" smtClean="0"/>
              <a:t> в работе оперативно-диспетчерского отдела является </a:t>
            </a:r>
            <a:r>
              <a:rPr lang="ru-RU" u="sng" baseline="0" dirty="0" smtClean="0"/>
              <a:t>ежедневный сбор</a:t>
            </a:r>
            <a:r>
              <a:rPr lang="ru-RU" baseline="0" dirty="0" smtClean="0"/>
              <a:t> от МУ Службы и </a:t>
            </a:r>
            <a:r>
              <a:rPr lang="ru-RU" u="sng" baseline="0" dirty="0" smtClean="0"/>
              <a:t>внесение в федеральную систему мониторингов центров медицины катастроф </a:t>
            </a:r>
            <a:r>
              <a:rPr lang="ru-RU" baseline="0" dirty="0" smtClean="0"/>
              <a:t>данных по размещению и оказываемой медпомощи беженцам из ЛНР и ДНР. </a:t>
            </a:r>
            <a:endParaRPr lang="ru-RU" dirty="0"/>
          </a:p>
        </p:txBody>
      </p:sp>
      <p:sp>
        <p:nvSpPr>
          <p:cNvPr id="4" name="Номер слайда 3"/>
          <p:cNvSpPr>
            <a:spLocks noGrp="1"/>
          </p:cNvSpPr>
          <p:nvPr>
            <p:ph type="sldNum" sz="quarter" idx="10"/>
          </p:nvPr>
        </p:nvSpPr>
        <p:spPr/>
        <p:txBody>
          <a:bodyPr/>
          <a:lstStyle/>
          <a:p>
            <a:fld id="{641D302F-901B-4567-AF10-C16F0D07B746}" type="slidenum">
              <a:rPr lang="ru-RU" smtClean="0"/>
              <a:pPr/>
              <a:t>10</a:t>
            </a:fld>
            <a:endParaRPr lang="ru-RU"/>
          </a:p>
        </p:txBody>
      </p:sp>
    </p:spTree>
    <p:extLst>
      <p:ext uri="{BB962C8B-B14F-4D97-AF65-F5344CB8AC3E}">
        <p14:creationId xmlns:p14="http://schemas.microsoft.com/office/powerpoint/2010/main" val="2429359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indent="457200"/>
            <a:r>
              <a:rPr lang="ru-RU" dirty="0" smtClean="0"/>
              <a:t>При возникновении критериев ЧС проводится заполнение онлайн форм во Всероссийской системе оперативных Донесений о ЧС, в достаточно сжатые сроки, с учетом сложностей получения информации по обстоятельствам ЧС, особенно по диагнозам и степеням тяжести пострадавших. И здесь</a:t>
            </a:r>
            <a:r>
              <a:rPr lang="ru-RU" baseline="0" dirty="0" smtClean="0"/>
              <a:t> идет прямой контроль ФЦМК Минздрава России – по срокам и правильности заполнения. </a:t>
            </a:r>
          </a:p>
          <a:p>
            <a:pPr marL="0" marR="0" indent="45720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Вместе с тем, в соответствии с требованиями Минздрава России диспетчером ТЦМК до дежурантов МУ доводится информация о необходимости ТМК (через Федеральную систему ТМК) по пострадавшим при ЧС взрослым пациентам - в тяжелом, крайне тяжелом состояниях, а также по детям – независимо от степени тяжести, и последующий контроль времени проведения ТМК - строго в течение суток.</a:t>
            </a:r>
          </a:p>
          <a:p>
            <a:pPr indent="457200"/>
            <a:r>
              <a:rPr lang="ru-RU" sz="1200" kern="1200" dirty="0" smtClean="0">
                <a:solidFill>
                  <a:schemeClr val="tx1"/>
                </a:solidFill>
                <a:latin typeface="+mn-lt"/>
                <a:ea typeface="+mn-ea"/>
                <a:cs typeface="+mn-cs"/>
              </a:rPr>
              <a:t>Диспетчера ТЦМК - сотрудники с высшим образованием. </a:t>
            </a:r>
            <a:r>
              <a:rPr lang="ru-RU" sz="1200" u="sng" kern="1200" dirty="0" smtClean="0">
                <a:solidFill>
                  <a:schemeClr val="tx1"/>
                </a:solidFill>
                <a:latin typeface="+mn-lt"/>
                <a:ea typeface="+mn-ea"/>
                <a:cs typeface="+mn-cs"/>
              </a:rPr>
              <a:t>И все это за 25000 рублей в месяц</a:t>
            </a:r>
            <a:r>
              <a:rPr lang="ru-RU" sz="1200" kern="1200" dirty="0" smtClean="0">
                <a:solidFill>
                  <a:schemeClr val="tx1"/>
                </a:solidFill>
                <a:latin typeface="+mn-lt"/>
                <a:ea typeface="+mn-ea"/>
                <a:cs typeface="+mn-cs"/>
              </a:rPr>
              <a:t>. Хотелось бы укомплектование организаторами здравоохранения, но откуда их взять. Здесь возникает кадровая проблема по удержанию диспетчеров и по поиску (по необходимости) новых кадров.</a:t>
            </a:r>
          </a:p>
          <a:p>
            <a:pPr indent="457200"/>
            <a:r>
              <a:rPr lang="ru-RU" sz="1200" kern="1200" dirty="0" smtClean="0">
                <a:solidFill>
                  <a:schemeClr val="tx1"/>
                </a:solidFill>
                <a:latin typeface="+mn-lt"/>
                <a:ea typeface="+mn-ea"/>
                <a:cs typeface="+mn-cs"/>
              </a:rPr>
              <a:t>Финансирование ТЦМК – за счет средств бюджета области.</a:t>
            </a:r>
          </a:p>
          <a:p>
            <a:endParaRPr lang="ru-RU" dirty="0"/>
          </a:p>
        </p:txBody>
      </p:sp>
      <p:sp>
        <p:nvSpPr>
          <p:cNvPr id="4" name="Номер слайда 3"/>
          <p:cNvSpPr>
            <a:spLocks noGrp="1"/>
          </p:cNvSpPr>
          <p:nvPr>
            <p:ph type="sldNum" sz="quarter" idx="10"/>
          </p:nvPr>
        </p:nvSpPr>
        <p:spPr/>
        <p:txBody>
          <a:bodyPr/>
          <a:lstStyle/>
          <a:p>
            <a:fld id="{BCB287F5-3150-4624-95DA-6007620C1811}" type="slidenum">
              <a:rPr lang="ru-RU" smtClean="0"/>
              <a:pPr/>
              <a:t>11</a:t>
            </a:fld>
            <a:endParaRPr lang="ru-RU"/>
          </a:p>
        </p:txBody>
      </p:sp>
    </p:spTree>
    <p:extLst>
      <p:ext uri="{BB962C8B-B14F-4D97-AF65-F5344CB8AC3E}">
        <p14:creationId xmlns:p14="http://schemas.microsoft.com/office/powerpoint/2010/main" val="1504575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endParaRPr lang="ru-RU" dirty="0"/>
          </a:p>
        </p:txBody>
      </p:sp>
      <p:sp>
        <p:nvSpPr>
          <p:cNvPr id="4" name="Номер слайда 3"/>
          <p:cNvSpPr>
            <a:spLocks noGrp="1"/>
          </p:cNvSpPr>
          <p:nvPr>
            <p:ph type="sldNum" sz="quarter" idx="5"/>
          </p:nvPr>
        </p:nvSpPr>
        <p:spPr/>
        <p:txBody>
          <a:bodyPr/>
          <a:lstStyle/>
          <a:p>
            <a:fld id="{333F4672-EC8A-4DA8-B4FF-A0F91B7EE49B}" type="slidenum">
              <a:rPr lang="ru-RU" altLang="ru-RU" smtClean="0"/>
              <a:pPr/>
              <a:t>12</a:t>
            </a:fld>
            <a:endParaRPr lang="ru-RU" altLang="ru-RU"/>
          </a:p>
        </p:txBody>
      </p:sp>
    </p:spTree>
    <p:extLst>
      <p:ext uri="{BB962C8B-B14F-4D97-AF65-F5344CB8AC3E}">
        <p14:creationId xmlns:p14="http://schemas.microsoft.com/office/powerpoint/2010/main" val="2504663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endParaRPr lang="ru-RU" dirty="0"/>
          </a:p>
        </p:txBody>
      </p:sp>
      <p:sp>
        <p:nvSpPr>
          <p:cNvPr id="4" name="Номер слайда 3"/>
          <p:cNvSpPr>
            <a:spLocks noGrp="1"/>
          </p:cNvSpPr>
          <p:nvPr>
            <p:ph type="sldNum" sz="quarter" idx="5"/>
          </p:nvPr>
        </p:nvSpPr>
        <p:spPr/>
        <p:txBody>
          <a:bodyPr/>
          <a:lstStyle/>
          <a:p>
            <a:fld id="{333F4672-EC8A-4DA8-B4FF-A0F91B7EE49B}" type="slidenum">
              <a:rPr lang="ru-RU" altLang="ru-RU" smtClean="0"/>
              <a:pPr/>
              <a:t>13</a:t>
            </a:fld>
            <a:endParaRPr lang="ru-RU" altLang="ru-RU" dirty="0"/>
          </a:p>
        </p:txBody>
      </p:sp>
    </p:spTree>
    <p:extLst>
      <p:ext uri="{BB962C8B-B14F-4D97-AF65-F5344CB8AC3E}">
        <p14:creationId xmlns:p14="http://schemas.microsoft.com/office/powerpoint/2010/main" val="2504663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698750" y="509588"/>
            <a:ext cx="4532313" cy="2549525"/>
          </a:xfrm>
        </p:spPr>
      </p:sp>
      <p:sp>
        <p:nvSpPr>
          <p:cNvPr id="3" name="Заметки 2"/>
          <p:cNvSpPr>
            <a:spLocks noGrp="1"/>
          </p:cNvSpPr>
          <p:nvPr>
            <p:ph type="body" idx="1"/>
          </p:nvPr>
        </p:nvSpPr>
        <p:spPr/>
        <p:txBody>
          <a:bodyPr>
            <a:normAutofit/>
          </a:bodyPr>
          <a:lstStyle/>
          <a:p>
            <a:pPr marL="0" marR="0" indent="0" algn="l" defTabSz="1369314"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Отмечено, что у военнослужащих в настоящее</a:t>
            </a:r>
            <a:r>
              <a:rPr lang="ru-RU" sz="1200" kern="1200" baseline="0" dirty="0" smtClean="0">
                <a:solidFill>
                  <a:schemeClr val="tx1"/>
                </a:solidFill>
                <a:latin typeface="+mn-lt"/>
                <a:ea typeface="+mn-ea"/>
                <a:cs typeface="+mn-cs"/>
              </a:rPr>
              <a:t> время </a:t>
            </a:r>
            <a:r>
              <a:rPr lang="ru-RU" sz="1200" kern="1200" dirty="0" smtClean="0">
                <a:solidFill>
                  <a:schemeClr val="tx1"/>
                </a:solidFill>
                <a:latin typeface="+mn-lt"/>
                <a:ea typeface="+mn-ea"/>
                <a:cs typeface="+mn-cs"/>
              </a:rPr>
              <a:t>отработан достаточно качественный вариант аптечки индивидуальной АППИ -7, у гражданских – пока проблема (и с бинтами, которые постоянно слоятся и рвутся, и с жгутами, требующими замены турникетами). </a:t>
            </a:r>
          </a:p>
          <a:p>
            <a:pPr marL="0" marR="0" indent="0" algn="l" defTabSz="1369314"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pPr marL="0" marR="0" indent="0" algn="l" defTabSz="1369314" rtl="0" eaLnBrk="1" fontAlgn="auto" latinLnBrk="0" hangingPunct="1">
              <a:lnSpc>
                <a:spcPct val="100000"/>
              </a:lnSpc>
              <a:spcBef>
                <a:spcPts val="0"/>
              </a:spcBef>
              <a:spcAft>
                <a:spcPts val="0"/>
              </a:spcAft>
              <a:buClrTx/>
              <a:buSzTx/>
              <a:buFontTx/>
              <a:buNone/>
              <a:tabLst/>
              <a:defRPr/>
            </a:pPr>
            <a:endParaRPr lang="ru-RU" sz="2800" dirty="0"/>
          </a:p>
        </p:txBody>
      </p:sp>
      <p:sp>
        <p:nvSpPr>
          <p:cNvPr id="4" name="Номер слайда 3"/>
          <p:cNvSpPr>
            <a:spLocks noGrp="1"/>
          </p:cNvSpPr>
          <p:nvPr>
            <p:ph type="sldNum" sz="quarter" idx="10"/>
          </p:nvPr>
        </p:nvSpPr>
        <p:spPr/>
        <p:txBody>
          <a:bodyPr/>
          <a:lstStyle/>
          <a:p>
            <a:fld id="{CB1AE569-EB94-4C35-BBD9-73C741CD5166}" type="slidenum">
              <a:rPr lang="ru-RU" smtClean="0"/>
              <a:pPr/>
              <a:t>14</a:t>
            </a:fld>
            <a:endParaRPr lang="ru-RU" dirty="0"/>
          </a:p>
        </p:txBody>
      </p:sp>
    </p:spTree>
    <p:extLst>
      <p:ext uri="{BB962C8B-B14F-4D97-AF65-F5344CB8AC3E}">
        <p14:creationId xmlns:p14="http://schemas.microsoft.com/office/powerpoint/2010/main" val="853175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698750" y="509588"/>
            <a:ext cx="4532313" cy="2549525"/>
          </a:xfrm>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По аптечкам ПП у гражданского населения идет изучение опыта, учитывается возможность оказания ПП в прифронтовых регионах.</a:t>
            </a:r>
          </a:p>
          <a:p>
            <a:r>
              <a:rPr lang="ru-RU" sz="1200" kern="1200" dirty="0" smtClean="0">
                <a:solidFill>
                  <a:schemeClr val="tx1"/>
                </a:solidFill>
                <a:latin typeface="+mn-lt"/>
                <a:ea typeface="+mn-ea"/>
                <a:cs typeface="+mn-cs"/>
              </a:rPr>
              <a:t>Посмотрим, что будет закреплено законодательно.</a:t>
            </a:r>
          </a:p>
          <a:p>
            <a:pPr marL="0" marR="0" indent="0" algn="l" defTabSz="1369314" rtl="0" eaLnBrk="1" fontAlgn="auto" latinLnBrk="0" hangingPunct="1">
              <a:lnSpc>
                <a:spcPct val="100000"/>
              </a:lnSpc>
              <a:spcBef>
                <a:spcPts val="0"/>
              </a:spcBef>
              <a:spcAft>
                <a:spcPts val="0"/>
              </a:spcAft>
              <a:buClrTx/>
              <a:buSzTx/>
              <a:buFontTx/>
              <a:buNone/>
              <a:tabLst/>
              <a:defRPr/>
            </a:pPr>
            <a:endParaRPr lang="ru-RU" sz="2800" dirty="0"/>
          </a:p>
        </p:txBody>
      </p:sp>
      <p:sp>
        <p:nvSpPr>
          <p:cNvPr id="4" name="Номер слайда 3"/>
          <p:cNvSpPr>
            <a:spLocks noGrp="1"/>
          </p:cNvSpPr>
          <p:nvPr>
            <p:ph type="sldNum" sz="quarter" idx="10"/>
          </p:nvPr>
        </p:nvSpPr>
        <p:spPr/>
        <p:txBody>
          <a:bodyPr/>
          <a:lstStyle/>
          <a:p>
            <a:fld id="{CB1AE569-EB94-4C35-BBD9-73C741CD5166}" type="slidenum">
              <a:rPr lang="ru-RU" smtClean="0"/>
              <a:pPr/>
              <a:t>15</a:t>
            </a:fld>
            <a:endParaRPr lang="ru-RU" dirty="0"/>
          </a:p>
        </p:txBody>
      </p:sp>
    </p:spTree>
    <p:extLst>
      <p:ext uri="{BB962C8B-B14F-4D97-AF65-F5344CB8AC3E}">
        <p14:creationId xmlns:p14="http://schemas.microsoft.com/office/powerpoint/2010/main" val="162938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698750" y="509588"/>
            <a:ext cx="4532313" cy="2549525"/>
          </a:xfrm>
        </p:spPr>
      </p:sp>
      <p:sp>
        <p:nvSpPr>
          <p:cNvPr id="3" name="Заметки 2"/>
          <p:cNvSpPr>
            <a:spLocks noGrp="1"/>
          </p:cNvSpPr>
          <p:nvPr>
            <p:ph type="body" idx="1"/>
          </p:nvPr>
        </p:nvSpPr>
        <p:spPr/>
        <p:txBody>
          <a:bodyPr>
            <a:normAutofit/>
          </a:bodyPr>
          <a:lstStyle/>
          <a:p>
            <a:pPr marL="0" marR="0" indent="0" algn="l" defTabSz="1369314"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Докладчик из Минпромторга сообщил, что промышленность готова, на что уважаемый Дмитрий Анатольевич, достаточно строго ответил: «Посмотрим». Достал из кармана ножницы одной из автомобильных аптечек (которые должны расстригать ремень безопасности) и стал пытаться расстричь свой галстук, не удалось. Это говорит о многом.</a:t>
            </a:r>
          </a:p>
          <a:p>
            <a:pPr marL="0" marR="0" indent="0" algn="l" defTabSz="1369314" rtl="0" eaLnBrk="1" fontAlgn="auto" latinLnBrk="0" hangingPunct="1">
              <a:lnSpc>
                <a:spcPct val="100000"/>
              </a:lnSpc>
              <a:spcBef>
                <a:spcPts val="0"/>
              </a:spcBef>
              <a:spcAft>
                <a:spcPts val="0"/>
              </a:spcAft>
              <a:buClrTx/>
              <a:buSzTx/>
              <a:buFontTx/>
              <a:buNone/>
              <a:tabLst/>
              <a:defRPr/>
            </a:pPr>
            <a:endParaRPr lang="ru-RU" sz="2800" dirty="0"/>
          </a:p>
        </p:txBody>
      </p:sp>
      <p:sp>
        <p:nvSpPr>
          <p:cNvPr id="4" name="Номер слайда 3"/>
          <p:cNvSpPr>
            <a:spLocks noGrp="1"/>
          </p:cNvSpPr>
          <p:nvPr>
            <p:ph type="sldNum" sz="quarter" idx="10"/>
          </p:nvPr>
        </p:nvSpPr>
        <p:spPr/>
        <p:txBody>
          <a:bodyPr/>
          <a:lstStyle/>
          <a:p>
            <a:fld id="{CB1AE569-EB94-4C35-BBD9-73C741CD5166}" type="slidenum">
              <a:rPr lang="ru-RU" smtClean="0"/>
              <a:pPr/>
              <a:t>16</a:t>
            </a:fld>
            <a:endParaRPr lang="ru-RU" dirty="0"/>
          </a:p>
        </p:txBody>
      </p:sp>
    </p:spTree>
    <p:extLst>
      <p:ext uri="{BB962C8B-B14F-4D97-AF65-F5344CB8AC3E}">
        <p14:creationId xmlns:p14="http://schemas.microsoft.com/office/powerpoint/2010/main" val="2217715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698750" y="509588"/>
            <a:ext cx="4532313" cy="2549525"/>
          </a:xfrm>
        </p:spPr>
      </p:sp>
      <p:sp>
        <p:nvSpPr>
          <p:cNvPr id="3" name="Заметки 2"/>
          <p:cNvSpPr>
            <a:spLocks noGrp="1"/>
          </p:cNvSpPr>
          <p:nvPr>
            <p:ph type="body" idx="1"/>
          </p:nvPr>
        </p:nvSpPr>
        <p:spPr/>
        <p:txBody>
          <a:bodyPr>
            <a:normAutofit/>
          </a:bodyPr>
          <a:lstStyle/>
          <a:p>
            <a:pPr marL="0" marR="0" indent="0" algn="l" defTabSz="1369314"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По итогам, что предлагается сделать в ближайшее время представлено на слайде. Мероприятия носят проектный характер, требуют значительного времени. Но, относительно Регистров по организациям, обучающим ПП; проученным преподавателям ПП и в целом проученным, полностью согласен и достаточно срочное, хотя бы среднесрочное мероприятие, потому как сейчас обучение по ПП носит достаточно формальный характер. Но, это вопросы федерального уровня.</a:t>
            </a:r>
          </a:p>
          <a:p>
            <a:pPr marL="0" marR="0" indent="0" algn="l" defTabSz="1369314" rtl="0" eaLnBrk="1" fontAlgn="auto" latinLnBrk="0" hangingPunct="1">
              <a:lnSpc>
                <a:spcPct val="100000"/>
              </a:lnSpc>
              <a:spcBef>
                <a:spcPts val="0"/>
              </a:spcBef>
              <a:spcAft>
                <a:spcPts val="0"/>
              </a:spcAft>
              <a:buClrTx/>
              <a:buSzTx/>
              <a:buFontTx/>
              <a:buNone/>
              <a:tabLst/>
              <a:defRPr/>
            </a:pPr>
            <a:endParaRPr lang="ru-RU" sz="2800" dirty="0"/>
          </a:p>
        </p:txBody>
      </p:sp>
      <p:sp>
        <p:nvSpPr>
          <p:cNvPr id="4" name="Номер слайда 3"/>
          <p:cNvSpPr>
            <a:spLocks noGrp="1"/>
          </p:cNvSpPr>
          <p:nvPr>
            <p:ph type="sldNum" sz="quarter" idx="10"/>
          </p:nvPr>
        </p:nvSpPr>
        <p:spPr/>
        <p:txBody>
          <a:bodyPr/>
          <a:lstStyle/>
          <a:p>
            <a:fld id="{CB1AE569-EB94-4C35-BBD9-73C741CD5166}" type="slidenum">
              <a:rPr lang="ru-RU" smtClean="0"/>
              <a:pPr/>
              <a:t>17</a:t>
            </a:fld>
            <a:endParaRPr lang="ru-RU" dirty="0"/>
          </a:p>
        </p:txBody>
      </p:sp>
    </p:spTree>
    <p:extLst>
      <p:ext uri="{BB962C8B-B14F-4D97-AF65-F5344CB8AC3E}">
        <p14:creationId xmlns:p14="http://schemas.microsoft.com/office/powerpoint/2010/main" val="2368051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698750" y="509588"/>
            <a:ext cx="4532313" cy="2549525"/>
          </a:xfrm>
        </p:spPr>
      </p:sp>
      <p:sp>
        <p:nvSpPr>
          <p:cNvPr id="3" name="Заметки 2"/>
          <p:cNvSpPr>
            <a:spLocks noGrp="1"/>
          </p:cNvSpPr>
          <p:nvPr>
            <p:ph type="body" idx="1"/>
          </p:nvPr>
        </p:nvSpPr>
        <p:spPr/>
        <p:txBody>
          <a:bodyPr>
            <a:normAutofit fontScale="92500"/>
          </a:bodyPr>
          <a:lstStyle/>
          <a:p>
            <a:pPr indent="457200"/>
            <a:r>
              <a:rPr lang="ru-RU" sz="1200" kern="1200" dirty="0" smtClean="0">
                <a:solidFill>
                  <a:schemeClr val="tx1"/>
                </a:solidFill>
                <a:latin typeface="+mn-lt"/>
                <a:ea typeface="+mn-ea"/>
                <a:cs typeface="+mn-cs"/>
              </a:rPr>
              <a:t>Что делается сейчас. С 2011 года на базе ТЦМК успешно функционирует УЦ по обучению приемам ПП. </a:t>
            </a:r>
          </a:p>
          <a:p>
            <a:pPr indent="457200"/>
            <a:r>
              <a:rPr lang="ru-RU" sz="1200" kern="1200" dirty="0" smtClean="0">
                <a:solidFill>
                  <a:schemeClr val="tx1"/>
                </a:solidFill>
                <a:latin typeface="+mn-lt"/>
                <a:ea typeface="+mn-ea"/>
                <a:cs typeface="+mn-cs"/>
              </a:rPr>
              <a:t>В 2012 году наш ТЦМК даже стал Лауреатом Всероссийского конкурса среди ТЦМК за победу в номинации «За высокие показатели по обучению приемам первой помощи». </a:t>
            </a:r>
          </a:p>
          <a:p>
            <a:pPr indent="457200"/>
            <a:r>
              <a:rPr lang="ru-RU" sz="1200" kern="1200" dirty="0" smtClean="0">
                <a:solidFill>
                  <a:schemeClr val="tx1"/>
                </a:solidFill>
                <a:latin typeface="+mn-lt"/>
                <a:ea typeface="+mn-ea"/>
                <a:cs typeface="+mn-cs"/>
              </a:rPr>
              <a:t>Показатели по проученным за последние три года представлены в таблице.</a:t>
            </a:r>
          </a:p>
          <a:p>
            <a:pPr indent="457200"/>
            <a:r>
              <a:rPr lang="ru-RU" sz="1200" kern="1200" dirty="0" smtClean="0">
                <a:solidFill>
                  <a:schemeClr val="tx1"/>
                </a:solidFill>
                <a:latin typeface="+mn-lt"/>
                <a:ea typeface="+mn-ea"/>
                <a:cs typeface="+mn-cs"/>
              </a:rPr>
              <a:t>В настоящее время, за счет нахождения в составе ВОКБ, в Уставе которой есть и образовательная деятельность, при этом, проводя курсы обучения по первой помощи </a:t>
            </a:r>
            <a:r>
              <a:rPr lang="ru-RU" sz="1200" b="1" kern="1200" dirty="0" smtClean="0">
                <a:solidFill>
                  <a:schemeClr val="tx1"/>
                </a:solidFill>
                <a:latin typeface="+mn-lt"/>
                <a:ea typeface="+mn-ea"/>
                <a:cs typeface="+mn-cs"/>
              </a:rPr>
              <a:t>до 24 учебных часов</a:t>
            </a:r>
            <a:r>
              <a:rPr lang="ru-RU" sz="1200" kern="1200" dirty="0" smtClean="0">
                <a:solidFill>
                  <a:schemeClr val="tx1"/>
                </a:solidFill>
                <a:latin typeface="+mn-lt"/>
                <a:ea typeface="+mn-ea"/>
                <a:cs typeface="+mn-cs"/>
              </a:rPr>
              <a:t>, учебный центр ТЦМК не требует лицензирования.</a:t>
            </a:r>
          </a:p>
          <a:p>
            <a:pPr indent="457200"/>
            <a:r>
              <a:rPr lang="ru-RU" sz="1200" kern="1200" dirty="0" smtClean="0">
                <a:solidFill>
                  <a:schemeClr val="tx1"/>
                </a:solidFill>
                <a:latin typeface="+mn-lt"/>
                <a:ea typeface="+mn-ea"/>
                <a:cs typeface="+mn-cs"/>
              </a:rPr>
              <a:t>Однако, в плане перспективного развития, с учетом развития сегмента платных услуг, возможного вхождения в обучение </a:t>
            </a:r>
            <a:r>
              <a:rPr lang="ru-RU" sz="1200" u="sng" kern="1200" dirty="0" smtClean="0">
                <a:solidFill>
                  <a:schemeClr val="tx1"/>
                </a:solidFill>
                <a:latin typeface="+mn-lt"/>
                <a:ea typeface="+mn-ea"/>
                <a:cs typeface="+mn-cs"/>
              </a:rPr>
              <a:t>по ПП в рамках охраны труда</a:t>
            </a:r>
            <a:r>
              <a:rPr lang="ru-RU" sz="1200" kern="1200" dirty="0" smtClean="0">
                <a:solidFill>
                  <a:schemeClr val="tx1"/>
                </a:solidFill>
                <a:latin typeface="+mn-lt"/>
                <a:ea typeface="+mn-ea"/>
                <a:cs typeface="+mn-cs"/>
              </a:rPr>
              <a:t>, вероятно лицензирование потребуется. На текущий момент платные услуги достаточно скромны, но на необходимый проектор</a:t>
            </a:r>
            <a:r>
              <a:rPr lang="ru-RU" sz="1200" kern="1200" baseline="0" dirty="0" smtClean="0">
                <a:solidFill>
                  <a:schemeClr val="tx1"/>
                </a:solidFill>
                <a:latin typeface="+mn-lt"/>
                <a:ea typeface="+mn-ea"/>
                <a:cs typeface="+mn-cs"/>
              </a:rPr>
              <a:t> для лекций заработали. Необходимо приобрести.</a:t>
            </a:r>
            <a:endParaRPr lang="ru-RU" sz="1200" kern="1200" dirty="0" smtClean="0">
              <a:solidFill>
                <a:schemeClr val="tx1"/>
              </a:solidFill>
              <a:latin typeface="+mn-lt"/>
              <a:ea typeface="+mn-ea"/>
              <a:cs typeface="+mn-cs"/>
            </a:endParaRPr>
          </a:p>
          <a:p>
            <a:pPr indent="457200"/>
            <a:r>
              <a:rPr lang="ru-RU" sz="1200" kern="1200" dirty="0" smtClean="0">
                <a:solidFill>
                  <a:schemeClr val="tx1"/>
                </a:solidFill>
                <a:latin typeface="+mn-lt"/>
                <a:ea typeface="+mn-ea"/>
                <a:cs typeface="+mn-cs"/>
              </a:rPr>
              <a:t>И здесь вопрос сохранения штатов (</a:t>
            </a:r>
            <a:r>
              <a:rPr lang="ru-RU" sz="1200" u="sng" kern="1200" dirty="0" smtClean="0">
                <a:solidFill>
                  <a:schemeClr val="tx1"/>
                </a:solidFill>
                <a:latin typeface="+mn-lt"/>
                <a:ea typeface="+mn-ea"/>
                <a:cs typeface="+mn-cs"/>
              </a:rPr>
              <a:t>минимум две ставки преподавателей</a:t>
            </a:r>
            <a:r>
              <a:rPr lang="ru-RU" sz="1200" kern="1200" dirty="0" smtClean="0">
                <a:solidFill>
                  <a:schemeClr val="tx1"/>
                </a:solidFill>
                <a:latin typeface="+mn-lt"/>
                <a:ea typeface="+mn-ea"/>
                <a:cs typeface="+mn-cs"/>
              </a:rPr>
              <a:t>), выделения площадей (</a:t>
            </a:r>
            <a:r>
              <a:rPr lang="ru-RU" sz="1200" b="1" u="sng" kern="1200" dirty="0" smtClean="0">
                <a:solidFill>
                  <a:schemeClr val="tx1"/>
                </a:solidFill>
                <a:latin typeface="+mn-lt"/>
                <a:ea typeface="+mn-ea"/>
                <a:cs typeface="+mn-cs"/>
                <a:hlinkClick r:id="rId3"/>
              </a:rPr>
              <a:t>СанПиН 1.2.3685-21</a:t>
            </a:r>
            <a:r>
              <a:rPr lang="ru-RU" sz="1200" b="1"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 - площадь учебных помещений с индивидуальными рабочими местами с ПК – </a:t>
            </a:r>
            <a:r>
              <a:rPr lang="ru-RU" sz="1200" b="1" kern="1200" dirty="0" smtClean="0">
                <a:solidFill>
                  <a:schemeClr val="tx1"/>
                </a:solidFill>
                <a:latin typeface="+mn-lt"/>
                <a:ea typeface="+mn-ea"/>
                <a:cs typeface="+mn-cs"/>
              </a:rPr>
              <a:t>4,5 кв. м /рабочее место</a:t>
            </a:r>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(у нас 10 раб мест); </a:t>
            </a:r>
            <a:r>
              <a:rPr lang="ru-RU" sz="1200" kern="1200" dirty="0" smtClean="0">
                <a:solidFill>
                  <a:schemeClr val="tx1"/>
                </a:solidFill>
                <a:latin typeface="+mn-lt"/>
                <a:ea typeface="+mn-ea"/>
                <a:cs typeface="+mn-cs"/>
              </a:rPr>
              <a:t>места </a:t>
            </a:r>
            <a:r>
              <a:rPr lang="ru-RU" sz="1200" b="1" kern="1200" dirty="0" smtClean="0">
                <a:solidFill>
                  <a:schemeClr val="tx1"/>
                </a:solidFill>
                <a:latin typeface="+mn-lt"/>
                <a:ea typeface="+mn-ea"/>
                <a:cs typeface="+mn-cs"/>
              </a:rPr>
              <a:t>отработки практических навыков – 6 кв. м/чел). </a:t>
            </a:r>
            <a:r>
              <a:rPr lang="ru-RU" sz="1200" u="sng" kern="1200" dirty="0" smtClean="0">
                <a:solidFill>
                  <a:schemeClr val="tx1"/>
                </a:solidFill>
                <a:latin typeface="+mn-lt"/>
                <a:ea typeface="+mn-ea"/>
                <a:cs typeface="+mn-cs"/>
              </a:rPr>
              <a:t>Т.о. даже для 10 обучаемых площадь помещений УЦ ПП д.б. </a:t>
            </a:r>
            <a:r>
              <a:rPr lang="ru-RU" sz="1200" b="1" u="sng" kern="1200" dirty="0" smtClean="0">
                <a:solidFill>
                  <a:schemeClr val="tx1"/>
                </a:solidFill>
                <a:latin typeface="+mn-lt"/>
                <a:ea typeface="+mn-ea"/>
                <a:cs typeface="+mn-cs"/>
              </a:rPr>
              <a:t>порядка 105кв. м</a:t>
            </a:r>
            <a:r>
              <a:rPr lang="ru-RU" sz="1200" u="sng" kern="1200" dirty="0" smtClean="0">
                <a:solidFill>
                  <a:schemeClr val="tx1"/>
                </a:solidFill>
                <a:latin typeface="+mn-lt"/>
                <a:ea typeface="+mn-ea"/>
                <a:cs typeface="+mn-cs"/>
              </a:rPr>
              <a:t>. У нас пока только 30 кв.м.</a:t>
            </a:r>
          </a:p>
          <a:p>
            <a:pPr indent="457200"/>
            <a:r>
              <a:rPr lang="ru-RU" sz="1200" kern="1200" dirty="0" smtClean="0">
                <a:solidFill>
                  <a:schemeClr val="tx1"/>
                </a:solidFill>
                <a:latin typeface="+mn-lt"/>
                <a:ea typeface="+mn-ea"/>
                <a:cs typeface="+mn-cs"/>
              </a:rPr>
              <a:t>Направление обучения по первой помощи подлежит значительному развитию и за счет выездных форм, а также проведения массовых показательных занятий, в перспективе - проведение Олимпиады по первой помощи в регионе.</a:t>
            </a:r>
          </a:p>
          <a:p>
            <a:endParaRPr lang="ru-RU" sz="1200" kern="1200" dirty="0" smtClean="0">
              <a:solidFill>
                <a:schemeClr val="tx1"/>
              </a:solidFill>
              <a:latin typeface="+mn-lt"/>
              <a:ea typeface="+mn-ea"/>
              <a:cs typeface="+mn-cs"/>
            </a:endParaRPr>
          </a:p>
          <a:p>
            <a:pPr marL="0" marR="0" indent="0" algn="l" defTabSz="1369314" rtl="0" eaLnBrk="1" fontAlgn="auto" latinLnBrk="0" hangingPunct="1">
              <a:lnSpc>
                <a:spcPct val="100000"/>
              </a:lnSpc>
              <a:spcBef>
                <a:spcPts val="0"/>
              </a:spcBef>
              <a:spcAft>
                <a:spcPts val="0"/>
              </a:spcAft>
              <a:buClrTx/>
              <a:buSzTx/>
              <a:buFontTx/>
              <a:buNone/>
              <a:tabLst/>
              <a:defRPr/>
            </a:pPr>
            <a:endParaRPr lang="ru-RU" sz="2800" dirty="0" smtClean="0"/>
          </a:p>
          <a:p>
            <a:pPr marL="0" marR="0" indent="0" algn="l" defTabSz="1369314" rtl="0" eaLnBrk="1" fontAlgn="auto" latinLnBrk="0" hangingPunct="1">
              <a:lnSpc>
                <a:spcPct val="100000"/>
              </a:lnSpc>
              <a:spcBef>
                <a:spcPts val="0"/>
              </a:spcBef>
              <a:spcAft>
                <a:spcPts val="0"/>
              </a:spcAft>
              <a:buClrTx/>
              <a:buSzTx/>
              <a:buFontTx/>
              <a:buNone/>
              <a:tabLst/>
              <a:defRPr/>
            </a:pPr>
            <a:endParaRPr lang="ru-RU" sz="2800" dirty="0" smtClean="0"/>
          </a:p>
        </p:txBody>
      </p:sp>
      <p:sp>
        <p:nvSpPr>
          <p:cNvPr id="4" name="Номер слайда 3"/>
          <p:cNvSpPr>
            <a:spLocks noGrp="1"/>
          </p:cNvSpPr>
          <p:nvPr>
            <p:ph type="sldNum" sz="quarter" idx="10"/>
          </p:nvPr>
        </p:nvSpPr>
        <p:spPr/>
        <p:txBody>
          <a:bodyPr/>
          <a:lstStyle/>
          <a:p>
            <a:fld id="{CB1AE569-EB94-4C35-BBD9-73C741CD5166}" type="slidenum">
              <a:rPr lang="ru-RU" smtClean="0"/>
              <a:pPr/>
              <a:t>18</a:t>
            </a:fld>
            <a:endParaRPr lang="ru-RU" dirty="0"/>
          </a:p>
        </p:txBody>
      </p:sp>
    </p:spTree>
    <p:extLst>
      <p:ext uri="{BB962C8B-B14F-4D97-AF65-F5344CB8AC3E}">
        <p14:creationId xmlns:p14="http://schemas.microsoft.com/office/powerpoint/2010/main" val="155164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ru-RU" sz="1200" kern="1200" dirty="0" smtClean="0">
                <a:solidFill>
                  <a:schemeClr val="tx1"/>
                </a:solidFill>
                <a:latin typeface="+mn-lt"/>
                <a:ea typeface="+mn-ea"/>
                <a:cs typeface="+mn-cs"/>
              </a:rPr>
              <a:t>Согласно регламентов СМК: есть начальник Службы и директор ТЦМК - органа повседневного управления. Именно эти должностные лица непосредственно отвечают за организацию ликвидации медсанпоследствий при угрозах ЧС и ЧС. Следовательно, между ними – должно быть прямое подчинение по вопросам СМК в оперативном режиме.</a:t>
            </a:r>
          </a:p>
          <a:p>
            <a:r>
              <a:rPr lang="ru-RU" sz="1200" kern="1200" dirty="0" smtClean="0">
                <a:solidFill>
                  <a:schemeClr val="tx1"/>
                </a:solidFill>
                <a:latin typeface="+mn-lt"/>
                <a:ea typeface="+mn-ea"/>
                <a:cs typeface="+mn-cs"/>
              </a:rPr>
              <a:t>При этом, письмом департамента от 26.01.2022г. № 1-9/24 решение вопросов СМК возложено на Зам начальника Департамента, который только переадресует документы по МК – МОБ работнику, главному специалисту по ГО ЧС департамента. Это Немедицинские работники, Неправомочные заниматься вопросами ОЗ, в т.ч. МК, и НЕ несут ответственности.</a:t>
            </a:r>
          </a:p>
          <a:p>
            <a:r>
              <a:rPr lang="ru-RU" sz="1200" kern="1200" dirty="0" smtClean="0">
                <a:solidFill>
                  <a:schemeClr val="tx1"/>
                </a:solidFill>
                <a:latin typeface="+mn-lt"/>
                <a:ea typeface="+mn-ea"/>
                <a:cs typeface="+mn-cs"/>
              </a:rPr>
              <a:t>Какие результаты? (см. Таблица). </a:t>
            </a:r>
          </a:p>
          <a:p>
            <a:r>
              <a:rPr lang="ru-RU" sz="1200" kern="1200" dirty="0" smtClean="0">
                <a:solidFill>
                  <a:schemeClr val="tx1"/>
                </a:solidFill>
                <a:latin typeface="+mn-lt"/>
                <a:ea typeface="+mn-ea"/>
                <a:cs typeface="+mn-cs"/>
              </a:rPr>
              <a:t>- И это еще не все. Из-за такого распыления полномочий и непринятие Департаментом формулировки проекта Положения о СМК, что </a:t>
            </a:r>
            <a:r>
              <a:rPr lang="ru-RU" sz="1200" b="1" u="sng" kern="1200" dirty="0" smtClean="0">
                <a:solidFill>
                  <a:schemeClr val="tx1"/>
                </a:solidFill>
                <a:latin typeface="+mn-lt"/>
                <a:ea typeface="+mn-ea"/>
                <a:cs typeface="+mn-cs"/>
              </a:rPr>
              <a:t>ТЦМК - …с функциями штаба СМК области (приказ №261),</a:t>
            </a:r>
            <a:r>
              <a:rPr lang="ru-RU" sz="1200" u="sng"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так как согласованием нашего приказа – по СМК занимается </a:t>
            </a:r>
            <a:r>
              <a:rPr lang="ru-RU" sz="1200" kern="1200" dirty="0" err="1" smtClean="0">
                <a:solidFill>
                  <a:schemeClr val="tx1"/>
                </a:solidFill>
                <a:latin typeface="+mn-lt"/>
                <a:ea typeface="+mn-ea"/>
                <a:cs typeface="+mn-cs"/>
              </a:rPr>
              <a:t>немедик</a:t>
            </a:r>
            <a:r>
              <a:rPr lang="ru-RU" sz="1200" kern="1200" dirty="0" smtClean="0">
                <a:solidFill>
                  <a:schemeClr val="tx1"/>
                </a:solidFill>
                <a:latin typeface="+mn-lt"/>
                <a:ea typeface="+mn-ea"/>
                <a:cs typeface="+mn-cs"/>
              </a:rPr>
              <a:t> – главный специалист Департамента по гражданской обороне (и ЧС).</a:t>
            </a:r>
          </a:p>
          <a:p>
            <a:r>
              <a:rPr lang="ru-RU" sz="1200" u="sng" kern="1200" dirty="0" smtClean="0">
                <a:solidFill>
                  <a:schemeClr val="tx1"/>
                </a:solidFill>
                <a:latin typeface="+mn-lt"/>
                <a:ea typeface="+mn-ea"/>
                <a:cs typeface="+mn-cs"/>
              </a:rPr>
              <a:t>- «дедовщина» какая-то -</a:t>
            </a:r>
            <a:r>
              <a:rPr lang="ru-RU" sz="1200" kern="1200" dirty="0" smtClean="0">
                <a:solidFill>
                  <a:schemeClr val="tx1"/>
                </a:solidFill>
                <a:latin typeface="+mn-lt"/>
                <a:ea typeface="+mn-ea"/>
                <a:cs typeface="+mn-cs"/>
              </a:rPr>
              <a:t> издали приказ Департамента от 28.02.2019г. №162, согласно которому ТЦМК собирает от МУ, проверяет на соответствие, представляет в Департамент </a:t>
            </a:r>
            <a:r>
              <a:rPr lang="ru-RU" sz="1200" u="sng" kern="1200" dirty="0" smtClean="0">
                <a:solidFill>
                  <a:schemeClr val="tx1"/>
                </a:solidFill>
                <a:latin typeface="+mn-lt"/>
                <a:ea typeface="+mn-ea"/>
                <a:cs typeface="+mn-cs"/>
              </a:rPr>
              <a:t>данные по НЗ Гражданской обороны медорганизаций</a:t>
            </a:r>
            <a:r>
              <a:rPr lang="ru-RU" sz="1200" kern="1200" dirty="0" smtClean="0">
                <a:solidFill>
                  <a:schemeClr val="tx1"/>
                </a:solidFill>
                <a:latin typeface="+mn-lt"/>
                <a:ea typeface="+mn-ea"/>
                <a:cs typeface="+mn-cs"/>
              </a:rPr>
              <a:t> – это несвойственная функция для ТЦМК. </a:t>
            </a:r>
          </a:p>
          <a:p>
            <a:r>
              <a:rPr lang="ru-RU" sz="1200" kern="1200" dirty="0" smtClean="0">
                <a:solidFill>
                  <a:schemeClr val="tx1"/>
                </a:solidFill>
                <a:latin typeface="+mn-lt"/>
                <a:ea typeface="+mn-ea"/>
                <a:cs typeface="+mn-cs"/>
              </a:rPr>
              <a:t>Это прямые задачи специалистов по гражданской обороне Департамента, приказ необходимо отменять, обращались многократно, но если наши письма отписываются тем же специалистам по ГО Департамента, то как они его отменят? При этом в Департаменте 4 специалиста, которые так или иначе занимаются вопросами ГО (3 Вологда + 1 Череповец).</a:t>
            </a:r>
          </a:p>
          <a:p>
            <a:r>
              <a:rPr lang="ru-RU" sz="1200" kern="1200" dirty="0" smtClean="0">
                <a:solidFill>
                  <a:schemeClr val="tx1"/>
                </a:solidFill>
                <a:latin typeface="+mn-lt"/>
                <a:ea typeface="+mn-ea"/>
                <a:cs typeface="+mn-cs"/>
              </a:rPr>
              <a:t>К результатам распыления функций можно отнести и тот факт, что теперь немедики (специалисты Департамента по ГО и МОБ работе, которые в нужный момент (</a:t>
            </a:r>
            <a:r>
              <a:rPr lang="ru-RU" sz="1200" u="sng" kern="1200" dirty="0" smtClean="0">
                <a:solidFill>
                  <a:schemeClr val="tx1"/>
                </a:solidFill>
                <a:latin typeface="+mn-lt"/>
                <a:ea typeface="+mn-ea"/>
                <a:cs typeface="+mn-cs"/>
              </a:rPr>
              <a:t>проверка Федерального центра 21 года</a:t>
            </a:r>
            <a:r>
              <a:rPr lang="ru-RU" sz="1200" kern="1200" dirty="0" smtClean="0">
                <a:solidFill>
                  <a:schemeClr val="tx1"/>
                </a:solidFill>
                <a:latin typeface="+mn-lt"/>
                <a:ea typeface="+mn-ea"/>
                <a:cs typeface="+mn-cs"/>
              </a:rPr>
              <a:t>) заявляют, что занимаются только своим направлением) участвуют от Департамента </a:t>
            </a:r>
            <a:r>
              <a:rPr lang="ru-RU" sz="1200" b="1" u="sng" kern="1200" dirty="0" smtClean="0">
                <a:solidFill>
                  <a:schemeClr val="tx1"/>
                </a:solidFill>
                <a:latin typeface="+mn-lt"/>
                <a:ea typeface="+mn-ea"/>
                <a:cs typeface="+mn-cs"/>
              </a:rPr>
              <a:t>в учениях по АТЗ</a:t>
            </a:r>
            <a:r>
              <a:rPr lang="ru-RU" sz="1200" u="sng" kern="1200" dirty="0" smtClean="0">
                <a:solidFill>
                  <a:schemeClr val="tx1"/>
                </a:solidFill>
                <a:latin typeface="+mn-lt"/>
                <a:ea typeface="+mn-ea"/>
                <a:cs typeface="+mn-cs"/>
              </a:rPr>
              <a:t>, решая вопросы ликвидации медсанпоследствий ЧС, связанных с терактами</a:t>
            </a:r>
            <a:r>
              <a:rPr lang="ru-RU" sz="1200" kern="1200" dirty="0" smtClean="0">
                <a:solidFill>
                  <a:schemeClr val="tx1"/>
                </a:solidFill>
                <a:latin typeface="+mn-lt"/>
                <a:ea typeface="+mn-ea"/>
                <a:cs typeface="+mn-cs"/>
              </a:rPr>
              <a:t>. А ответственными в областных регламентах за действия здравоохранения при ЧС, связанных с терактами является директор ТЦМК, ну и координатором – зам начальника департамента. Как это допускается? Необходимо привлекать на сборовые мероприятия должностных лиц, которые действительно отвечают и реально работают в направлении. </a:t>
            </a:r>
          </a:p>
          <a:p>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333F4672-EC8A-4DA8-B4FF-A0F91B7EE49B}" type="slidenum">
              <a:rPr lang="ru-RU" altLang="ru-RU" smtClean="0"/>
              <a:pPr/>
              <a:t>19</a:t>
            </a:fld>
            <a:endParaRPr lang="ru-RU" altLang="ru-RU" dirty="0"/>
          </a:p>
        </p:txBody>
      </p:sp>
    </p:spTree>
    <p:extLst>
      <p:ext uri="{BB962C8B-B14F-4D97-AF65-F5344CB8AC3E}">
        <p14:creationId xmlns:p14="http://schemas.microsoft.com/office/powerpoint/2010/main" val="2504663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Деятельность в указанных направлениях осуществляются в соответствии с целым рядом регламентирующих документов. </a:t>
            </a:r>
          </a:p>
          <a:p>
            <a:r>
              <a:rPr lang="en-US" dirty="0" smtClean="0"/>
              <a:t>  </a:t>
            </a:r>
            <a:endParaRPr lang="ru-RU" dirty="0"/>
          </a:p>
        </p:txBody>
      </p:sp>
      <p:sp>
        <p:nvSpPr>
          <p:cNvPr id="4" name="Номер слайда 3"/>
          <p:cNvSpPr>
            <a:spLocks noGrp="1"/>
          </p:cNvSpPr>
          <p:nvPr>
            <p:ph type="sldNum" sz="quarter" idx="5"/>
          </p:nvPr>
        </p:nvSpPr>
        <p:spPr/>
        <p:txBody>
          <a:bodyPr/>
          <a:lstStyle/>
          <a:p>
            <a:fld id="{333F4672-EC8A-4DA8-B4FF-A0F91B7EE49B}" type="slidenum">
              <a:rPr lang="ru-RU" altLang="ru-RU" smtClean="0"/>
              <a:pPr/>
              <a:t>2</a:t>
            </a:fld>
            <a:endParaRPr lang="ru-RU" altLang="ru-RU"/>
          </a:p>
        </p:txBody>
      </p:sp>
    </p:spTree>
    <p:extLst>
      <p:ext uri="{BB962C8B-B14F-4D97-AF65-F5344CB8AC3E}">
        <p14:creationId xmlns:p14="http://schemas.microsoft.com/office/powerpoint/2010/main" val="2504663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698750" y="509588"/>
            <a:ext cx="4532313" cy="2549525"/>
          </a:xfrm>
        </p:spPr>
      </p:sp>
      <p:sp>
        <p:nvSpPr>
          <p:cNvPr id="3" name="Заметки 2"/>
          <p:cNvSpPr>
            <a:spLocks noGrp="1"/>
          </p:cNvSpPr>
          <p:nvPr>
            <p:ph type="body" idx="1"/>
          </p:nvPr>
        </p:nvSpPr>
        <p:spPr/>
        <p:txBody>
          <a:bodyPr>
            <a:normAutofit/>
          </a:bodyPr>
          <a:lstStyle/>
          <a:p>
            <a:pPr marL="0" marR="0" indent="457200" algn="l" defTabSz="1369314" rtl="0" eaLnBrk="1" fontAlgn="auto" latinLnBrk="0" hangingPunct="1">
              <a:lnSpc>
                <a:spcPct val="100000"/>
              </a:lnSpc>
              <a:spcBef>
                <a:spcPts val="0"/>
              </a:spcBef>
              <a:spcAft>
                <a:spcPts val="0"/>
              </a:spcAft>
              <a:buClrTx/>
              <a:buSzTx/>
              <a:buFontTx/>
              <a:buNone/>
              <a:tabLst/>
              <a:defRPr/>
            </a:pPr>
            <a:r>
              <a:rPr lang="ru-RU" sz="1600" u="none" dirty="0" smtClean="0"/>
              <a:t>Несколько слов о том, с чем мы имеем дело</a:t>
            </a:r>
            <a:r>
              <a:rPr lang="ru-RU" sz="1600" u="none" baseline="0" dirty="0" smtClean="0"/>
              <a:t> – это ЧС</a:t>
            </a:r>
            <a:r>
              <a:rPr lang="ru-RU" sz="1600" u="sng" baseline="0" dirty="0" smtClean="0"/>
              <a:t>. </a:t>
            </a:r>
            <a:r>
              <a:rPr lang="ru-RU" sz="1600" u="sng" dirty="0" smtClean="0"/>
              <a:t>После </a:t>
            </a:r>
            <a:r>
              <a:rPr lang="ru-RU" sz="1600" u="sng" dirty="0"/>
              <a:t>пикового 2021 года</a:t>
            </a:r>
            <a:r>
              <a:rPr lang="ru-RU" sz="1600" dirty="0"/>
              <a:t>, </a:t>
            </a:r>
            <a:r>
              <a:rPr lang="ru-RU" sz="1600" u="sng" dirty="0"/>
              <a:t>когда на</a:t>
            </a:r>
            <a:r>
              <a:rPr lang="ru-RU" sz="1600" u="sng" baseline="0" dirty="0"/>
              <a:t> фоне снятия ограничений по передвижению произошел резкий скачок числа ЧС </a:t>
            </a:r>
            <a:r>
              <a:rPr lang="ru-RU" sz="1600" baseline="0" dirty="0"/>
              <a:t>(</a:t>
            </a:r>
            <a:r>
              <a:rPr lang="ru-RU" sz="1600" b="1" baseline="0" dirty="0"/>
              <a:t>46, + 22</a:t>
            </a:r>
            <a:r>
              <a:rPr lang="ru-RU" sz="1600" baseline="0" dirty="0"/>
              <a:t>), прежде всего – связанных с ДТП, в 2022 году число чрезвычайных ситуаций отмечено значительно меньше (</a:t>
            </a:r>
            <a:r>
              <a:rPr lang="ru-RU" sz="1600" b="1" baseline="0" dirty="0"/>
              <a:t>24, - 22</a:t>
            </a:r>
            <a:r>
              <a:rPr lang="ru-RU" sz="1600" baseline="0" dirty="0"/>
              <a:t>). </a:t>
            </a:r>
          </a:p>
          <a:p>
            <a:pPr marL="0" marR="0" indent="457200" algn="l" defTabSz="1369314" rtl="0" eaLnBrk="1" fontAlgn="auto" latinLnBrk="0" hangingPunct="1">
              <a:lnSpc>
                <a:spcPct val="100000"/>
              </a:lnSpc>
              <a:spcBef>
                <a:spcPts val="0"/>
              </a:spcBef>
              <a:spcAft>
                <a:spcPts val="0"/>
              </a:spcAft>
              <a:buClrTx/>
              <a:buSzTx/>
              <a:buFontTx/>
              <a:buNone/>
              <a:tabLst/>
              <a:defRPr/>
            </a:pPr>
            <a:r>
              <a:rPr lang="ru-RU" sz="1600" baseline="0" dirty="0"/>
              <a:t>Значительно снизилось и общее число пострадавших при ЧС, в т.ч. детей, и число погибших.</a:t>
            </a:r>
          </a:p>
          <a:p>
            <a:pPr marL="0" marR="0" indent="457200" algn="l" defTabSz="1369314" rtl="0" eaLnBrk="1" fontAlgn="auto" latinLnBrk="0" hangingPunct="1">
              <a:lnSpc>
                <a:spcPct val="100000"/>
              </a:lnSpc>
              <a:spcBef>
                <a:spcPts val="0"/>
              </a:spcBef>
              <a:spcAft>
                <a:spcPts val="0"/>
              </a:spcAft>
              <a:buClrTx/>
              <a:buSzTx/>
              <a:buFontTx/>
              <a:buNone/>
              <a:tabLst/>
              <a:defRPr/>
            </a:pPr>
            <a:r>
              <a:rPr lang="ru-RU" sz="1600" baseline="0" dirty="0"/>
              <a:t>Примерно такая же картина по пострадавшим при ДТП – наиболее частом виде СЗП и ЧС, однако отмечен рост числа пострадавших </a:t>
            </a:r>
            <a:r>
              <a:rPr lang="ru-RU" sz="1600" b="1" baseline="0" dirty="0"/>
              <a:t>(+13</a:t>
            </a:r>
            <a:r>
              <a:rPr lang="ru-RU" sz="1600" baseline="0" dirty="0"/>
              <a:t>), в том числе госпитализированных </a:t>
            </a:r>
            <a:r>
              <a:rPr lang="ru-RU" sz="1600" b="1" baseline="0" dirty="0"/>
              <a:t>(+12</a:t>
            </a:r>
            <a:r>
              <a:rPr lang="ru-RU" sz="1600" b="1" baseline="0" dirty="0" smtClean="0"/>
              <a:t>)</a:t>
            </a:r>
            <a:r>
              <a:rPr lang="ru-RU" sz="1600" baseline="0" dirty="0" smtClean="0"/>
              <a:t> </a:t>
            </a:r>
            <a:r>
              <a:rPr lang="ru-RU" sz="1600" baseline="0" dirty="0"/>
              <a:t>среди детей. </a:t>
            </a:r>
            <a:endParaRPr lang="ru-RU" sz="1600" dirty="0"/>
          </a:p>
        </p:txBody>
      </p:sp>
      <p:sp>
        <p:nvSpPr>
          <p:cNvPr id="4" name="Номер слайда 3"/>
          <p:cNvSpPr>
            <a:spLocks noGrp="1"/>
          </p:cNvSpPr>
          <p:nvPr>
            <p:ph type="sldNum" sz="quarter" idx="10"/>
          </p:nvPr>
        </p:nvSpPr>
        <p:spPr/>
        <p:txBody>
          <a:bodyPr/>
          <a:lstStyle/>
          <a:p>
            <a:fld id="{CB1AE569-EB94-4C35-BBD9-73C741CD5166}" type="slidenum">
              <a:rPr lang="ru-RU" smtClean="0"/>
              <a:pPr/>
              <a:t>20</a:t>
            </a:fld>
            <a:endParaRPr lang="ru-RU" dirty="0"/>
          </a:p>
        </p:txBody>
      </p:sp>
    </p:spTree>
    <p:extLst>
      <p:ext uri="{BB962C8B-B14F-4D97-AF65-F5344CB8AC3E}">
        <p14:creationId xmlns:p14="http://schemas.microsoft.com/office/powerpoint/2010/main" val="1154822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Вместе с тем, в сравнительной динамике с </a:t>
            </a:r>
            <a:r>
              <a:rPr lang="ru-RU" sz="1200" b="1" kern="1200" dirty="0" smtClean="0">
                <a:solidFill>
                  <a:schemeClr val="tx1"/>
                </a:solidFill>
                <a:latin typeface="+mn-lt"/>
                <a:ea typeface="+mn-ea"/>
                <a:cs typeface="+mn-cs"/>
              </a:rPr>
              <a:t>4 месяцами 2022 года</a:t>
            </a:r>
            <a:r>
              <a:rPr lang="ru-RU" sz="1200" b="0" kern="1200" dirty="0" smtClean="0">
                <a:solidFill>
                  <a:schemeClr val="tx1"/>
                </a:solidFill>
                <a:latin typeface="+mn-lt"/>
                <a:ea typeface="+mn-ea"/>
                <a:cs typeface="+mn-cs"/>
              </a:rPr>
              <a:t>, с начала текущего года - на территории области отмечается значительный рост числа ДТП с медсанпоследствиями </a:t>
            </a:r>
            <a:r>
              <a:rPr lang="ru-RU" sz="1200" b="1" kern="1200" dirty="0" smtClean="0">
                <a:solidFill>
                  <a:schemeClr val="tx1"/>
                </a:solidFill>
                <a:latin typeface="+mn-lt"/>
                <a:ea typeface="+mn-ea"/>
                <a:cs typeface="+mn-cs"/>
              </a:rPr>
              <a:t>(419, +56)</a:t>
            </a:r>
            <a:r>
              <a:rPr lang="ru-RU" sz="1200" b="0" kern="1200" dirty="0" smtClean="0">
                <a:solidFill>
                  <a:schemeClr val="tx1"/>
                </a:solidFill>
                <a:latin typeface="+mn-lt"/>
                <a:ea typeface="+mn-ea"/>
                <a:cs typeface="+mn-cs"/>
              </a:rPr>
              <a:t>, также рост числа пострадавших </a:t>
            </a:r>
            <a:r>
              <a:rPr lang="ru-RU" sz="1200" b="1" kern="1200" dirty="0" smtClean="0">
                <a:solidFill>
                  <a:schemeClr val="tx1"/>
                </a:solidFill>
                <a:latin typeface="+mn-lt"/>
                <a:ea typeface="+mn-ea"/>
                <a:cs typeface="+mn-cs"/>
              </a:rPr>
              <a:t>(521, +36)</a:t>
            </a:r>
            <a:r>
              <a:rPr lang="ru-RU" sz="1200" b="0" kern="1200" dirty="0" smtClean="0">
                <a:solidFill>
                  <a:schemeClr val="tx1"/>
                </a:solidFill>
                <a:latin typeface="+mn-lt"/>
                <a:ea typeface="+mn-ea"/>
                <a:cs typeface="+mn-cs"/>
              </a:rPr>
              <a:t>, из них детей </a:t>
            </a:r>
            <a:r>
              <a:rPr lang="ru-RU" sz="1200" b="1" kern="1200" dirty="0" smtClean="0">
                <a:solidFill>
                  <a:schemeClr val="tx1"/>
                </a:solidFill>
                <a:latin typeface="+mn-lt"/>
                <a:ea typeface="+mn-ea"/>
                <a:cs typeface="+mn-cs"/>
              </a:rPr>
              <a:t>(92, +18)</a:t>
            </a:r>
            <a:r>
              <a:rPr lang="ru-RU" sz="1200" b="0" kern="1200" dirty="0" smtClean="0">
                <a:solidFill>
                  <a:schemeClr val="tx1"/>
                </a:solidFill>
                <a:latin typeface="+mn-lt"/>
                <a:ea typeface="+mn-ea"/>
                <a:cs typeface="+mn-cs"/>
              </a:rPr>
              <a:t>, и рост числа погибших на месте ДТП </a:t>
            </a:r>
            <a:r>
              <a:rPr lang="ru-RU" sz="1200" b="1" kern="1200" dirty="0" smtClean="0">
                <a:solidFill>
                  <a:schemeClr val="tx1"/>
                </a:solidFill>
                <a:latin typeface="+mn-lt"/>
                <a:ea typeface="+mn-ea"/>
                <a:cs typeface="+mn-cs"/>
              </a:rPr>
              <a:t>(28, +5).</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smtClean="0">
                <a:solidFill>
                  <a:schemeClr val="tx1"/>
                </a:solidFill>
                <a:latin typeface="+mn-lt"/>
                <a:ea typeface="+mn-ea"/>
                <a:cs typeface="+mn-cs"/>
              </a:rPr>
              <a:t>Что связано и с развитием внутреннего туризма. В тоже время, требует продолжения активных мероприятий подготовки подразделений СМК области.</a:t>
            </a:r>
            <a:endParaRPr lang="ru-RU"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b="1"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641D302F-901B-4567-AF10-C16F0D07B746}" type="slidenum">
              <a:rPr lang="ru-RU" smtClean="0"/>
              <a:pPr/>
              <a:t>21</a:t>
            </a:fld>
            <a:endParaRPr lang="ru-RU" dirty="0"/>
          </a:p>
        </p:txBody>
      </p:sp>
    </p:spTree>
    <p:extLst>
      <p:ext uri="{BB962C8B-B14F-4D97-AF65-F5344CB8AC3E}">
        <p14:creationId xmlns:p14="http://schemas.microsoft.com/office/powerpoint/2010/main" val="689302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Говоря о трехуровневой системе оказания медицинской помощи, с точки зрения медицины катастроф, необходимо учитывать следующие аспекты:</a:t>
            </a:r>
          </a:p>
          <a:p>
            <a:r>
              <a:rPr lang="ru-RU" sz="1200" kern="1200" dirty="0" smtClean="0">
                <a:solidFill>
                  <a:schemeClr val="tx1"/>
                </a:solidFill>
                <a:latin typeface="+mn-lt"/>
                <a:ea typeface="+mn-ea"/>
                <a:cs typeface="+mn-cs"/>
              </a:rPr>
              <a:t>1. Согласно приказа Минздрава РФ от 06.11.2020г. </a:t>
            </a:r>
            <a:r>
              <a:rPr lang="ru-RU" sz="1200" b="1" kern="1200" dirty="0" smtClean="0">
                <a:solidFill>
                  <a:schemeClr val="tx1"/>
                </a:solidFill>
                <a:latin typeface="+mn-lt"/>
                <a:ea typeface="+mn-ea"/>
                <a:cs typeface="+mn-cs"/>
              </a:rPr>
              <a:t>№1202н</a:t>
            </a:r>
            <a:r>
              <a:rPr lang="ru-RU" sz="1200" kern="1200" dirty="0" smtClean="0">
                <a:solidFill>
                  <a:schemeClr val="tx1"/>
                </a:solidFill>
                <a:latin typeface="+mn-lt"/>
                <a:ea typeface="+mn-ea"/>
                <a:cs typeface="+mn-cs"/>
              </a:rPr>
              <a:t> </a:t>
            </a:r>
            <a:r>
              <a:rPr lang="ru-RU" sz="1200" u="sng" kern="1200" dirty="0" smtClean="0">
                <a:solidFill>
                  <a:schemeClr val="tx1"/>
                </a:solidFill>
                <a:latin typeface="+mn-lt"/>
                <a:ea typeface="+mn-ea"/>
                <a:cs typeface="+mn-cs"/>
              </a:rPr>
              <a:t>СМК осуществляет организацию и оказание медпомощи (</a:t>
            </a:r>
            <a:r>
              <a:rPr lang="ru-RU" sz="1200" b="1" u="sng" kern="1200" dirty="0" smtClean="0">
                <a:solidFill>
                  <a:schemeClr val="tx1"/>
                </a:solidFill>
                <a:latin typeface="+mn-lt"/>
                <a:ea typeface="+mn-ea"/>
                <a:cs typeface="+mn-cs"/>
              </a:rPr>
              <a:t>лечебно-эвакуационное обеспечение) пострадавших при ЧС</a:t>
            </a:r>
            <a:r>
              <a:rPr lang="ru-RU" sz="1200" kern="1200" dirty="0" smtClean="0">
                <a:solidFill>
                  <a:schemeClr val="tx1"/>
                </a:solidFill>
                <a:latin typeface="+mn-lt"/>
                <a:ea typeface="+mn-ea"/>
                <a:cs typeface="+mn-cs"/>
              </a:rPr>
              <a:t>…</a:t>
            </a:r>
          </a:p>
          <a:p>
            <a:r>
              <a:rPr lang="ru-RU" sz="1200" kern="1200" dirty="0" smtClean="0">
                <a:solidFill>
                  <a:schemeClr val="tx1"/>
                </a:solidFill>
                <a:latin typeface="+mn-lt"/>
                <a:ea typeface="+mn-ea"/>
                <a:cs typeface="+mn-cs"/>
              </a:rPr>
              <a:t>2. Отметим также, в соответствии с</a:t>
            </a:r>
            <a:r>
              <a:rPr lang="ru-RU" sz="1200" b="1" kern="1200" dirty="0" smtClean="0">
                <a:solidFill>
                  <a:schemeClr val="tx1"/>
                </a:solidFill>
                <a:latin typeface="+mn-lt"/>
                <a:ea typeface="+mn-ea"/>
                <a:cs typeface="+mn-cs"/>
              </a:rPr>
              <a:t> пунктом 4 ст. 35 ФЗ от 21.11.2011г. №323 – ФЗ </a:t>
            </a:r>
            <a:r>
              <a:rPr lang="ru-RU" sz="1200" kern="1200" dirty="0" smtClean="0">
                <a:solidFill>
                  <a:schemeClr val="tx1"/>
                </a:solidFill>
                <a:latin typeface="+mn-lt"/>
                <a:ea typeface="+mn-ea"/>
                <a:cs typeface="+mn-cs"/>
              </a:rPr>
              <a:t>при оказании скорой медицинской помощи в случае необходимости осуществляется </a:t>
            </a:r>
            <a:r>
              <a:rPr lang="ru-RU" sz="1200" b="1" kern="1200" dirty="0" smtClean="0">
                <a:solidFill>
                  <a:schemeClr val="tx1"/>
                </a:solidFill>
                <a:latin typeface="+mn-lt"/>
                <a:ea typeface="+mn-ea"/>
                <a:cs typeface="+mn-cs"/>
              </a:rPr>
              <a:t>медицинская эвакуация</a:t>
            </a:r>
            <a:r>
              <a:rPr lang="ru-RU" sz="1200" kern="1200" dirty="0" smtClean="0">
                <a:solidFill>
                  <a:schemeClr val="tx1"/>
                </a:solidFill>
                <a:latin typeface="+mn-lt"/>
                <a:ea typeface="+mn-ea"/>
                <a:cs typeface="+mn-cs"/>
              </a:rPr>
              <a:t>, … (</a:t>
            </a:r>
            <a:r>
              <a:rPr lang="ru-RU" sz="1200" b="1" kern="1200" dirty="0" smtClean="0">
                <a:solidFill>
                  <a:schemeClr val="tx1"/>
                </a:solidFill>
                <a:latin typeface="+mn-lt"/>
                <a:ea typeface="+mn-ea"/>
                <a:cs typeface="+mn-cs"/>
              </a:rPr>
              <a:t>в том числе лиц, …. пострадавших в результате чрезвычайных ситуаций и стихийных бедствий</a:t>
            </a:r>
            <a:r>
              <a:rPr lang="ru-RU" sz="1200" kern="1200" dirty="0" smtClean="0">
                <a:solidFill>
                  <a:schemeClr val="tx1"/>
                </a:solidFill>
                <a:latin typeface="+mn-lt"/>
                <a:ea typeface="+mn-ea"/>
                <a:cs typeface="+mn-cs"/>
              </a:rPr>
              <a:t>). Это тоже наша зона ответственности.</a:t>
            </a:r>
          </a:p>
          <a:p>
            <a:r>
              <a:rPr lang="ru-RU" sz="1200" kern="1200" dirty="0" smtClean="0">
                <a:solidFill>
                  <a:schemeClr val="tx1"/>
                </a:solidFill>
                <a:latin typeface="+mn-lt"/>
                <a:ea typeface="+mn-ea"/>
                <a:cs typeface="+mn-cs"/>
              </a:rPr>
              <a:t>Приоритетом в системе лечебно-эвакуационных мероприятий является скорейшая (</a:t>
            </a:r>
            <a:r>
              <a:rPr lang="ru-RU" sz="1200" u="sng" kern="1200" dirty="0" smtClean="0">
                <a:solidFill>
                  <a:schemeClr val="tx1"/>
                </a:solidFill>
                <a:latin typeface="+mn-lt"/>
                <a:ea typeface="+mn-ea"/>
                <a:cs typeface="+mn-cs"/>
              </a:rPr>
              <a:t>стремление к «Золотому часу»)</a:t>
            </a:r>
            <a:r>
              <a:rPr lang="ru-RU" sz="1200" kern="1200" dirty="0" smtClean="0">
                <a:solidFill>
                  <a:schemeClr val="tx1"/>
                </a:solidFill>
                <a:latin typeface="+mn-lt"/>
                <a:ea typeface="+mn-ea"/>
                <a:cs typeface="+mn-cs"/>
              </a:rPr>
              <a:t> доставка пострадавших с места ЧС в МУ третьего уровня (вариант 1).</a:t>
            </a:r>
          </a:p>
          <a:p>
            <a:r>
              <a:rPr lang="ru-RU" sz="1200" kern="1200" dirty="0" smtClean="0">
                <a:solidFill>
                  <a:schemeClr val="tx1"/>
                </a:solidFill>
                <a:latin typeface="+mn-lt"/>
                <a:ea typeface="+mn-ea"/>
                <a:cs typeface="+mn-cs"/>
              </a:rPr>
              <a:t>В практической деятельности, при ЧС наиболее часто происходит МЭ пострадавших в МУ 1-го, 2го уровней, с последующей реэвакуацией в третий уровень (варианты на схеме 2, 6, 7).</a:t>
            </a:r>
          </a:p>
          <a:p>
            <a:endParaRPr lang="ru-RU" dirty="0"/>
          </a:p>
        </p:txBody>
      </p:sp>
      <p:sp>
        <p:nvSpPr>
          <p:cNvPr id="4" name="Номер слайда 3"/>
          <p:cNvSpPr>
            <a:spLocks noGrp="1"/>
          </p:cNvSpPr>
          <p:nvPr>
            <p:ph type="sldNum" sz="quarter" idx="10"/>
          </p:nvPr>
        </p:nvSpPr>
        <p:spPr/>
        <p:txBody>
          <a:bodyPr/>
          <a:lstStyle/>
          <a:p>
            <a:fld id="{641D302F-901B-4567-AF10-C16F0D07B746}" type="slidenum">
              <a:rPr lang="ru-RU" smtClean="0"/>
              <a:pPr/>
              <a:t>22</a:t>
            </a:fld>
            <a:endParaRPr lang="ru-RU"/>
          </a:p>
        </p:txBody>
      </p:sp>
    </p:spTree>
    <p:extLst>
      <p:ext uri="{BB962C8B-B14F-4D97-AF65-F5344CB8AC3E}">
        <p14:creationId xmlns:p14="http://schemas.microsoft.com/office/powerpoint/2010/main" val="523895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ru-RU" sz="1200" kern="1200" dirty="0" smtClean="0">
                <a:solidFill>
                  <a:schemeClr val="tx1"/>
                </a:solidFill>
                <a:latin typeface="+mn-lt"/>
                <a:ea typeface="+mn-ea"/>
                <a:cs typeface="+mn-cs"/>
              </a:rPr>
              <a:t>При этом, необходимо учитывать значимость наличия и укомплектованности (кадры, оборудование) травмоцентров для обеспечения выживаемости тяжелопострадавших при угрозах ЧС (наиболее часто - ДТП) и ЧС. </a:t>
            </a:r>
            <a:r>
              <a:rPr lang="ru-RU" sz="1200" u="sng" kern="1200" dirty="0" smtClean="0">
                <a:solidFill>
                  <a:schemeClr val="tx1"/>
                </a:solidFill>
                <a:latin typeface="+mn-lt"/>
                <a:ea typeface="+mn-ea"/>
                <a:cs typeface="+mn-cs"/>
              </a:rPr>
              <a:t>Проект указанного приказа Департамента от 2016г. №53 также готовился ТЦМК. Более того,</a:t>
            </a:r>
            <a:r>
              <a:rPr lang="ru-RU" sz="1200" u="sng" kern="1200" baseline="0" dirty="0" smtClean="0">
                <a:solidFill>
                  <a:schemeClr val="tx1"/>
                </a:solidFill>
                <a:latin typeface="+mn-lt"/>
                <a:ea typeface="+mn-ea"/>
                <a:cs typeface="+mn-cs"/>
              </a:rPr>
              <a:t> </a:t>
            </a:r>
            <a:r>
              <a:rPr lang="ru-RU" sz="1200" u="none" kern="1200" baseline="0" dirty="0" smtClean="0">
                <a:solidFill>
                  <a:schemeClr val="tx1"/>
                </a:solidFill>
                <a:latin typeface="+mn-lt"/>
                <a:ea typeface="+mn-ea"/>
                <a:cs typeface="+mn-cs"/>
              </a:rPr>
              <a:t>мы рассчитывали в какое МУ будет проводиться МЭ пострадавших на всех участках федеральных автодорог области, но департамент не включил это в приказ, сославшись, что видятся риски.</a:t>
            </a:r>
            <a:endParaRPr lang="ru-RU" sz="1200" u="none"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333F4672-EC8A-4DA8-B4FF-A0F91B7EE49B}" type="slidenum">
              <a:rPr lang="ru-RU" altLang="ru-RU" smtClean="0"/>
              <a:pPr/>
              <a:t>23</a:t>
            </a:fld>
            <a:endParaRPr lang="ru-RU" altLang="ru-RU"/>
          </a:p>
        </p:txBody>
      </p:sp>
    </p:spTree>
    <p:extLst>
      <p:ext uri="{BB962C8B-B14F-4D97-AF65-F5344CB8AC3E}">
        <p14:creationId xmlns:p14="http://schemas.microsoft.com/office/powerpoint/2010/main" val="2504663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ru-RU" sz="1200" u="sng" kern="1200" dirty="0" smtClean="0">
                <a:solidFill>
                  <a:schemeClr val="tx1"/>
                </a:solidFill>
                <a:latin typeface="+mn-lt"/>
                <a:ea typeface="+mn-ea"/>
                <a:cs typeface="+mn-cs"/>
              </a:rPr>
              <a:t>И говоря об особенностях оказания медпомощи при ЧС,</a:t>
            </a:r>
            <a:r>
              <a:rPr lang="ru-RU" sz="1200" kern="1200" dirty="0" smtClean="0">
                <a:solidFill>
                  <a:schemeClr val="tx1"/>
                </a:solidFill>
                <a:latin typeface="+mn-lt"/>
                <a:ea typeface="+mn-ea"/>
                <a:cs typeface="+mn-cs"/>
              </a:rPr>
              <a:t> хочется обратиться к мнению Главного внештатного специалиста по МК Минздрава России, Академика </a:t>
            </a:r>
            <a:r>
              <a:rPr lang="ru-RU" sz="1200" u="none" strike="noStrike" kern="1200" dirty="0" smtClean="0">
                <a:solidFill>
                  <a:schemeClr val="tx1"/>
                </a:solidFill>
                <a:latin typeface="+mn-lt"/>
                <a:ea typeface="+mn-ea"/>
                <a:cs typeface="+mn-cs"/>
                <a:hlinkClick r:id="rId3"/>
              </a:rPr>
              <a:t>Российской академии нау</a:t>
            </a:r>
            <a:r>
              <a:rPr lang="ru-RU" sz="1200" kern="1200" dirty="0" smtClean="0">
                <a:solidFill>
                  <a:schemeClr val="tx1"/>
                </a:solidFill>
                <a:latin typeface="+mn-lt"/>
                <a:ea typeface="+mn-ea"/>
                <a:cs typeface="+mn-cs"/>
              </a:rPr>
              <a:t>к Гончарова С.Ф. (</a:t>
            </a:r>
            <a:r>
              <a:rPr lang="ru-RU" sz="1200" u="sng" kern="1200" dirty="0" smtClean="0">
                <a:solidFill>
                  <a:schemeClr val="tx1"/>
                </a:solidFill>
                <a:latin typeface="+mn-lt"/>
                <a:ea typeface="+mn-ea"/>
                <a:cs typeface="+mn-cs"/>
              </a:rPr>
              <a:t>слайд запись)</a:t>
            </a:r>
            <a:r>
              <a:rPr lang="ru-RU" sz="1200" kern="1200" dirty="0" smtClean="0">
                <a:solidFill>
                  <a:schemeClr val="tx1"/>
                </a:solidFill>
                <a:latin typeface="+mn-lt"/>
                <a:ea typeface="+mn-ea"/>
                <a:cs typeface="+mn-cs"/>
              </a:rPr>
              <a:t>: </a:t>
            </a:r>
            <a:endParaRPr lang="ru-RU" dirty="0"/>
          </a:p>
        </p:txBody>
      </p:sp>
      <p:sp>
        <p:nvSpPr>
          <p:cNvPr id="4" name="Номер слайда 3"/>
          <p:cNvSpPr>
            <a:spLocks noGrp="1"/>
          </p:cNvSpPr>
          <p:nvPr>
            <p:ph type="sldNum" sz="quarter" idx="5"/>
          </p:nvPr>
        </p:nvSpPr>
        <p:spPr/>
        <p:txBody>
          <a:bodyPr/>
          <a:lstStyle/>
          <a:p>
            <a:fld id="{333F4672-EC8A-4DA8-B4FF-A0F91B7EE49B}" type="slidenum">
              <a:rPr lang="ru-RU" altLang="ru-RU" smtClean="0"/>
              <a:pPr/>
              <a:t>24</a:t>
            </a:fld>
            <a:endParaRPr lang="ru-RU" altLang="ru-RU"/>
          </a:p>
        </p:txBody>
      </p:sp>
    </p:spTree>
    <p:extLst>
      <p:ext uri="{BB962C8B-B14F-4D97-AF65-F5344CB8AC3E}">
        <p14:creationId xmlns:p14="http://schemas.microsoft.com/office/powerpoint/2010/main" val="2504663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698750" y="509588"/>
            <a:ext cx="4532313" cy="2549525"/>
          </a:xfrm>
        </p:spPr>
      </p:sp>
      <p:sp>
        <p:nvSpPr>
          <p:cNvPr id="3" name="Заметки 2"/>
          <p:cNvSpPr>
            <a:spLocks noGrp="1"/>
          </p:cNvSpPr>
          <p:nvPr>
            <p:ph type="body" idx="1"/>
          </p:nvPr>
        </p:nvSpPr>
        <p:spPr/>
        <p:txBody>
          <a:bodyPr>
            <a:normAutofit fontScale="32500" lnSpcReduction="20000"/>
          </a:bodyPr>
          <a:lstStyle/>
          <a:p>
            <a:r>
              <a:rPr lang="ru-RU" sz="1200" b="1" u="sng" kern="1200" dirty="0" smtClean="0">
                <a:solidFill>
                  <a:schemeClr val="tx1"/>
                </a:solidFill>
                <a:latin typeface="+mn-lt"/>
                <a:ea typeface="+mn-ea"/>
                <a:cs typeface="+mn-cs"/>
              </a:rPr>
              <a:t>Сильные (</a:t>
            </a:r>
            <a:r>
              <a:rPr lang="ru-RU" sz="1200" b="0" u="sng" kern="1200" dirty="0" smtClean="0">
                <a:solidFill>
                  <a:schemeClr val="tx1"/>
                </a:solidFill>
                <a:latin typeface="+mn-lt"/>
                <a:ea typeface="+mn-ea"/>
                <a:cs typeface="+mn-cs"/>
              </a:rPr>
              <a:t>S</a:t>
            </a:r>
            <a:r>
              <a:rPr lang="ru-RU" sz="1200" b="1" u="sng" kern="1200" dirty="0" smtClean="0">
                <a:solidFill>
                  <a:schemeClr val="tx1"/>
                </a:solidFill>
                <a:latin typeface="+mn-lt"/>
                <a:ea typeface="+mn-ea"/>
                <a:cs typeface="+mn-cs"/>
              </a:rPr>
              <a:t>) стороны </a:t>
            </a:r>
            <a:r>
              <a:rPr lang="ru-RU" sz="1200" b="0" u="sng" kern="1200" dirty="0" smtClean="0">
                <a:solidFill>
                  <a:schemeClr val="tx1"/>
                </a:solidFill>
                <a:latin typeface="+mn-lt"/>
                <a:ea typeface="+mn-ea"/>
                <a:cs typeface="+mn-cs"/>
              </a:rPr>
              <a:t>(</a:t>
            </a:r>
            <a:r>
              <a:rPr lang="ru-RU" sz="1200" b="0" i="1" u="sng" kern="1200" dirty="0" smtClean="0">
                <a:solidFill>
                  <a:schemeClr val="tx1"/>
                </a:solidFill>
                <a:latin typeface="+mn-lt"/>
                <a:ea typeface="+mn-ea"/>
                <a:cs typeface="+mn-cs"/>
              </a:rPr>
              <a:t>фактор внутренней среды</a:t>
            </a:r>
            <a:r>
              <a:rPr lang="ru-RU" sz="1200" b="0" u="sng" kern="1200" dirty="0" smtClean="0">
                <a:solidFill>
                  <a:schemeClr val="tx1"/>
                </a:solidFill>
                <a:latin typeface="+mn-lt"/>
                <a:ea typeface="+mn-ea"/>
                <a:cs typeface="+mn-cs"/>
              </a:rPr>
              <a:t>):</a:t>
            </a:r>
            <a:r>
              <a:rPr lang="ru-RU" sz="1200" b="1" u="sng" kern="1200" dirty="0" smtClean="0">
                <a:solidFill>
                  <a:schemeClr val="tx1"/>
                </a:solidFill>
                <a:latin typeface="+mn-lt"/>
                <a:ea typeface="+mn-ea"/>
                <a:cs typeface="+mn-cs"/>
              </a:rPr>
              <a:t> </a:t>
            </a:r>
            <a:endParaRPr lang="ru-RU" sz="1200" b="1"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1. Стабильное финансирование за счет средств бюджета области. </a:t>
            </a:r>
          </a:p>
          <a:p>
            <a:r>
              <a:rPr lang="ru-RU" sz="1200" b="1" kern="1200" dirty="0" smtClean="0">
                <a:solidFill>
                  <a:schemeClr val="tx1"/>
                </a:solidFill>
                <a:latin typeface="+mn-lt"/>
                <a:ea typeface="+mn-ea"/>
                <a:cs typeface="+mn-cs"/>
              </a:rPr>
              <a:t>2. Административный ресурс ТЦМК - </a:t>
            </a:r>
            <a:r>
              <a:rPr lang="ru-RU" sz="1200" b="0" kern="1200" dirty="0" smtClean="0">
                <a:solidFill>
                  <a:schemeClr val="tx1"/>
                </a:solidFill>
                <a:latin typeface="+mn-lt"/>
                <a:ea typeface="+mn-ea"/>
                <a:cs typeface="+mn-cs"/>
              </a:rPr>
              <a:t>как органа повседневного управления Службы в круглосуточном режиме:</a:t>
            </a:r>
            <a:endParaRPr lang="ru-RU" sz="1200" b="1" kern="1200" dirty="0" smtClean="0">
              <a:solidFill>
                <a:schemeClr val="tx1"/>
              </a:solidFill>
              <a:latin typeface="+mn-lt"/>
              <a:ea typeface="+mn-ea"/>
              <a:cs typeface="+mn-cs"/>
            </a:endParaRPr>
          </a:p>
          <a:p>
            <a:r>
              <a:rPr lang="ru-RU" sz="1200" b="0" kern="1200" dirty="0" smtClean="0">
                <a:solidFill>
                  <a:schemeClr val="tx1"/>
                </a:solidFill>
                <a:latin typeface="+mn-lt"/>
                <a:ea typeface="+mn-ea"/>
                <a:cs typeface="+mn-cs"/>
              </a:rPr>
              <a:t>2.1. </a:t>
            </a:r>
            <a:r>
              <a:rPr lang="ru-RU" sz="1200" b="1" kern="1200" dirty="0" smtClean="0">
                <a:solidFill>
                  <a:schemeClr val="tx1"/>
                </a:solidFill>
                <a:latin typeface="+mn-lt"/>
                <a:ea typeface="+mn-ea"/>
                <a:cs typeface="+mn-cs"/>
              </a:rPr>
              <a:t>Участие в отработке регламентов департамента</a:t>
            </a:r>
            <a:r>
              <a:rPr lang="ru-RU" sz="1200" b="0" kern="1200" dirty="0" smtClean="0">
                <a:solidFill>
                  <a:schemeClr val="tx1"/>
                </a:solidFill>
                <a:latin typeface="+mn-lt"/>
                <a:ea typeface="+mn-ea"/>
                <a:cs typeface="+mn-cs"/>
              </a:rPr>
              <a:t> </a:t>
            </a:r>
            <a:r>
              <a:rPr lang="ru-RU" sz="1200" b="0" u="sng" kern="1200" dirty="0" smtClean="0">
                <a:solidFill>
                  <a:schemeClr val="tx1"/>
                </a:solidFill>
                <a:latin typeface="+mn-lt"/>
                <a:ea typeface="+mn-ea"/>
                <a:cs typeface="+mn-cs"/>
              </a:rPr>
              <a:t>со стремлением скорейшей маршрутизации в МУ 3-го уровня.</a:t>
            </a:r>
            <a:endParaRPr lang="ru-RU" sz="1200" b="1"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2.2. </a:t>
            </a:r>
            <a:r>
              <a:rPr lang="ru-RU" sz="1200" u="sng" kern="1200" dirty="0" smtClean="0">
                <a:solidFill>
                  <a:schemeClr val="tx1"/>
                </a:solidFill>
                <a:latin typeface="+mn-lt"/>
                <a:ea typeface="+mn-ea"/>
                <a:cs typeface="+mn-cs"/>
              </a:rPr>
              <a:t>Как важный элемент управления на базе ТЦМК организовано и проводится оповещение (</a:t>
            </a:r>
            <a:r>
              <a:rPr lang="ru-RU" sz="1200" u="sng" kern="1200" dirty="0" err="1" smtClean="0">
                <a:solidFill>
                  <a:schemeClr val="tx1"/>
                </a:solidFill>
                <a:latin typeface="+mn-lt"/>
                <a:ea typeface="+mn-ea"/>
                <a:cs typeface="+mn-cs"/>
              </a:rPr>
              <a:t>смс</a:t>
            </a:r>
            <a:r>
              <a:rPr lang="ru-RU" sz="1200" u="sng" kern="1200" dirty="0" smtClean="0">
                <a:solidFill>
                  <a:schemeClr val="tx1"/>
                </a:solidFill>
                <a:latin typeface="+mn-lt"/>
                <a:ea typeface="+mn-ea"/>
                <a:cs typeface="+mn-cs"/>
              </a:rPr>
              <a:t> - рассылка) руководства здравоохранения области, СА о ЧС (у кого связь – тот и управляет)</a:t>
            </a:r>
            <a:r>
              <a:rPr lang="ru-RU" sz="1200" kern="1200" dirty="0" smtClean="0">
                <a:solidFill>
                  <a:schemeClr val="tx1"/>
                </a:solidFill>
                <a:latin typeface="+mn-lt"/>
                <a:ea typeface="+mn-ea"/>
                <a:cs typeface="+mn-cs"/>
              </a:rPr>
              <a:t>. </a:t>
            </a:r>
          </a:p>
          <a:p>
            <a:r>
              <a:rPr lang="ru-RU" sz="1200" b="0" kern="1200" dirty="0" smtClean="0">
                <a:solidFill>
                  <a:schemeClr val="tx1"/>
                </a:solidFill>
                <a:latin typeface="+mn-lt"/>
                <a:ea typeface="+mn-ea"/>
                <a:cs typeface="+mn-cs"/>
              </a:rPr>
              <a:t>2.3. Участие ТЦМК в контроле соблюдения маршрутизации пострадавших при ЧС разного рода (</a:t>
            </a:r>
            <a:r>
              <a:rPr lang="ru-RU" sz="1200" b="0" u="sng" kern="1200" dirty="0" smtClean="0">
                <a:solidFill>
                  <a:schemeClr val="tx1"/>
                </a:solidFill>
                <a:latin typeface="+mn-lt"/>
                <a:ea typeface="+mn-ea"/>
                <a:cs typeface="+mn-cs"/>
              </a:rPr>
              <a:t>настойчивые рекомендации</a:t>
            </a:r>
            <a:r>
              <a:rPr lang="ru-RU" sz="1200" b="0" kern="1200" dirty="0" smtClean="0">
                <a:solidFill>
                  <a:schemeClr val="tx1"/>
                </a:solidFill>
                <a:latin typeface="+mn-lt"/>
                <a:ea typeface="+mn-ea"/>
                <a:cs typeface="+mn-cs"/>
              </a:rPr>
              <a:t> </a:t>
            </a:r>
            <a:r>
              <a:rPr lang="ru-RU" sz="1200" b="0" u="sng" kern="1200" dirty="0" smtClean="0">
                <a:solidFill>
                  <a:schemeClr val="tx1"/>
                </a:solidFill>
                <a:latin typeface="+mn-lt"/>
                <a:ea typeface="+mn-ea"/>
                <a:cs typeface="+mn-cs"/>
              </a:rPr>
              <a:t>по телефону диспетчером ТЦМК)</a:t>
            </a:r>
            <a:r>
              <a:rPr lang="ru-RU" sz="1200" b="0" kern="1200" dirty="0" smtClean="0">
                <a:solidFill>
                  <a:schemeClr val="tx1"/>
                </a:solidFill>
                <a:latin typeface="+mn-lt"/>
                <a:ea typeface="+mn-ea"/>
                <a:cs typeface="+mn-cs"/>
              </a:rPr>
              <a:t>:</a:t>
            </a:r>
            <a:endParaRPr lang="ru-RU" sz="1200" b="1" kern="1200" dirty="0" smtClean="0">
              <a:solidFill>
                <a:schemeClr val="tx1"/>
              </a:solidFill>
              <a:latin typeface="+mn-lt"/>
              <a:ea typeface="+mn-ea"/>
              <a:cs typeface="+mn-cs"/>
            </a:endParaRPr>
          </a:p>
          <a:p>
            <a:r>
              <a:rPr lang="ru-RU" sz="1200" b="0" kern="1200" dirty="0" smtClean="0">
                <a:solidFill>
                  <a:schemeClr val="tx1"/>
                </a:solidFill>
                <a:latin typeface="+mn-lt"/>
                <a:ea typeface="+mn-ea"/>
                <a:cs typeface="+mn-cs"/>
              </a:rPr>
              <a:t>- о необходимости (исходя из обстановки) направления дополнительных бригад СМП (ОЭКМП) к зоне ЧС.</a:t>
            </a:r>
            <a:endParaRPr lang="ru-RU" sz="1200" b="1" kern="1200" dirty="0" smtClean="0">
              <a:solidFill>
                <a:schemeClr val="tx1"/>
              </a:solidFill>
              <a:latin typeface="+mn-lt"/>
              <a:ea typeface="+mn-ea"/>
              <a:cs typeface="+mn-cs"/>
            </a:endParaRPr>
          </a:p>
          <a:p>
            <a:r>
              <a:rPr lang="ru-RU" sz="1200" b="0" kern="1200" dirty="0" smtClean="0">
                <a:solidFill>
                  <a:schemeClr val="tx1"/>
                </a:solidFill>
                <a:latin typeface="+mn-lt"/>
                <a:ea typeface="+mn-ea"/>
                <a:cs typeface="+mn-cs"/>
              </a:rPr>
              <a:t>- о проведении ТМК пострадавших при ЧС: детей – 100%, взрослых – тяж, </a:t>
            </a:r>
            <a:r>
              <a:rPr lang="ru-RU" sz="1200" b="0" kern="1200" dirty="0" err="1" smtClean="0">
                <a:solidFill>
                  <a:schemeClr val="tx1"/>
                </a:solidFill>
                <a:latin typeface="+mn-lt"/>
                <a:ea typeface="+mn-ea"/>
                <a:cs typeface="+mn-cs"/>
              </a:rPr>
              <a:t>кр</a:t>
            </a:r>
            <a:r>
              <a:rPr lang="ru-RU" sz="1200" b="0" kern="1200" dirty="0" smtClean="0">
                <a:solidFill>
                  <a:schemeClr val="tx1"/>
                </a:solidFill>
                <a:latin typeface="+mn-lt"/>
                <a:ea typeface="+mn-ea"/>
                <a:cs typeface="+mn-cs"/>
              </a:rPr>
              <a:t>. тяж (как требуют регламенты), </a:t>
            </a:r>
            <a:endParaRPr lang="ru-RU" sz="1200" b="1" kern="1200" dirty="0" smtClean="0">
              <a:solidFill>
                <a:schemeClr val="tx1"/>
              </a:solidFill>
              <a:latin typeface="+mn-lt"/>
              <a:ea typeface="+mn-ea"/>
              <a:cs typeface="+mn-cs"/>
            </a:endParaRPr>
          </a:p>
          <a:p>
            <a:r>
              <a:rPr lang="ru-RU" sz="1200" b="0" kern="1200" dirty="0" smtClean="0">
                <a:solidFill>
                  <a:schemeClr val="tx1"/>
                </a:solidFill>
                <a:latin typeface="+mn-lt"/>
                <a:ea typeface="+mn-ea"/>
                <a:cs typeface="+mn-cs"/>
              </a:rPr>
              <a:t>- о необходимости консультаций с дежурантами МУ 3го уровня и скорейшей МЭ пострадавших в МУ 3го уровня (приказ Департамента от 18.07.2013г. №884).</a:t>
            </a:r>
            <a:endParaRPr lang="ru-RU" sz="1200" b="1" kern="1200" dirty="0" smtClean="0">
              <a:solidFill>
                <a:schemeClr val="tx1"/>
              </a:solidFill>
              <a:latin typeface="+mn-lt"/>
              <a:ea typeface="+mn-ea"/>
              <a:cs typeface="+mn-cs"/>
            </a:endParaRPr>
          </a:p>
          <a:p>
            <a:r>
              <a:rPr lang="ru-RU" sz="1200" b="0" kern="1200" dirty="0" smtClean="0">
                <a:solidFill>
                  <a:schemeClr val="tx1"/>
                </a:solidFill>
                <a:latin typeface="+mn-lt"/>
                <a:ea typeface="+mn-ea"/>
                <a:cs typeface="+mn-cs"/>
              </a:rPr>
              <a:t>2.4. Отстаивание интересов СМК области при взаимодействии со смежными службами-ликвидаторами последствий ЧС силовых структур (МВД, ГИБДД, МЧС, аварийно-спасательные службы и др.) на учениях и в составе межведомственных комиссий. </a:t>
            </a:r>
            <a:endParaRPr lang="ru-RU" sz="1200" b="1"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3. Значительная информационная база СМК в ТЦМК:</a:t>
            </a:r>
          </a:p>
          <a:p>
            <a:r>
              <a:rPr lang="ru-RU" sz="1200" b="1" kern="1200" dirty="0" smtClean="0">
                <a:solidFill>
                  <a:schemeClr val="tx1"/>
                </a:solidFill>
                <a:latin typeface="+mn-lt"/>
                <a:ea typeface="+mn-ea"/>
                <a:cs typeface="+mn-cs"/>
              </a:rPr>
              <a:t>- данные по силам и средствам 41 медучреждения СМК области</a:t>
            </a:r>
          </a:p>
          <a:p>
            <a:r>
              <a:rPr lang="ru-RU" sz="1200" b="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донесения об оказанной медпомощи, маршрутизации всех пострадавших при ДТП, ЧС</a:t>
            </a:r>
          </a:p>
          <a:p>
            <a:r>
              <a:rPr lang="ru-RU" sz="1200" b="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данные мониторингов МУ СМК области</a:t>
            </a:r>
            <a:r>
              <a:rPr lang="ru-RU" sz="1200" b="0" kern="1200" dirty="0" smtClean="0">
                <a:solidFill>
                  <a:schemeClr val="tx1"/>
                </a:solidFill>
                <a:latin typeface="+mn-lt"/>
                <a:ea typeface="+mn-ea"/>
                <a:cs typeface="+mn-cs"/>
              </a:rPr>
              <a:t> о пострадавших от паводков, переохлаждений, жары, обратившихся за медпомощью в праздничные дни (отдельные запросы ФЦМК), прибывших граждан из ЛНР и ДНР и т.д.).</a:t>
            </a:r>
            <a:endParaRPr lang="ru-RU" sz="1200" b="1" kern="1200" dirty="0" smtClean="0">
              <a:solidFill>
                <a:schemeClr val="tx1"/>
              </a:solidFill>
              <a:latin typeface="+mn-lt"/>
              <a:ea typeface="+mn-ea"/>
              <a:cs typeface="+mn-cs"/>
            </a:endParaRPr>
          </a:p>
          <a:p>
            <a:r>
              <a:rPr lang="ru-RU" sz="1200" b="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переписка с заинтересованными структурами</a:t>
            </a:r>
            <a:r>
              <a:rPr lang="ru-RU" sz="1200" b="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по отстаиванию интересов СМК области</a:t>
            </a:r>
            <a:r>
              <a:rPr lang="ru-RU" sz="1200" b="0" kern="1200" dirty="0" smtClean="0">
                <a:solidFill>
                  <a:schemeClr val="tx1"/>
                </a:solidFill>
                <a:latin typeface="+mn-lt"/>
                <a:ea typeface="+mn-ea"/>
                <a:cs typeface="+mn-cs"/>
              </a:rPr>
              <a:t>, доклады, предоставление информации по запросам (2022 год прирост отрабатываемых оргметоддокументов подразделениями ТЦМК (</a:t>
            </a:r>
            <a:r>
              <a:rPr lang="ru-RU" sz="1200" b="1" kern="1200" dirty="0" smtClean="0">
                <a:solidFill>
                  <a:schemeClr val="tx1"/>
                </a:solidFill>
                <a:latin typeface="+mn-lt"/>
                <a:ea typeface="+mn-ea"/>
                <a:cs typeface="+mn-cs"/>
              </a:rPr>
              <a:t>6279, + 2507),</a:t>
            </a:r>
            <a:r>
              <a:rPr lang="ru-RU" sz="1200" b="0" kern="1200" dirty="0" smtClean="0">
                <a:solidFill>
                  <a:schemeClr val="tx1"/>
                </a:solidFill>
                <a:latin typeface="+mn-lt"/>
                <a:ea typeface="+mn-ea"/>
                <a:cs typeface="+mn-cs"/>
              </a:rPr>
              <a:t> что, прежде всего, обусловлено введением мониторинга Минздрава России по гражданам, прибывшим из ЛНР и ДНР, и оказываемой им медпомощи).</a:t>
            </a:r>
            <a:endParaRPr lang="ru-RU" sz="1200" b="1" kern="1200" dirty="0" smtClean="0">
              <a:solidFill>
                <a:schemeClr val="tx1"/>
              </a:solidFill>
              <a:latin typeface="+mn-lt"/>
              <a:ea typeface="+mn-ea"/>
              <a:cs typeface="+mn-cs"/>
            </a:endParaRPr>
          </a:p>
          <a:p>
            <a:r>
              <a:rPr lang="ru-RU" sz="1200" b="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в оперативно - диспетчерском отделе ТЦМК ежесуточно</a:t>
            </a:r>
            <a:r>
              <a:rPr lang="ru-RU" sz="1200" b="0" kern="1200" dirty="0" smtClean="0">
                <a:solidFill>
                  <a:schemeClr val="tx1"/>
                </a:solidFill>
                <a:latin typeface="+mn-lt"/>
                <a:ea typeface="+mn-ea"/>
                <a:cs typeface="+mn-cs"/>
              </a:rPr>
              <a:t> проводится сбор, оценка, обработка, представление руководству здравоохранения области и в заинтересованные смежные службы - ликвидаторы последствий ЧС (в т.ч Ситуационный центр Губернатора области) </a:t>
            </a:r>
            <a:r>
              <a:rPr lang="ru-RU" sz="1200" b="1" kern="1200" dirty="0" smtClean="0">
                <a:solidFill>
                  <a:schemeClr val="tx1"/>
                </a:solidFill>
                <a:latin typeface="+mn-lt"/>
                <a:ea typeface="+mn-ea"/>
                <a:cs typeface="+mn-cs"/>
              </a:rPr>
              <a:t>в среднем 38 информационных сообщений </a:t>
            </a:r>
            <a:r>
              <a:rPr lang="ru-RU" sz="1200" b="0" kern="1200" dirty="0" smtClean="0">
                <a:solidFill>
                  <a:schemeClr val="tx1"/>
                </a:solidFill>
                <a:latin typeface="+mn-lt"/>
                <a:ea typeface="+mn-ea"/>
                <a:cs typeface="+mn-cs"/>
              </a:rPr>
              <a:t>в рамках мониторингов рисков ЧС среды и техногенных угроз.</a:t>
            </a:r>
            <a:endParaRPr lang="ru-RU" sz="1200" b="1" kern="1200" dirty="0" smtClean="0">
              <a:solidFill>
                <a:schemeClr val="tx1"/>
              </a:solidFill>
              <a:latin typeface="+mn-lt"/>
              <a:ea typeface="+mn-ea"/>
              <a:cs typeface="+mn-cs"/>
            </a:endParaRPr>
          </a:p>
          <a:p>
            <a:r>
              <a:rPr lang="ru-RU" sz="1200" b="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еженедельная сводка по пострадавшим при СЗП и ЧС на территории субъекта</a:t>
            </a:r>
            <a:r>
              <a:rPr lang="ru-RU" sz="1200" b="0" kern="1200" dirty="0" smtClean="0">
                <a:solidFill>
                  <a:schemeClr val="tx1"/>
                </a:solidFill>
                <a:latin typeface="+mn-lt"/>
                <a:ea typeface="+mn-ea"/>
                <a:cs typeface="+mn-cs"/>
              </a:rPr>
              <a:t> в адрес начальника Департамента. </a:t>
            </a:r>
            <a:endParaRPr lang="ru-RU" sz="1200" b="1"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4. Учебный центр по обучению ПП </a:t>
            </a:r>
            <a:r>
              <a:rPr lang="ru-RU" sz="1200" b="0" kern="1200" dirty="0" smtClean="0">
                <a:solidFill>
                  <a:schemeClr val="tx1"/>
                </a:solidFill>
                <a:latin typeface="+mn-lt"/>
                <a:ea typeface="+mn-ea"/>
                <a:cs typeface="+mn-cs"/>
              </a:rPr>
              <a:t>с лидирующими позициями в регионе по оснащению, образованию и опыту преподавателей. </a:t>
            </a:r>
            <a:endParaRPr lang="ru-RU" sz="1200" b="1"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5. Опыт работы</a:t>
            </a:r>
            <a:r>
              <a:rPr lang="ru-RU" sz="1200" b="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сотрудников</a:t>
            </a:r>
            <a:r>
              <a:rPr lang="ru-RU" sz="1200" b="0" kern="1200" dirty="0" smtClean="0">
                <a:solidFill>
                  <a:schemeClr val="tx1"/>
                </a:solidFill>
                <a:latin typeface="+mn-lt"/>
                <a:ea typeface="+mn-ea"/>
                <a:cs typeface="+mn-cs"/>
              </a:rPr>
              <a:t> (директор ТЦМК более 14 лет, начальник УЦ ПП 10 лет), налаженные взаимодействия с ФЦМК Минздрава России позволяют самостоятельно, в необходимом взаимодействии напрямую с начальником Департамента, отрабатывать организационные вопросы Службы.</a:t>
            </a:r>
            <a:endParaRPr lang="ru-RU" sz="1200" b="1"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6. </a:t>
            </a:r>
            <a:r>
              <a:rPr lang="ru-RU" sz="1200" b="0" kern="1200" dirty="0" smtClean="0">
                <a:solidFill>
                  <a:schemeClr val="tx1"/>
                </a:solidFill>
                <a:latin typeface="+mn-lt"/>
                <a:ea typeface="+mn-ea"/>
                <a:cs typeface="+mn-cs"/>
              </a:rPr>
              <a:t>ТЦМК оказывает </a:t>
            </a:r>
            <a:r>
              <a:rPr lang="ru-RU" sz="1200" b="1" kern="1200" dirty="0" smtClean="0">
                <a:solidFill>
                  <a:schemeClr val="tx1"/>
                </a:solidFill>
                <a:latin typeface="+mn-lt"/>
                <a:ea typeface="+mn-ea"/>
                <a:cs typeface="+mn-cs"/>
              </a:rPr>
              <a:t>содействие ВОКБ по проведению работы по ГО ЧС</a:t>
            </a:r>
            <a:r>
              <a:rPr lang="ru-RU" sz="1200" b="0" kern="1200" dirty="0" smtClean="0">
                <a:solidFill>
                  <a:schemeClr val="tx1"/>
                </a:solidFill>
                <a:latin typeface="+mn-lt"/>
                <a:ea typeface="+mn-ea"/>
                <a:cs typeface="+mn-cs"/>
              </a:rPr>
              <a:t> и МОБ и представлению интересов МУ при проверках по данному направлению.</a:t>
            </a:r>
            <a:endParaRPr lang="ru-RU" sz="1200" b="1"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 </a:t>
            </a:r>
          </a:p>
          <a:p>
            <a:r>
              <a:rPr lang="ru-RU" sz="1200" b="1" u="sng" kern="1200" dirty="0" smtClean="0">
                <a:solidFill>
                  <a:schemeClr val="tx1"/>
                </a:solidFill>
                <a:latin typeface="+mn-lt"/>
                <a:ea typeface="+mn-ea"/>
                <a:cs typeface="+mn-cs"/>
              </a:rPr>
              <a:t>Слабые (</a:t>
            </a:r>
            <a:r>
              <a:rPr lang="ru-RU" sz="1200" b="0" u="sng" kern="1200" dirty="0" smtClean="0">
                <a:solidFill>
                  <a:schemeClr val="tx1"/>
                </a:solidFill>
                <a:latin typeface="+mn-lt"/>
                <a:ea typeface="+mn-ea"/>
                <a:cs typeface="+mn-cs"/>
              </a:rPr>
              <a:t>W</a:t>
            </a:r>
            <a:r>
              <a:rPr lang="ru-RU" sz="1200" b="1" u="sng" kern="1200" dirty="0" smtClean="0">
                <a:solidFill>
                  <a:schemeClr val="tx1"/>
                </a:solidFill>
                <a:latin typeface="+mn-lt"/>
                <a:ea typeface="+mn-ea"/>
                <a:cs typeface="+mn-cs"/>
              </a:rPr>
              <a:t>) стороны </a:t>
            </a:r>
            <a:r>
              <a:rPr lang="ru-RU" sz="1200" b="0" u="sng" kern="1200" dirty="0" smtClean="0">
                <a:solidFill>
                  <a:schemeClr val="tx1"/>
                </a:solidFill>
                <a:latin typeface="+mn-lt"/>
                <a:ea typeface="+mn-ea"/>
                <a:cs typeface="+mn-cs"/>
              </a:rPr>
              <a:t>(</a:t>
            </a:r>
            <a:r>
              <a:rPr lang="ru-RU" sz="1200" b="0" i="1" u="sng" kern="1200" dirty="0" smtClean="0">
                <a:solidFill>
                  <a:schemeClr val="tx1"/>
                </a:solidFill>
                <a:latin typeface="+mn-lt"/>
                <a:ea typeface="+mn-ea"/>
                <a:cs typeface="+mn-cs"/>
              </a:rPr>
              <a:t>фактор внутренней среды</a:t>
            </a:r>
            <a:r>
              <a:rPr lang="ru-RU" sz="1200" b="0" u="sng" kern="1200" dirty="0" smtClean="0">
                <a:solidFill>
                  <a:schemeClr val="tx1"/>
                </a:solidFill>
                <a:latin typeface="+mn-lt"/>
                <a:ea typeface="+mn-ea"/>
                <a:cs typeface="+mn-cs"/>
              </a:rPr>
              <a:t>):</a:t>
            </a:r>
            <a:endParaRPr lang="ru-RU" sz="1200" b="1"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1. Отсутствие прямого взаимодействия</a:t>
            </a:r>
            <a:r>
              <a:rPr lang="ru-RU" sz="1200" kern="1200" dirty="0" smtClean="0">
                <a:solidFill>
                  <a:schemeClr val="tx1"/>
                </a:solidFill>
                <a:latin typeface="+mn-lt"/>
                <a:ea typeface="+mn-ea"/>
                <a:cs typeface="+mn-cs"/>
              </a:rPr>
              <a:t> директор ТЦМК – Начальник Департамента и оперативного решения вопросов СМК.</a:t>
            </a:r>
          </a:p>
          <a:p>
            <a:r>
              <a:rPr lang="ru-RU" sz="1200" b="1" kern="1200" dirty="0" smtClean="0">
                <a:solidFill>
                  <a:schemeClr val="tx1"/>
                </a:solidFill>
                <a:latin typeface="+mn-lt"/>
                <a:ea typeface="+mn-ea"/>
                <a:cs typeface="+mn-cs"/>
              </a:rPr>
              <a:t>2. Отсутствие АРМ диспетчера ТЦМК в едином информконтуре СМП. </a:t>
            </a:r>
            <a:r>
              <a:rPr lang="ru-RU" sz="1200" kern="1200" dirty="0" smtClean="0">
                <a:solidFill>
                  <a:schemeClr val="tx1"/>
                </a:solidFill>
                <a:latin typeface="+mn-lt"/>
                <a:ea typeface="+mn-ea"/>
                <a:cs typeface="+mn-cs"/>
              </a:rPr>
              <a:t>(обращались безрезультатно </a:t>
            </a:r>
            <a:r>
              <a:rPr lang="ru-RU" sz="1200" u="sng" kern="1200" dirty="0" smtClean="0">
                <a:solidFill>
                  <a:schemeClr val="tx1"/>
                </a:solidFill>
                <a:latin typeface="+mn-lt"/>
                <a:ea typeface="+mn-ea"/>
                <a:cs typeface="+mn-cs"/>
              </a:rPr>
              <a:t>два года</a:t>
            </a:r>
            <a:r>
              <a:rPr lang="ru-RU" sz="1200" kern="1200" dirty="0" smtClean="0">
                <a:solidFill>
                  <a:schemeClr val="tx1"/>
                </a:solidFill>
                <a:latin typeface="+mn-lt"/>
                <a:ea typeface="+mn-ea"/>
                <a:cs typeface="+mn-cs"/>
              </a:rPr>
              <a:t>).</a:t>
            </a:r>
          </a:p>
          <a:p>
            <a:pPr algn="just">
              <a:buFontTx/>
              <a:buNone/>
            </a:pPr>
            <a:r>
              <a:rPr lang="ru-RU" sz="1200" b="1" kern="1200" dirty="0" smtClean="0">
                <a:solidFill>
                  <a:schemeClr val="tx1"/>
                </a:solidFill>
                <a:latin typeface="+mn-lt"/>
                <a:ea typeface="+mn-ea"/>
                <a:cs typeface="+mn-cs"/>
              </a:rPr>
              <a:t>3. </a:t>
            </a:r>
            <a:r>
              <a:rPr lang="ru-RU" sz="1200" dirty="0" smtClean="0">
                <a:latin typeface="Times New Roman" pitchFamily="18" charset="0"/>
                <a:cs typeface="Times New Roman" pitchFamily="18" charset="0"/>
              </a:rPr>
              <a:t>Кадровые риски по удержанию персонала в связи со значительным объем работы диспетчеров ТЦМК при низком уровне ЗП (25000р.)</a:t>
            </a:r>
          </a:p>
          <a:p>
            <a:pPr algn="just">
              <a:buFontTx/>
              <a:buNone/>
            </a:pPr>
            <a:r>
              <a:rPr lang="ru-RU" sz="1200" dirty="0" smtClean="0">
                <a:latin typeface="Times New Roman" pitchFamily="18" charset="0"/>
                <a:cs typeface="Times New Roman" pitchFamily="18" charset="0"/>
              </a:rPr>
              <a:t>4.</a:t>
            </a:r>
            <a:r>
              <a:rPr lang="ru-RU" sz="1200" baseline="0" dirty="0" smtClean="0">
                <a:latin typeface="Times New Roman" pitchFamily="18" charset="0"/>
                <a:cs typeface="Times New Roman" pitchFamily="18" charset="0"/>
              </a:rPr>
              <a:t> </a:t>
            </a:r>
            <a:r>
              <a:rPr lang="ru-RU" sz="1200" dirty="0" smtClean="0">
                <a:latin typeface="Times New Roman" pitchFamily="18" charset="0"/>
                <a:cs typeface="Times New Roman" pitchFamily="18" charset="0"/>
              </a:rPr>
              <a:t>Недостаток площади помещения и кадров в УЦ по обучению ПП - проблема для прохождения лицензирования.</a:t>
            </a:r>
          </a:p>
          <a:p>
            <a:r>
              <a:rPr lang="ru-RU" sz="1200" b="1" kern="1200" dirty="0" smtClean="0">
                <a:solidFill>
                  <a:schemeClr val="tx1"/>
                </a:solidFill>
                <a:latin typeface="+mn-lt"/>
                <a:ea typeface="+mn-ea"/>
                <a:cs typeface="+mn-cs"/>
              </a:rPr>
              <a:t> </a:t>
            </a:r>
            <a:endParaRPr lang="ru-RU" sz="1200" kern="1200" dirty="0" smtClean="0">
              <a:solidFill>
                <a:schemeClr val="tx1"/>
              </a:solidFill>
              <a:latin typeface="+mn-lt"/>
              <a:ea typeface="+mn-ea"/>
              <a:cs typeface="+mn-cs"/>
            </a:endParaRPr>
          </a:p>
          <a:p>
            <a:r>
              <a:rPr lang="ru-RU" sz="1200" b="1" u="sng" kern="1200" dirty="0" smtClean="0">
                <a:solidFill>
                  <a:schemeClr val="tx1"/>
                </a:solidFill>
                <a:latin typeface="+mn-lt"/>
                <a:ea typeface="+mn-ea"/>
                <a:cs typeface="+mn-cs"/>
              </a:rPr>
              <a:t>Opportunities (возможности) фактор внешней среды </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(что может повлиять на извне </a:t>
            </a:r>
          </a:p>
          <a:p>
            <a:r>
              <a:rPr lang="ru-RU" sz="1200" kern="1200" dirty="0" smtClean="0">
                <a:solidFill>
                  <a:schemeClr val="tx1"/>
                </a:solidFill>
                <a:latin typeface="+mn-lt"/>
                <a:ea typeface="+mn-ea"/>
                <a:cs typeface="+mn-cs"/>
              </a:rPr>
              <a:t>и при этом не контролируется объектом),</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1. Правовая реакция Департамента на нарушения приказов оперативного реагирования при ЧС (приказ №470) и маршрутизации (приказ №884).</a:t>
            </a:r>
          </a:p>
          <a:p>
            <a:r>
              <a:rPr lang="ru-RU" sz="1200" kern="1200" dirty="0" smtClean="0">
                <a:solidFill>
                  <a:schemeClr val="tx1"/>
                </a:solidFill>
                <a:latin typeface="+mn-lt"/>
                <a:ea typeface="+mn-ea"/>
                <a:cs typeface="+mn-cs"/>
              </a:rPr>
              <a:t>2. Финансирование из областного бюджета может быть обоснованно увеличено.</a:t>
            </a:r>
          </a:p>
          <a:p>
            <a:r>
              <a:rPr lang="ru-RU" sz="1200" kern="1200" dirty="0" smtClean="0">
                <a:solidFill>
                  <a:schemeClr val="tx1"/>
                </a:solidFill>
                <a:latin typeface="+mn-lt"/>
                <a:ea typeface="+mn-ea"/>
                <a:cs typeface="+mn-cs"/>
              </a:rPr>
              <a:t>3. Особый контроль Минздрава мероприятий СМК в рамках СВО.</a:t>
            </a:r>
          </a:p>
          <a:p>
            <a:r>
              <a:rPr lang="ru-RU" sz="1200" kern="1200" dirty="0" smtClean="0">
                <a:solidFill>
                  <a:schemeClr val="tx1"/>
                </a:solidFill>
                <a:latin typeface="+mn-lt"/>
                <a:ea typeface="+mn-ea"/>
                <a:cs typeface="+mn-cs"/>
              </a:rPr>
              <a:t>4. Развитие деятельности травмоцентров.</a:t>
            </a:r>
          </a:p>
          <a:p>
            <a:r>
              <a:rPr lang="ru-RU" sz="1200" b="1" kern="1200" dirty="0" smtClean="0">
                <a:solidFill>
                  <a:schemeClr val="tx1"/>
                </a:solidFill>
                <a:latin typeface="+mn-lt"/>
                <a:ea typeface="+mn-ea"/>
                <a:cs typeface="+mn-cs"/>
              </a:rPr>
              <a:t> </a:t>
            </a:r>
            <a:endParaRPr lang="ru-RU" sz="1200" kern="1200" dirty="0" smtClean="0">
              <a:solidFill>
                <a:schemeClr val="tx1"/>
              </a:solidFill>
              <a:latin typeface="+mn-lt"/>
              <a:ea typeface="+mn-ea"/>
              <a:cs typeface="+mn-cs"/>
            </a:endParaRPr>
          </a:p>
          <a:p>
            <a:r>
              <a:rPr lang="ru-RU" sz="1200" b="1" u="sng" kern="1200" dirty="0" err="1" smtClean="0">
                <a:solidFill>
                  <a:schemeClr val="tx1"/>
                </a:solidFill>
                <a:latin typeface="+mn-lt"/>
                <a:ea typeface="+mn-ea"/>
                <a:cs typeface="+mn-cs"/>
              </a:rPr>
              <a:t>Threats</a:t>
            </a:r>
            <a:r>
              <a:rPr lang="ru-RU" sz="1200" b="1" u="sng" kern="1200" dirty="0" smtClean="0">
                <a:solidFill>
                  <a:schemeClr val="tx1"/>
                </a:solidFill>
                <a:latin typeface="+mn-lt"/>
                <a:ea typeface="+mn-ea"/>
                <a:cs typeface="+mn-cs"/>
              </a:rPr>
              <a:t> (угрозы) фактор внешней среды</a:t>
            </a:r>
            <a:r>
              <a:rPr lang="ru-RU" sz="1200" u="sng" kern="1200" dirty="0" smtClean="0">
                <a:solidFill>
                  <a:schemeClr val="tx1"/>
                </a:solidFill>
                <a:latin typeface="+mn-lt"/>
                <a:ea typeface="+mn-ea"/>
                <a:cs typeface="+mn-cs"/>
              </a:rPr>
              <a:t>:</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p>
          <a:p>
            <a:pPr algn="just"/>
            <a:r>
              <a:rPr lang="ru-RU" sz="1200" b="0" kern="1200" dirty="0" smtClean="0">
                <a:solidFill>
                  <a:schemeClr val="tx1"/>
                </a:solidFill>
                <a:latin typeface="+mn-lt"/>
                <a:ea typeface="+mn-ea"/>
                <a:cs typeface="+mn-cs"/>
              </a:rPr>
              <a:t>1. </a:t>
            </a:r>
            <a:r>
              <a:rPr lang="ru-RU" sz="1200" b="0" dirty="0" smtClean="0">
                <a:latin typeface="Times New Roman" pitchFamily="18" charset="0"/>
                <a:cs typeface="Times New Roman" pitchFamily="18" charset="0"/>
              </a:rPr>
              <a:t>Объединение </a:t>
            </a:r>
            <a:r>
              <a:rPr lang="ru-RU" sz="1200" dirty="0" smtClean="0">
                <a:latin typeface="Times New Roman" pitchFamily="18" charset="0"/>
                <a:cs typeface="Times New Roman" pitchFamily="18" charset="0"/>
              </a:rPr>
              <a:t>ТЦМК, ОЭКМП и СМП в разрозненную, неработающую структуру.</a:t>
            </a:r>
            <a:endParaRPr lang="ru-RU" sz="1200" dirty="0" smtClean="0">
              <a:solidFill>
                <a:srgbClr val="FF0000"/>
              </a:solidFill>
              <a:latin typeface="Times New Roman" pitchFamily="18" charset="0"/>
              <a:cs typeface="Times New Roman" pitchFamily="18" charset="0"/>
            </a:endParaRPr>
          </a:p>
          <a:p>
            <a:pPr algn="just"/>
            <a:r>
              <a:rPr lang="ru-RU" sz="1200" dirty="0" smtClean="0">
                <a:latin typeface="Times New Roman" pitchFamily="18" charset="0"/>
                <a:cs typeface="Times New Roman" pitchFamily="18" charset="0"/>
              </a:rPr>
              <a:t>2. Отсутствие правовой реакции Департамента на обращения ТЦМК по вопросам СМК области.</a:t>
            </a:r>
          </a:p>
          <a:p>
            <a:pPr algn="just"/>
            <a:r>
              <a:rPr lang="ru-RU" sz="1200" dirty="0" smtClean="0">
                <a:latin typeface="Times New Roman" pitchFamily="18" charset="0"/>
                <a:cs typeface="Times New Roman" pitchFamily="18" charset="0"/>
              </a:rPr>
              <a:t>3. Непрохождение лицензирования учебного центра по ПП. </a:t>
            </a:r>
          </a:p>
          <a:p>
            <a:pPr algn="just"/>
            <a:endParaRPr lang="ru-RU" sz="1200" b="1" kern="1200" dirty="0" smtClean="0">
              <a:solidFill>
                <a:schemeClr val="tx1"/>
              </a:solidFill>
              <a:latin typeface="+mn-lt"/>
              <a:ea typeface="+mn-ea"/>
              <a:cs typeface="+mn-cs"/>
            </a:endParaRPr>
          </a:p>
          <a:p>
            <a:pPr marL="0" marR="0" indent="0" algn="l" defTabSz="1369314"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CB1AE569-EB94-4C35-BBD9-73C741CD5166}" type="slidenum">
              <a:rPr lang="ru-RU" smtClean="0"/>
              <a:pPr/>
              <a:t>25</a:t>
            </a:fld>
            <a:endParaRPr lang="ru-RU"/>
          </a:p>
        </p:txBody>
      </p:sp>
    </p:spTree>
    <p:extLst>
      <p:ext uri="{BB962C8B-B14F-4D97-AF65-F5344CB8AC3E}">
        <p14:creationId xmlns:p14="http://schemas.microsoft.com/office/powerpoint/2010/main" val="2205176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indent="457200">
              <a:lnSpc>
                <a:spcPts val="130"/>
              </a:lnSpc>
            </a:pPr>
            <a:endParaRPr lang="ru-RU" dirty="0"/>
          </a:p>
        </p:txBody>
      </p:sp>
      <p:sp>
        <p:nvSpPr>
          <p:cNvPr id="4" name="Номер слайда 3"/>
          <p:cNvSpPr>
            <a:spLocks noGrp="1"/>
          </p:cNvSpPr>
          <p:nvPr>
            <p:ph type="sldNum" sz="quarter" idx="10"/>
          </p:nvPr>
        </p:nvSpPr>
        <p:spPr/>
        <p:txBody>
          <a:bodyPr/>
          <a:lstStyle/>
          <a:p>
            <a:fld id="{333F4672-EC8A-4DA8-B4FF-A0F91B7EE49B}" type="slidenum">
              <a:rPr lang="ru-RU" altLang="ru-RU" smtClean="0"/>
              <a:pPr/>
              <a:t>26</a:t>
            </a:fld>
            <a:endParaRPr lang="ru-RU" altLang="ru-RU"/>
          </a:p>
        </p:txBody>
      </p:sp>
    </p:spTree>
    <p:extLst>
      <p:ext uri="{BB962C8B-B14F-4D97-AF65-F5344CB8AC3E}">
        <p14:creationId xmlns:p14="http://schemas.microsoft.com/office/powerpoint/2010/main" val="1932949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indent="457200">
              <a:lnSpc>
                <a:spcPts val="130"/>
              </a:lnSpc>
            </a:pPr>
            <a:endParaRPr lang="ru-RU" dirty="0"/>
          </a:p>
        </p:txBody>
      </p:sp>
      <p:sp>
        <p:nvSpPr>
          <p:cNvPr id="4" name="Номер слайда 3"/>
          <p:cNvSpPr>
            <a:spLocks noGrp="1"/>
          </p:cNvSpPr>
          <p:nvPr>
            <p:ph type="sldNum" sz="quarter" idx="10"/>
          </p:nvPr>
        </p:nvSpPr>
        <p:spPr/>
        <p:txBody>
          <a:bodyPr/>
          <a:lstStyle/>
          <a:p>
            <a:fld id="{333F4672-EC8A-4DA8-B4FF-A0F91B7EE49B}" type="slidenum">
              <a:rPr lang="ru-RU" altLang="ru-RU" smtClean="0"/>
              <a:pPr/>
              <a:t>27</a:t>
            </a:fld>
            <a:endParaRPr lang="ru-RU" altLang="ru-RU"/>
          </a:p>
        </p:txBody>
      </p:sp>
    </p:spTree>
    <p:extLst>
      <p:ext uri="{BB962C8B-B14F-4D97-AF65-F5344CB8AC3E}">
        <p14:creationId xmlns:p14="http://schemas.microsoft.com/office/powerpoint/2010/main" val="764235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457200" algn="l" defTabSz="914400" rtl="0" eaLnBrk="1" fontAlgn="auto" latinLnBrk="0" hangingPunct="1">
              <a:lnSpc>
                <a:spcPts val="130"/>
              </a:lnSpc>
              <a:spcBef>
                <a:spcPts val="0"/>
              </a:spcBef>
              <a:spcAft>
                <a:spcPts val="0"/>
              </a:spcAft>
              <a:buClrTx/>
              <a:buSzTx/>
              <a:buFontTx/>
              <a:buNone/>
              <a:tabLst/>
              <a:defRPr/>
            </a:pPr>
            <a:r>
              <a:rPr lang="ru-RU" sz="1200" kern="1200" dirty="0" smtClean="0">
                <a:solidFill>
                  <a:schemeClr val="tx1"/>
                </a:solidFill>
                <a:latin typeface="+mn-lt"/>
                <a:ea typeface="+mn-ea"/>
                <a:cs typeface="+mn-cs"/>
              </a:rPr>
              <a:t>Практика регионов (Свердловская, Самарская области, Пермский край) показывает, что организация работы трассовой службы позволяет обеспечить достижение нормативного времени (до 20 минут) для оказания экстренной медицинской помощи, повысить доступность и качество ее оказания пострадавшим при ДТП.</a:t>
            </a:r>
          </a:p>
          <a:p>
            <a:pPr marL="0" marR="0" indent="457200" algn="l" defTabSz="914400" rtl="0" eaLnBrk="1" fontAlgn="auto" latinLnBrk="0" hangingPunct="1">
              <a:lnSpc>
                <a:spcPts val="130"/>
              </a:lnSpc>
              <a:spcBef>
                <a:spcPts val="0"/>
              </a:spcBef>
              <a:spcAft>
                <a:spcPts val="0"/>
              </a:spcAft>
              <a:buClrTx/>
              <a:buSzTx/>
              <a:buFontTx/>
              <a:buNone/>
              <a:tabLst/>
              <a:defRPr/>
            </a:pPr>
            <a:r>
              <a:rPr lang="ru-RU" sz="1200" b="1" kern="1200" dirty="0" smtClean="0">
                <a:solidFill>
                  <a:schemeClr val="tx1"/>
                </a:solidFill>
                <a:latin typeface="+mn-lt"/>
                <a:ea typeface="+mn-ea"/>
                <a:cs typeface="+mn-cs"/>
              </a:rPr>
              <a:t>Но!</a:t>
            </a:r>
            <a:r>
              <a:rPr lang="ru-RU" sz="1200" kern="1200" dirty="0" smtClean="0">
                <a:solidFill>
                  <a:schemeClr val="tx1"/>
                </a:solidFill>
                <a:latin typeface="+mn-lt"/>
                <a:ea typeface="+mn-ea"/>
                <a:cs typeface="+mn-cs"/>
              </a:rPr>
              <a:t> В указанных выше регионах трассовая служба успешно работает.</a:t>
            </a:r>
          </a:p>
          <a:p>
            <a:pPr indent="457200">
              <a:lnSpc>
                <a:spcPts val="130"/>
              </a:lnSpc>
            </a:pPr>
            <a:endParaRPr lang="ru-RU" dirty="0"/>
          </a:p>
        </p:txBody>
      </p:sp>
      <p:sp>
        <p:nvSpPr>
          <p:cNvPr id="4" name="Номер слайда 3"/>
          <p:cNvSpPr>
            <a:spLocks noGrp="1"/>
          </p:cNvSpPr>
          <p:nvPr>
            <p:ph type="sldNum" sz="quarter" idx="10"/>
          </p:nvPr>
        </p:nvSpPr>
        <p:spPr/>
        <p:txBody>
          <a:bodyPr/>
          <a:lstStyle/>
          <a:p>
            <a:fld id="{333F4672-EC8A-4DA8-B4FF-A0F91B7EE49B}" type="slidenum">
              <a:rPr lang="ru-RU" altLang="ru-RU" smtClean="0"/>
              <a:pPr/>
              <a:t>28</a:t>
            </a:fld>
            <a:endParaRPr lang="ru-RU" altLang="ru-RU"/>
          </a:p>
        </p:txBody>
      </p:sp>
    </p:spTree>
    <p:extLst>
      <p:ext uri="{BB962C8B-B14F-4D97-AF65-F5344CB8AC3E}">
        <p14:creationId xmlns:p14="http://schemas.microsoft.com/office/powerpoint/2010/main" val="1745476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Согласно письма Минздрава 2019 года </a:t>
            </a:r>
            <a:r>
              <a:rPr lang="ru-RU" sz="1200" b="1" u="sng" kern="1200" dirty="0" smtClean="0">
                <a:solidFill>
                  <a:schemeClr val="tx1"/>
                </a:solidFill>
                <a:latin typeface="+mn-lt"/>
                <a:ea typeface="+mn-ea"/>
                <a:cs typeface="+mn-cs"/>
              </a:rPr>
              <a:t>рекомендовано</a:t>
            </a:r>
            <a:r>
              <a:rPr lang="ru-RU" sz="1200" kern="1200" dirty="0" smtClean="0">
                <a:solidFill>
                  <a:schemeClr val="tx1"/>
                </a:solidFill>
                <a:latin typeface="+mn-lt"/>
                <a:ea typeface="+mn-ea"/>
                <a:cs typeface="+mn-cs"/>
              </a:rPr>
              <a:t> выделение округов МЭ. Департамент здравоохранения ранее указывал рассмотреть вопрос.</a:t>
            </a:r>
          </a:p>
          <a:p>
            <a:r>
              <a:rPr lang="ru-RU" sz="1200" u="sng" kern="1200" dirty="0" smtClean="0">
                <a:solidFill>
                  <a:schemeClr val="tx1"/>
                </a:solidFill>
                <a:latin typeface="+mn-lt"/>
                <a:ea typeface="+mn-ea"/>
                <a:cs typeface="+mn-cs"/>
              </a:rPr>
              <a:t>При этом, необходимо учитывать: </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рекомендованную численность округа МЭ </a:t>
            </a:r>
            <a:r>
              <a:rPr lang="ru-RU" sz="1200" b="1" kern="1200" dirty="0" smtClean="0">
                <a:solidFill>
                  <a:schemeClr val="tx1"/>
                </a:solidFill>
                <a:latin typeface="+mn-lt"/>
                <a:ea typeface="+mn-ea"/>
                <a:cs typeface="+mn-cs"/>
              </a:rPr>
              <a:t>150 – 200 тыс. чел</a:t>
            </a:r>
            <a:r>
              <a:rPr lang="ru-RU" sz="1200" kern="1200" dirty="0" smtClean="0">
                <a:solidFill>
                  <a:schemeClr val="tx1"/>
                </a:solidFill>
                <a:latin typeface="+mn-lt"/>
                <a:ea typeface="+mn-ea"/>
                <a:cs typeface="+mn-cs"/>
              </a:rPr>
              <a:t>.</a:t>
            </a:r>
          </a:p>
          <a:p>
            <a:r>
              <a:rPr lang="ru-RU" sz="1200" kern="1200" dirty="0" smtClean="0">
                <a:solidFill>
                  <a:schemeClr val="tx1"/>
                </a:solidFill>
                <a:latin typeface="+mn-lt"/>
                <a:ea typeface="+mn-ea"/>
                <a:cs typeface="+mn-cs"/>
              </a:rPr>
              <a:t>-стремление к </a:t>
            </a:r>
            <a:r>
              <a:rPr lang="ru-RU" sz="1200" b="1" kern="1200" dirty="0" smtClean="0">
                <a:solidFill>
                  <a:schemeClr val="tx1"/>
                </a:solidFill>
                <a:latin typeface="+mn-lt"/>
                <a:ea typeface="+mn-ea"/>
                <a:cs typeface="+mn-cs"/>
              </a:rPr>
              <a:t>«Золотому часу»,</a:t>
            </a:r>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 крейсерскую скорость Ми8 МТ 200 км/ч,</a:t>
            </a:r>
          </a:p>
          <a:p>
            <a:r>
              <a:rPr lang="ru-RU" sz="1200" kern="1200" dirty="0" smtClean="0">
                <a:solidFill>
                  <a:schemeClr val="tx1"/>
                </a:solidFill>
                <a:latin typeface="+mn-lt"/>
                <a:ea typeface="+mn-ea"/>
                <a:cs typeface="+mn-cs"/>
              </a:rPr>
              <a:t>Просчитывали варианты еще в 2019 году. Следовательно, на территории области минимально необходимо 3 округа МЭ.</a:t>
            </a:r>
          </a:p>
          <a:p>
            <a:r>
              <a:rPr lang="ru-RU" sz="1200" b="1" kern="1200" dirty="0" smtClean="0">
                <a:solidFill>
                  <a:schemeClr val="tx1"/>
                </a:solidFill>
                <a:latin typeface="+mn-lt"/>
                <a:ea typeface="+mn-ea"/>
                <a:cs typeface="+mn-cs"/>
              </a:rPr>
              <a:t>??? Когда будет 3 вертолета для здравоохранения.</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Отметим, предлагаемое на СМП Вологды деление области на две зоны – запад и восток функционально (по времени доезда) мало что меняет, ввиду удаленности районов, и первичная МЭ все равно – в МУ 1го, хорошо если 2го уровня, где пациенты задерживаются.</a:t>
            </a:r>
          </a:p>
          <a:p>
            <a:r>
              <a:rPr lang="ru-RU" sz="1200" kern="1200" dirty="0" smtClean="0">
                <a:solidFill>
                  <a:schemeClr val="tx1"/>
                </a:solidFill>
                <a:latin typeface="+mn-lt"/>
                <a:ea typeface="+mn-ea"/>
                <a:cs typeface="+mn-cs"/>
              </a:rPr>
              <a:t>Это только вопрос внедрения зонального информационного контура между СМП, в котором должно быть место и ТЦМК - органа повседневного управления СМК области.</a:t>
            </a:r>
          </a:p>
          <a:p>
            <a:pPr>
              <a:buFontTx/>
              <a:buChar char="-"/>
            </a:pPr>
            <a:endParaRPr lang="ru-RU" dirty="0"/>
          </a:p>
        </p:txBody>
      </p:sp>
      <p:sp>
        <p:nvSpPr>
          <p:cNvPr id="4" name="Номер слайда 3"/>
          <p:cNvSpPr>
            <a:spLocks noGrp="1"/>
          </p:cNvSpPr>
          <p:nvPr>
            <p:ph type="sldNum" sz="quarter" idx="10"/>
          </p:nvPr>
        </p:nvSpPr>
        <p:spPr/>
        <p:txBody>
          <a:bodyPr/>
          <a:lstStyle/>
          <a:p>
            <a:fld id="{C7E8CB1B-A261-453A-A519-0BD18D691851}" type="slidenum">
              <a:rPr lang="ru-RU" smtClean="0"/>
              <a:pPr/>
              <a:t>29</a:t>
            </a:fld>
            <a:endParaRPr lang="ru-RU"/>
          </a:p>
        </p:txBody>
      </p:sp>
    </p:spTree>
    <p:extLst>
      <p:ext uri="{BB962C8B-B14F-4D97-AF65-F5344CB8AC3E}">
        <p14:creationId xmlns:p14="http://schemas.microsoft.com/office/powerpoint/2010/main" val="268421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ru-RU" sz="1200" b="0" kern="1200" dirty="0" smtClean="0">
                <a:solidFill>
                  <a:schemeClr val="tx1"/>
                </a:solidFill>
                <a:latin typeface="+mn-lt"/>
                <a:ea typeface="+mn-ea"/>
                <a:cs typeface="+mn-cs"/>
              </a:rPr>
              <a:t>Важным в функционировании ТЦМК стал приказ Минздрава </a:t>
            </a:r>
            <a:r>
              <a:rPr lang="ru-RU" sz="1200" b="1" kern="1200" dirty="0" smtClean="0">
                <a:solidFill>
                  <a:schemeClr val="tx1"/>
                </a:solidFill>
                <a:latin typeface="+mn-lt"/>
                <a:ea typeface="+mn-ea"/>
                <a:cs typeface="+mn-cs"/>
              </a:rPr>
              <a:t>№34</a:t>
            </a:r>
            <a:r>
              <a:rPr lang="ru-RU" sz="1200" b="0" kern="1200" dirty="0" smtClean="0">
                <a:solidFill>
                  <a:schemeClr val="tx1"/>
                </a:solidFill>
                <a:latin typeface="+mn-lt"/>
                <a:ea typeface="+mn-ea"/>
                <a:cs typeface="+mn-cs"/>
              </a:rPr>
              <a:t>, </a:t>
            </a:r>
            <a:r>
              <a:rPr lang="ru-RU" sz="1200" b="1" u="sng" kern="1200" dirty="0" smtClean="0">
                <a:solidFill>
                  <a:schemeClr val="tx1"/>
                </a:solidFill>
                <a:latin typeface="+mn-lt"/>
                <a:ea typeface="+mn-ea"/>
                <a:cs typeface="+mn-cs"/>
              </a:rPr>
              <a:t>отменивший</a:t>
            </a:r>
            <a:r>
              <a:rPr lang="ru-RU" sz="1200" b="0" u="sng"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приказ №827,</a:t>
            </a:r>
            <a:r>
              <a:rPr lang="ru-RU" sz="1200" b="0" kern="1200" dirty="0" smtClean="0">
                <a:solidFill>
                  <a:schemeClr val="tx1"/>
                </a:solidFill>
                <a:latin typeface="+mn-lt"/>
                <a:ea typeface="+mn-ea"/>
                <a:cs typeface="+mn-cs"/>
              </a:rPr>
              <a:t>  </a:t>
            </a:r>
            <a:r>
              <a:rPr lang="ru-RU" sz="1200" b="1" u="sng" kern="1200" dirty="0" smtClean="0">
                <a:solidFill>
                  <a:schemeClr val="tx1"/>
                </a:solidFill>
                <a:latin typeface="+mn-lt"/>
                <a:ea typeface="+mn-ea"/>
                <a:cs typeface="+mn-cs"/>
              </a:rPr>
              <a:t>указывавший на возможное объединение ТЦМК, СМП и ОЭКМП.</a:t>
            </a:r>
            <a:endParaRPr lang="ru-RU" sz="1200" b="1"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Понятно, что объединение указанных разнородных структур повлекло бы за собой значительные риски (организационные, коммуникативные, кадровые, риски неоказания помощи и др.), которые были спрогнозированы в двух научных статьях, а при попытках решения на практике стали вскрываться в еще большей степени.</a:t>
            </a:r>
          </a:p>
          <a:p>
            <a:r>
              <a:rPr lang="ru-RU" sz="1200" b="1" u="sng" kern="1200" dirty="0" smtClean="0">
                <a:solidFill>
                  <a:schemeClr val="tx1"/>
                </a:solidFill>
                <a:latin typeface="+mn-lt"/>
                <a:ea typeface="+mn-ea"/>
                <a:cs typeface="+mn-cs"/>
              </a:rPr>
              <a:t>Отмечу только основные:</a:t>
            </a:r>
            <a:endParaRPr lang="ru-RU" sz="1200" kern="1200" dirty="0" smtClean="0">
              <a:solidFill>
                <a:schemeClr val="tx1"/>
              </a:solidFill>
              <a:latin typeface="+mn-lt"/>
              <a:ea typeface="+mn-ea"/>
              <a:cs typeface="+mn-cs"/>
            </a:endParaRPr>
          </a:p>
          <a:p>
            <a:r>
              <a:rPr lang="ru-RU" sz="1200" b="0" kern="1200" dirty="0" smtClean="0">
                <a:solidFill>
                  <a:schemeClr val="tx1"/>
                </a:solidFill>
                <a:latin typeface="+mn-lt"/>
                <a:ea typeface="+mn-ea"/>
                <a:cs typeface="+mn-cs"/>
              </a:rPr>
              <a:t>- </a:t>
            </a:r>
            <a:r>
              <a:rPr lang="ru-RU" sz="1200" b="0" u="sng" kern="1200" dirty="0" smtClean="0">
                <a:solidFill>
                  <a:schemeClr val="tx1"/>
                </a:solidFill>
                <a:latin typeface="+mn-lt"/>
                <a:ea typeface="+mn-ea"/>
                <a:cs typeface="+mn-cs"/>
              </a:rPr>
              <a:t>наименование РЦ СМП и МК отсутствует в нормативных документах</a:t>
            </a:r>
            <a:r>
              <a:rPr lang="ru-RU" sz="1200" b="0" kern="1200" dirty="0" smtClean="0">
                <a:solidFill>
                  <a:schemeClr val="tx1"/>
                </a:solidFill>
                <a:latin typeface="+mn-lt"/>
                <a:ea typeface="+mn-ea"/>
                <a:cs typeface="+mn-cs"/>
              </a:rPr>
              <a:t>, соответственно - суды сотрудников при выходе на пенсию (</a:t>
            </a:r>
            <a:r>
              <a:rPr lang="ru-RU" sz="1200" b="0" u="sng" kern="1200" dirty="0" smtClean="0">
                <a:solidFill>
                  <a:schemeClr val="tx1"/>
                </a:solidFill>
                <a:latin typeface="+mn-lt"/>
                <a:ea typeface="+mn-ea"/>
                <a:cs typeface="+mn-cs"/>
              </a:rPr>
              <a:t>уже происходит где объединили</a:t>
            </a:r>
            <a:r>
              <a:rPr lang="ru-RU" sz="1200" b="0" kern="1200" dirty="0" smtClean="0">
                <a:solidFill>
                  <a:schemeClr val="tx1"/>
                </a:solidFill>
                <a:latin typeface="+mn-lt"/>
                <a:ea typeface="+mn-ea"/>
                <a:cs typeface="+mn-cs"/>
              </a:rPr>
              <a:t>);</a:t>
            </a:r>
            <a:endParaRPr lang="ru-RU" sz="1200" b="1"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неправомочность положения и утрата функции ТЦМК – как органа повседневного управления Службы областного уровня при нахождении в СМП - с муниципальным уровнем решаемых задач. (И если ТЦМК в СМП, то иные МУ Службы не воспринимают его как орган повседневного управления областного уровня (практика регионов)).</a:t>
            </a:r>
          </a:p>
          <a:p>
            <a:r>
              <a:rPr lang="ru-RU" sz="1200" b="0" kern="1200" dirty="0" smtClean="0">
                <a:solidFill>
                  <a:schemeClr val="tx1"/>
                </a:solidFill>
                <a:latin typeface="+mn-lt"/>
                <a:ea typeface="+mn-ea"/>
                <a:cs typeface="+mn-cs"/>
              </a:rPr>
              <a:t>- утрата подразделений и кадров ТЦМК: оперативно-диспетчерского отдела (орган оперативного управления при ЧС), учебного центра ТЦМК по первой помощи (на СМП есть свой учебный центр) - </a:t>
            </a:r>
            <a:r>
              <a:rPr lang="ru-RU" sz="1200" b="1" kern="1200" dirty="0" smtClean="0">
                <a:solidFill>
                  <a:schemeClr val="tx1"/>
                </a:solidFill>
                <a:latin typeface="+mn-lt"/>
                <a:ea typeface="+mn-ea"/>
                <a:cs typeface="+mn-cs"/>
              </a:rPr>
              <a:t>с утратой единственного штатно укомплектованного центра по обучению ПП в регионе, как результат - с</a:t>
            </a:r>
            <a:r>
              <a:rPr lang="ru-RU" sz="1200" b="1" u="sng" kern="1200" dirty="0" smtClean="0">
                <a:solidFill>
                  <a:schemeClr val="tx1"/>
                </a:solidFill>
                <a:latin typeface="+mn-lt"/>
                <a:ea typeface="+mn-ea"/>
                <a:cs typeface="+mn-cs"/>
              </a:rPr>
              <a:t>нижение числа обучаемых в два раза и утрата подготовленных специалистов, при повышенном внимании к этому направлению в рамках СВО.</a:t>
            </a:r>
            <a:endParaRPr lang="ru-RU" sz="1200" b="1"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конфликт интересов (по маршрутизации, учениям, регламентам, подчиненности и т.д.) и вынужденное принятие управленческих решений с перекосом на интересы СМП (с учетом подчиненности). </a:t>
            </a:r>
            <a:r>
              <a:rPr lang="ru-RU" sz="1200" b="1" kern="1200" dirty="0" smtClean="0">
                <a:solidFill>
                  <a:schemeClr val="tx1"/>
                </a:solidFill>
                <a:latin typeface="+mn-lt"/>
                <a:ea typeface="+mn-ea"/>
                <a:cs typeface="+mn-cs"/>
              </a:rPr>
              <a:t>А СМК – это 41 МУ, а не только СМП.</a:t>
            </a:r>
          </a:p>
          <a:p>
            <a:r>
              <a:rPr lang="ru-RU" sz="1200" kern="1200" dirty="0" smtClean="0">
                <a:solidFill>
                  <a:schemeClr val="tx1"/>
                </a:solidFill>
                <a:latin typeface="+mn-lt"/>
                <a:ea typeface="+mn-ea"/>
                <a:cs typeface="+mn-cs"/>
              </a:rPr>
              <a:t>- значительные трудности по привлечению ведущих узких специалистов ВОКБ для медконсультаций по санавиации.</a:t>
            </a:r>
          </a:p>
          <a:p>
            <a:r>
              <a:rPr lang="ru-RU" sz="1200" kern="1200" dirty="0" smtClean="0">
                <a:solidFill>
                  <a:schemeClr val="tx1"/>
                </a:solidFill>
                <a:latin typeface="+mn-lt"/>
                <a:ea typeface="+mn-ea"/>
                <a:cs typeface="+mn-cs"/>
              </a:rPr>
              <a:t>- подрыв готовности резерва здравоохранения области на ЧС, </a:t>
            </a:r>
            <a:r>
              <a:rPr lang="ru-RU" sz="1200" b="1" u="sng" kern="1200" dirty="0" smtClean="0">
                <a:solidFill>
                  <a:schemeClr val="tx1"/>
                </a:solidFill>
                <a:latin typeface="+mn-lt"/>
                <a:ea typeface="+mn-ea"/>
                <a:cs typeface="+mn-cs"/>
              </a:rPr>
              <a:t>ввиду распада совместной комиссии специалистов ТЦМК и ВОКБ по его восполнению</a:t>
            </a:r>
            <a:r>
              <a:rPr lang="ru-RU" sz="1200" b="1" kern="1200" dirty="0" smtClean="0">
                <a:solidFill>
                  <a:schemeClr val="tx1"/>
                </a:solidFill>
                <a:latin typeface="+mn-lt"/>
                <a:ea typeface="+mn-ea"/>
                <a:cs typeface="+mn-cs"/>
              </a:rPr>
              <a:t>.</a:t>
            </a:r>
          </a:p>
          <a:p>
            <a:r>
              <a:rPr lang="ru-RU" sz="1200" kern="1200" dirty="0" smtClean="0">
                <a:solidFill>
                  <a:schemeClr val="tx1"/>
                </a:solidFill>
                <a:latin typeface="+mn-lt"/>
                <a:ea typeface="+mn-ea"/>
                <a:cs typeface="+mn-cs"/>
              </a:rPr>
              <a:t>- практически потеря территориального органа управления ВСМК, </a:t>
            </a:r>
            <a:r>
              <a:rPr lang="ru-RU" sz="1200" b="1" kern="1200" dirty="0" smtClean="0">
                <a:solidFill>
                  <a:schemeClr val="tx1"/>
                </a:solidFill>
                <a:latin typeface="+mn-lt"/>
                <a:ea typeface="+mn-ea"/>
                <a:cs typeface="+mn-cs"/>
              </a:rPr>
              <a:t>задачи которого далеко за пределами задач СМП</a:t>
            </a:r>
            <a:r>
              <a:rPr lang="ru-RU" sz="1200" kern="1200" dirty="0" smtClean="0">
                <a:solidFill>
                  <a:schemeClr val="tx1"/>
                </a:solidFill>
                <a:latin typeface="+mn-lt"/>
                <a:ea typeface="+mn-ea"/>
                <a:cs typeface="+mn-cs"/>
              </a:rPr>
              <a:t>, и утрата специалистов руководящего звена СМК области.</a:t>
            </a:r>
          </a:p>
          <a:p>
            <a:r>
              <a:rPr lang="ru-RU" sz="1200" kern="1200" dirty="0" smtClean="0">
                <a:solidFill>
                  <a:schemeClr val="tx1"/>
                </a:solidFill>
                <a:latin typeface="+mn-lt"/>
                <a:ea typeface="+mn-ea"/>
                <a:cs typeface="+mn-cs"/>
              </a:rPr>
              <a:t>- подрыв готовности СМК региона к реагированию на ЧС, </a:t>
            </a:r>
            <a:r>
              <a:rPr lang="ru-RU" sz="1200" b="1" kern="1200" dirty="0" smtClean="0">
                <a:solidFill>
                  <a:schemeClr val="tx1"/>
                </a:solidFill>
                <a:latin typeface="+mn-lt"/>
                <a:ea typeface="+mn-ea"/>
                <a:cs typeface="+mn-cs"/>
              </a:rPr>
              <a:t>при особом контроле вопросов СМК в условиях СВО</a:t>
            </a:r>
            <a:r>
              <a:rPr lang="ru-RU" sz="1200" kern="1200" dirty="0" smtClean="0">
                <a:solidFill>
                  <a:schemeClr val="tx1"/>
                </a:solidFill>
                <a:latin typeface="+mn-lt"/>
                <a:ea typeface="+mn-ea"/>
                <a:cs typeface="+mn-cs"/>
              </a:rPr>
              <a:t>.</a:t>
            </a:r>
          </a:p>
          <a:p>
            <a:r>
              <a:rPr lang="en-US" dirty="0" smtClean="0"/>
              <a:t> </a:t>
            </a:r>
            <a:r>
              <a:rPr lang="ru-RU" sz="1200" b="1" kern="1200" dirty="0" smtClean="0">
                <a:solidFill>
                  <a:schemeClr val="tx1"/>
                </a:solidFill>
                <a:latin typeface="+mn-lt"/>
                <a:ea typeface="+mn-ea"/>
                <a:cs typeface="+mn-cs"/>
              </a:rPr>
              <a:t>Как результат, уже направлены отрицательные письма Министра здравоохранения РФ в адрес Губернаторов целого ряда субъектов РФ (Республика Башкортостан, Тыва, Удмуртская Республика, Оренбургская, Ярославская, Магаданская, Псковская, Липецкая, Костромская области).</a:t>
            </a:r>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333F4672-EC8A-4DA8-B4FF-A0F91B7EE49B}" type="slidenum">
              <a:rPr lang="ru-RU" altLang="ru-RU" smtClean="0"/>
              <a:pPr/>
              <a:t>3</a:t>
            </a:fld>
            <a:endParaRPr lang="ru-RU" altLang="ru-RU"/>
          </a:p>
        </p:txBody>
      </p:sp>
    </p:spTree>
    <p:extLst>
      <p:ext uri="{BB962C8B-B14F-4D97-AF65-F5344CB8AC3E}">
        <p14:creationId xmlns:p14="http://schemas.microsoft.com/office/powerpoint/2010/main" val="2504663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А для полного обеспечения МЭ требуется 5 вертолетных постов</a:t>
            </a:r>
          </a:p>
          <a:p>
            <a:r>
              <a:rPr lang="ru-RU" sz="1200" kern="1200" dirty="0" smtClean="0">
                <a:solidFill>
                  <a:schemeClr val="tx1"/>
                </a:solidFill>
                <a:latin typeface="+mn-lt"/>
                <a:ea typeface="+mn-ea"/>
                <a:cs typeface="+mn-cs"/>
              </a:rPr>
              <a:t>Здесь также вопрос денег.</a:t>
            </a:r>
          </a:p>
          <a:p>
            <a:endParaRPr lang="ru-RU" dirty="0"/>
          </a:p>
        </p:txBody>
      </p:sp>
      <p:sp>
        <p:nvSpPr>
          <p:cNvPr id="4" name="Номер слайда 3"/>
          <p:cNvSpPr>
            <a:spLocks noGrp="1"/>
          </p:cNvSpPr>
          <p:nvPr>
            <p:ph type="sldNum" sz="quarter" idx="10"/>
          </p:nvPr>
        </p:nvSpPr>
        <p:spPr/>
        <p:txBody>
          <a:bodyPr/>
          <a:lstStyle/>
          <a:p>
            <a:fld id="{641D302F-901B-4567-AF10-C16F0D07B746}" type="slidenum">
              <a:rPr lang="ru-RU" smtClean="0"/>
              <a:pPr/>
              <a:t>30</a:t>
            </a:fld>
            <a:endParaRPr lang="ru-RU"/>
          </a:p>
        </p:txBody>
      </p:sp>
    </p:spTree>
    <p:extLst>
      <p:ext uri="{BB962C8B-B14F-4D97-AF65-F5344CB8AC3E}">
        <p14:creationId xmlns:p14="http://schemas.microsoft.com/office/powerpoint/2010/main" val="3362247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indent="457200">
              <a:lnSpc>
                <a:spcPts val="130"/>
              </a:lnSpc>
            </a:pPr>
            <a:r>
              <a:rPr lang="ru-RU" dirty="0" smtClean="0"/>
              <a:t>Коллеги, позволю только скромную ремарку.</a:t>
            </a:r>
            <a:r>
              <a:rPr lang="ru-RU" baseline="0" dirty="0" smtClean="0"/>
              <a:t> Согласно статьи 37 Конституции РФ каждый имеет право на вознаграждение за труд без какой бы то ни было дискриминации. Сначала главного внештатного по ПП отдали в центр </a:t>
            </a:r>
            <a:r>
              <a:rPr lang="ru-RU" baseline="0" dirty="0" err="1" smtClean="0"/>
              <a:t>медпрофилактики</a:t>
            </a:r>
            <a:r>
              <a:rPr lang="ru-RU" baseline="0" dirty="0" smtClean="0"/>
              <a:t>. Затем, когда там увидели, что нужно работать по направлению, отказались, и просто приказом департамента возложили на меня (с приказом не ознакомили). Но это уже второй главный внештатный, а оплата за одного. Я в </a:t>
            </a:r>
            <a:r>
              <a:rPr lang="ru-RU" baseline="0" dirty="0" err="1" smtClean="0"/>
              <a:t>раздумии</a:t>
            </a:r>
            <a:r>
              <a:rPr lang="ru-RU" baseline="0" dirty="0" smtClean="0"/>
              <a:t> по ПП, так как </a:t>
            </a:r>
            <a:r>
              <a:rPr lang="ru-RU" baseline="0" dirty="0" err="1" smtClean="0"/>
              <a:t>затратно</a:t>
            </a:r>
            <a:r>
              <a:rPr lang="ru-RU" baseline="0" dirty="0" smtClean="0"/>
              <a:t> и по времени, и по объему, и без оплаты. Спасибо за понимание! </a:t>
            </a:r>
            <a:endParaRPr lang="ru-RU" dirty="0"/>
          </a:p>
        </p:txBody>
      </p:sp>
      <p:sp>
        <p:nvSpPr>
          <p:cNvPr id="4" name="Номер слайда 3"/>
          <p:cNvSpPr>
            <a:spLocks noGrp="1"/>
          </p:cNvSpPr>
          <p:nvPr>
            <p:ph type="sldNum" sz="quarter" idx="10"/>
          </p:nvPr>
        </p:nvSpPr>
        <p:spPr/>
        <p:txBody>
          <a:bodyPr/>
          <a:lstStyle/>
          <a:p>
            <a:fld id="{333F4672-EC8A-4DA8-B4FF-A0F91B7EE49B}" type="slidenum">
              <a:rPr lang="ru-RU" altLang="ru-RU" smtClean="0"/>
              <a:pPr/>
              <a:t>31</a:t>
            </a:fld>
            <a:endParaRPr lang="ru-RU" altLang="ru-RU"/>
          </a:p>
        </p:txBody>
      </p:sp>
    </p:spTree>
    <p:extLst>
      <p:ext uri="{BB962C8B-B14F-4D97-AF65-F5344CB8AC3E}">
        <p14:creationId xmlns:p14="http://schemas.microsoft.com/office/powerpoint/2010/main" val="181162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latin typeface="+mn-lt"/>
                <a:ea typeface="+mn-ea"/>
                <a:cs typeface="+mn-cs"/>
              </a:rPr>
              <a:t>В тоже время, в приказе Минздрава №1202н </a:t>
            </a:r>
            <a:r>
              <a:rPr lang="ru-RU" sz="1200" b="1" kern="1200" dirty="0" smtClean="0">
                <a:solidFill>
                  <a:schemeClr val="tx1"/>
                </a:solidFill>
                <a:latin typeface="+mn-lt"/>
                <a:ea typeface="+mn-ea"/>
                <a:cs typeface="+mn-cs"/>
              </a:rPr>
              <a:t>четко установлено, ТЦМК - орган повседневного управления Всероссийской службы медицины катастроф в пределах территории субъекта РФ в круглосуточном режиме.</a:t>
            </a:r>
          </a:p>
          <a:p>
            <a:r>
              <a:rPr lang="ru-RU" sz="1200" b="1" kern="1200" dirty="0" smtClean="0">
                <a:solidFill>
                  <a:schemeClr val="tx1"/>
                </a:solidFill>
                <a:latin typeface="+mn-lt"/>
                <a:ea typeface="+mn-ea"/>
                <a:cs typeface="+mn-cs"/>
              </a:rPr>
              <a:t>Является самостоятельной медорганизацией особого типа </a:t>
            </a:r>
            <a:r>
              <a:rPr lang="ru-RU" sz="1200" b="1" u="sng" kern="1200" dirty="0" smtClean="0">
                <a:solidFill>
                  <a:schemeClr val="tx1"/>
                </a:solidFill>
                <a:latin typeface="+mn-lt"/>
                <a:ea typeface="+mn-ea"/>
                <a:cs typeface="+mn-cs"/>
              </a:rPr>
              <a:t>или структурным подразделением медицинской организации.</a:t>
            </a:r>
            <a:endParaRPr lang="ru-RU" sz="1200" b="1" kern="1200" dirty="0" smtClean="0">
              <a:solidFill>
                <a:schemeClr val="tx1"/>
              </a:solidFill>
              <a:latin typeface="+mn-lt"/>
              <a:ea typeface="+mn-ea"/>
              <a:cs typeface="+mn-cs"/>
            </a:endParaRPr>
          </a:p>
          <a:p>
            <a:r>
              <a:rPr lang="ru-RU" sz="1200" b="0" kern="1200" dirty="0" smtClean="0">
                <a:solidFill>
                  <a:schemeClr val="tx1"/>
                </a:solidFill>
                <a:latin typeface="+mn-lt"/>
                <a:ea typeface="+mn-ea"/>
                <a:cs typeface="+mn-cs"/>
              </a:rPr>
              <a:t>Т.о., </a:t>
            </a:r>
            <a:r>
              <a:rPr lang="ru-RU" sz="1200" b="0" u="sng" kern="1200" dirty="0" smtClean="0">
                <a:solidFill>
                  <a:schemeClr val="tx1"/>
                </a:solidFill>
                <a:latin typeface="+mn-lt"/>
                <a:ea typeface="+mn-ea"/>
                <a:cs typeface="+mn-cs"/>
              </a:rPr>
              <a:t>функционирование ТЦМК в составе областной клинической больницы  </a:t>
            </a:r>
            <a:r>
              <a:rPr lang="ru-RU" sz="1200" b="1" u="sng" kern="1200" dirty="0" smtClean="0">
                <a:solidFill>
                  <a:schemeClr val="tx1"/>
                </a:solidFill>
                <a:latin typeface="+mn-lt"/>
                <a:ea typeface="+mn-ea"/>
                <a:cs typeface="+mn-cs"/>
              </a:rPr>
              <a:t>легитимно и функционально</a:t>
            </a:r>
            <a:r>
              <a:rPr lang="ru-RU" sz="1200" b="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для полномочного (</a:t>
            </a:r>
            <a:r>
              <a:rPr lang="ru-RU" sz="1200" b="1" u="sng" kern="1200" dirty="0" smtClean="0">
                <a:solidFill>
                  <a:schemeClr val="tx1"/>
                </a:solidFill>
                <a:latin typeface="+mn-lt"/>
                <a:ea typeface="+mn-ea"/>
                <a:cs typeface="+mn-cs"/>
              </a:rPr>
              <a:t>с областного уровня</a:t>
            </a:r>
            <a:r>
              <a:rPr lang="ru-RU" sz="1200" b="1" kern="1200" dirty="0" smtClean="0">
                <a:solidFill>
                  <a:schemeClr val="tx1"/>
                </a:solidFill>
                <a:latin typeface="+mn-lt"/>
                <a:ea typeface="+mn-ea"/>
                <a:cs typeface="+mn-cs"/>
              </a:rPr>
              <a:t>), одноуровневого</a:t>
            </a:r>
            <a:r>
              <a:rPr lang="ru-RU" sz="1200" b="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(как требует Минздрав</a:t>
            </a:r>
            <a:r>
              <a:rPr lang="ru-RU" sz="1200" b="0" kern="1200" dirty="0" smtClean="0">
                <a:solidFill>
                  <a:schemeClr val="tx1"/>
                </a:solidFill>
                <a:latin typeface="+mn-lt"/>
                <a:ea typeface="+mn-ea"/>
                <a:cs typeface="+mn-cs"/>
              </a:rPr>
              <a:t>) оперативного взаимодействия с ведущим МУ субъекта, другими медучреждениями Службы и СА при решении вопросов СМК в повседневном режиме, при угрозах ЧС и чрезвычайных ситуациях.</a:t>
            </a:r>
            <a:endParaRPr lang="ru-RU"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В качестве важной ремарки отметим, что приказ </a:t>
            </a:r>
            <a:r>
              <a:rPr lang="ru-RU" sz="1200" b="0" kern="1200" dirty="0" smtClean="0">
                <a:solidFill>
                  <a:schemeClr val="tx1"/>
                </a:solidFill>
                <a:latin typeface="+mn-lt"/>
                <a:ea typeface="+mn-ea"/>
                <a:cs typeface="+mn-cs"/>
              </a:rPr>
              <a:t>Минздравмедпрома</a:t>
            </a:r>
            <a:r>
              <a:rPr lang="ru-RU" sz="1200" b="1" kern="1200" dirty="0" smtClean="0">
                <a:solidFill>
                  <a:schemeClr val="tx1"/>
                </a:solidFill>
                <a:latin typeface="+mn-lt"/>
                <a:ea typeface="+mn-ea"/>
                <a:cs typeface="+mn-cs"/>
              </a:rPr>
              <a:t> №261</a:t>
            </a:r>
            <a:r>
              <a:rPr lang="ru-RU" sz="1200" b="0" kern="1200" dirty="0" smtClean="0">
                <a:solidFill>
                  <a:schemeClr val="tx1"/>
                </a:solidFill>
                <a:latin typeface="+mn-lt"/>
                <a:ea typeface="+mn-ea"/>
                <a:cs typeface="+mn-cs"/>
              </a:rPr>
              <a:t> не отменен, где четко сказано про ТЦМК – …</a:t>
            </a:r>
            <a:r>
              <a:rPr lang="ru-RU" sz="1200" b="1" kern="1200" dirty="0" smtClean="0">
                <a:solidFill>
                  <a:schemeClr val="tx1"/>
                </a:solidFill>
                <a:latin typeface="+mn-lt"/>
                <a:ea typeface="+mn-ea"/>
                <a:cs typeface="+mn-cs"/>
              </a:rPr>
              <a:t>с функциями штаба службы медицины катастроф субъекта</a:t>
            </a:r>
            <a:r>
              <a:rPr lang="ru-RU" sz="1200" b="0" kern="1200" dirty="0" smtClean="0">
                <a:solidFill>
                  <a:schemeClr val="tx1"/>
                </a:solidFill>
                <a:latin typeface="+mn-lt"/>
                <a:ea typeface="+mn-ea"/>
                <a:cs typeface="+mn-cs"/>
              </a:rPr>
              <a:t>, </a:t>
            </a:r>
            <a:r>
              <a:rPr lang="ru-RU" sz="1200" b="0" u="sng" kern="1200" dirty="0" smtClean="0">
                <a:solidFill>
                  <a:schemeClr val="tx1"/>
                </a:solidFill>
                <a:latin typeface="+mn-lt"/>
                <a:ea typeface="+mn-ea"/>
                <a:cs typeface="+mn-cs"/>
              </a:rPr>
              <a:t>что мы реально исполняем и просим департамент уже более года сохранить в Положении о СМК области</a:t>
            </a:r>
            <a:r>
              <a:rPr lang="ru-RU" sz="1200" b="0" kern="1200" dirty="0" smtClean="0">
                <a:solidFill>
                  <a:schemeClr val="tx1"/>
                </a:solidFill>
                <a:latin typeface="+mn-lt"/>
                <a:ea typeface="+mn-ea"/>
                <a:cs typeface="+mn-cs"/>
              </a:rPr>
              <a:t>. </a:t>
            </a:r>
            <a:endParaRPr lang="ru-RU"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Отмечу, рост отрабатываемых оргметоддокументов подразделениями ТЦМК в 2022 году (</a:t>
            </a:r>
            <a:r>
              <a:rPr lang="ru-RU" sz="1200" b="1" kern="1200" dirty="0" smtClean="0">
                <a:solidFill>
                  <a:schemeClr val="tx1"/>
                </a:solidFill>
                <a:latin typeface="+mn-lt"/>
                <a:ea typeface="+mn-ea"/>
                <a:cs typeface="+mn-cs"/>
              </a:rPr>
              <a:t>6279, </a:t>
            </a:r>
            <a:r>
              <a:rPr lang="ru-RU" sz="1200" b="1" kern="1200" dirty="0" smtClean="0">
                <a:solidFill>
                  <a:srgbClr val="FFFF00"/>
                </a:solidFill>
                <a:latin typeface="+mn-lt"/>
                <a:ea typeface="+mn-ea"/>
                <a:cs typeface="+mn-cs"/>
              </a:rPr>
              <a:t>+ 2507</a:t>
            </a:r>
            <a:r>
              <a:rPr lang="ru-RU" sz="1200" kern="1200" dirty="0" smtClean="0">
                <a:solidFill>
                  <a:schemeClr val="tx1"/>
                </a:solidFill>
                <a:latin typeface="+mn-lt"/>
                <a:ea typeface="+mn-ea"/>
                <a:cs typeface="+mn-cs"/>
              </a:rPr>
              <a:t>), прежде всего обусловлен введением мониторингов Минздрава России по гражданам, прибывшим из ЛНР и ДНР и оказываемой медпомощи, значительным ростом числа сообщений об угрозах ЧС (ВУ, угрозы минирования объектов экономики).</a:t>
            </a:r>
          </a:p>
          <a:p>
            <a:endParaRPr lang="ru-RU" sz="1200" b="1"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333F4672-EC8A-4DA8-B4FF-A0F91B7EE49B}" type="slidenum">
              <a:rPr lang="ru-RU" altLang="ru-RU" smtClean="0"/>
              <a:pPr/>
              <a:t>4</a:t>
            </a:fld>
            <a:endParaRPr lang="ru-RU" altLang="ru-RU" dirty="0"/>
          </a:p>
        </p:txBody>
      </p:sp>
    </p:spTree>
    <p:extLst>
      <p:ext uri="{BB962C8B-B14F-4D97-AF65-F5344CB8AC3E}">
        <p14:creationId xmlns:p14="http://schemas.microsoft.com/office/powerpoint/2010/main" val="2504663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457200" algn="l" defTabSz="914400" rtl="0" eaLnBrk="1" fontAlgn="auto" latinLnBrk="0" hangingPunct="1">
              <a:lnSpc>
                <a:spcPts val="130"/>
              </a:lnSpc>
              <a:spcBef>
                <a:spcPts val="0"/>
              </a:spcBef>
              <a:spcAft>
                <a:spcPts val="0"/>
              </a:spcAft>
              <a:buClrTx/>
              <a:buSzTx/>
              <a:buFontTx/>
              <a:buNone/>
              <a:tabLst/>
              <a:defRPr/>
            </a:pPr>
            <a:r>
              <a:rPr lang="ru-RU" sz="1200" b="1" kern="1200" dirty="0" smtClean="0">
                <a:solidFill>
                  <a:schemeClr val="tx1"/>
                </a:solidFill>
                <a:latin typeface="+mn-lt"/>
                <a:ea typeface="+mn-ea"/>
                <a:cs typeface="+mn-cs"/>
              </a:rPr>
              <a:t>Что же такое СМК области </a:t>
            </a:r>
            <a:r>
              <a:rPr lang="ru-RU" sz="1200" b="0" kern="1200" dirty="0" smtClean="0">
                <a:solidFill>
                  <a:schemeClr val="tx1"/>
                </a:solidFill>
                <a:latin typeface="+mn-lt"/>
                <a:ea typeface="+mn-ea"/>
                <a:cs typeface="+mn-cs"/>
              </a:rPr>
              <a:t>– силы и средства здравоохранения, выстроенные определенным образом (медучреждения, бригады СМП, специализированной медпомощи), с возможным привлечением резервов медсредств Службы, для решения задач оперативного реагирования и ликвидации медико-санитарных последствий ЧС разного рода путем оказания </a:t>
            </a:r>
            <a:r>
              <a:rPr lang="ru-RU" sz="1200" b="1" u="sng" kern="1200" dirty="0" smtClean="0">
                <a:solidFill>
                  <a:schemeClr val="tx1"/>
                </a:solidFill>
                <a:latin typeface="+mn-lt"/>
                <a:ea typeface="+mn-ea"/>
                <a:cs typeface="+mn-cs"/>
              </a:rPr>
              <a:t>всех видов МП </a:t>
            </a:r>
            <a:r>
              <a:rPr lang="ru-RU" sz="1200" b="1" kern="1200" dirty="0" smtClean="0">
                <a:solidFill>
                  <a:schemeClr val="tx1"/>
                </a:solidFill>
                <a:latin typeface="+mn-lt"/>
                <a:ea typeface="+mn-ea"/>
                <a:cs typeface="+mn-cs"/>
              </a:rPr>
              <a:t>своевременно и полном объеме</a:t>
            </a:r>
            <a:r>
              <a:rPr lang="ru-RU" sz="1200" b="0" kern="1200" dirty="0" smtClean="0">
                <a:solidFill>
                  <a:schemeClr val="tx1"/>
                </a:solidFill>
                <a:latin typeface="+mn-lt"/>
                <a:ea typeface="+mn-ea"/>
                <a:cs typeface="+mn-cs"/>
              </a:rPr>
              <a:t>.</a:t>
            </a:r>
            <a:endParaRPr lang="ru-RU" sz="1200" b="1" kern="1200" dirty="0" smtClean="0">
              <a:solidFill>
                <a:schemeClr val="tx1"/>
              </a:solidFill>
              <a:latin typeface="+mn-lt"/>
              <a:ea typeface="+mn-ea"/>
              <a:cs typeface="+mn-cs"/>
            </a:endParaRPr>
          </a:p>
          <a:p>
            <a:pPr marL="0" marR="0" indent="457200" algn="l" defTabSz="914400" rtl="0" eaLnBrk="1" fontAlgn="auto" latinLnBrk="0" hangingPunct="1">
              <a:lnSpc>
                <a:spcPts val="130"/>
              </a:lnSpc>
              <a:spcBef>
                <a:spcPts val="0"/>
              </a:spcBef>
              <a:spcAft>
                <a:spcPts val="0"/>
              </a:spcAft>
              <a:buClrTx/>
              <a:buSzTx/>
              <a:buFontTx/>
              <a:buNone/>
              <a:tabLst/>
              <a:defRPr/>
            </a:pPr>
            <a:r>
              <a:rPr lang="ru-RU" sz="1200" b="0" u="sng" kern="1200" dirty="0" smtClean="0">
                <a:solidFill>
                  <a:schemeClr val="tx1"/>
                </a:solidFill>
                <a:latin typeface="+mn-lt"/>
                <a:ea typeface="+mn-ea"/>
                <a:cs typeface="+mn-cs"/>
              </a:rPr>
              <a:t>Подчеркну еще раз, силы и средства, задачи СМК области выходят далеко за пределы только задач СМП</a:t>
            </a:r>
            <a:r>
              <a:rPr lang="ru-RU" sz="1200" b="0" kern="1200" dirty="0" smtClean="0">
                <a:solidFill>
                  <a:schemeClr val="tx1"/>
                </a:solidFill>
                <a:latin typeface="+mn-lt"/>
                <a:ea typeface="+mn-ea"/>
                <a:cs typeface="+mn-cs"/>
              </a:rPr>
              <a:t> – по сути, с муниципальным уровнем решаемых задач по оказанию медпомощи.</a:t>
            </a:r>
          </a:p>
          <a:p>
            <a:pPr marL="0" marR="0" indent="457200" algn="l" defTabSz="914400" rtl="0" eaLnBrk="1" fontAlgn="auto" latinLnBrk="0" hangingPunct="1">
              <a:lnSpc>
                <a:spcPts val="130"/>
              </a:lnSpc>
              <a:spcBef>
                <a:spcPts val="0"/>
              </a:spcBef>
              <a:spcAft>
                <a:spcPts val="0"/>
              </a:spcAft>
              <a:buClrTx/>
              <a:buSzTx/>
              <a:buFontTx/>
              <a:buNone/>
              <a:tabLst/>
              <a:defRPr/>
            </a:pPr>
            <a:r>
              <a:rPr lang="ru-RU" sz="1200" b="1" u="sng" kern="1200" dirty="0" smtClean="0">
                <a:solidFill>
                  <a:schemeClr val="tx1"/>
                </a:solidFill>
                <a:latin typeface="+mn-lt"/>
                <a:ea typeface="+mn-ea"/>
                <a:cs typeface="+mn-cs"/>
              </a:rPr>
              <a:t>Мы за функциональное объединение</a:t>
            </a:r>
            <a:r>
              <a:rPr lang="ru-RU" sz="1200" b="1" kern="1200" dirty="0" smtClean="0">
                <a:solidFill>
                  <a:schemeClr val="tx1"/>
                </a:solidFill>
                <a:latin typeface="+mn-lt"/>
                <a:ea typeface="+mn-ea"/>
                <a:cs typeface="+mn-cs"/>
              </a:rPr>
              <a:t> </a:t>
            </a:r>
            <a:r>
              <a:rPr lang="ru-RU" sz="1200" b="0" kern="1200" dirty="0" smtClean="0">
                <a:solidFill>
                  <a:schemeClr val="tx1"/>
                </a:solidFill>
                <a:latin typeface="+mn-lt"/>
                <a:ea typeface="+mn-ea"/>
                <a:cs typeface="+mn-cs"/>
              </a:rPr>
              <a:t>(</a:t>
            </a:r>
            <a:r>
              <a:rPr lang="ru-RU" sz="1200" b="0" u="sng" kern="1200" dirty="0" smtClean="0">
                <a:solidFill>
                  <a:schemeClr val="tx1"/>
                </a:solidFill>
                <a:latin typeface="+mn-lt"/>
                <a:ea typeface="+mn-ea"/>
                <a:cs typeface="+mn-cs"/>
              </a:rPr>
              <a:t>в рамках информационного контура, в части касающейся угроз ЧС и ЧС</a:t>
            </a:r>
            <a:r>
              <a:rPr lang="ru-RU" sz="1200" b="0" kern="1200" dirty="0" smtClean="0">
                <a:solidFill>
                  <a:schemeClr val="tx1"/>
                </a:solidFill>
                <a:latin typeface="+mn-lt"/>
                <a:ea typeface="+mn-ea"/>
                <a:cs typeface="+mn-cs"/>
              </a:rPr>
              <a:t>) со всеми участниками ликвидации ЧС, но не за территориальное. Главврач СМП со значительным объемом задач по организации повседневной деятельности СМП не понимает: мониторинги </a:t>
            </a:r>
            <a:r>
              <a:rPr lang="ru-RU" sz="1200" b="1" kern="1200" dirty="0" smtClean="0">
                <a:solidFill>
                  <a:schemeClr val="tx1"/>
                </a:solidFill>
                <a:latin typeface="+mn-lt"/>
                <a:ea typeface="+mn-ea"/>
                <a:cs typeface="+mn-cs"/>
              </a:rPr>
              <a:t>от 41 МУ субъекта</a:t>
            </a:r>
            <a:r>
              <a:rPr lang="ru-RU" sz="1200" b="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подготовка (проверки, учения, тренировки), поддержание резервов, то есть решение проблем готовности СМК области к ликвидации ЧС. </a:t>
            </a:r>
            <a:r>
              <a:rPr lang="ru-RU" sz="1200" b="0" u="sng" kern="1200" dirty="0" smtClean="0">
                <a:solidFill>
                  <a:schemeClr val="tx1"/>
                </a:solidFill>
                <a:latin typeface="+mn-lt"/>
                <a:ea typeface="+mn-ea"/>
                <a:cs typeface="+mn-cs"/>
              </a:rPr>
              <a:t>И в нужный момент Служба может оказаться не сохранена и не сработает. Ответственность здесь – особый контроль Минздрава.</a:t>
            </a:r>
            <a:endParaRPr lang="ru-RU" sz="1200" b="1" u="sng" kern="1200" dirty="0" smtClean="0">
              <a:solidFill>
                <a:schemeClr val="tx1"/>
              </a:solidFill>
              <a:latin typeface="+mn-lt"/>
              <a:ea typeface="+mn-ea"/>
              <a:cs typeface="+mn-cs"/>
            </a:endParaRPr>
          </a:p>
          <a:p>
            <a:pPr marL="0" marR="0" indent="457200" algn="l" defTabSz="914400" rtl="0" eaLnBrk="1" fontAlgn="auto" latinLnBrk="0" hangingPunct="1">
              <a:lnSpc>
                <a:spcPts val="130"/>
              </a:lnSpc>
              <a:spcBef>
                <a:spcPts val="0"/>
              </a:spcBef>
              <a:spcAft>
                <a:spcPts val="0"/>
              </a:spcAft>
              <a:buClrTx/>
              <a:buSzTx/>
              <a:buFontTx/>
              <a:buNone/>
              <a:tabLst/>
              <a:defRPr/>
            </a:pPr>
            <a:endParaRPr lang="ru-RU" sz="1200" b="1" kern="1200" dirty="0" smtClean="0">
              <a:solidFill>
                <a:schemeClr val="tx1"/>
              </a:solidFill>
              <a:latin typeface="+mn-lt"/>
              <a:ea typeface="+mn-ea"/>
              <a:cs typeface="+mn-cs"/>
            </a:endParaRPr>
          </a:p>
          <a:p>
            <a:pPr indent="457200">
              <a:lnSpc>
                <a:spcPts val="130"/>
              </a:lnSpc>
            </a:pPr>
            <a:endParaRPr lang="ru-RU" dirty="0"/>
          </a:p>
        </p:txBody>
      </p:sp>
      <p:sp>
        <p:nvSpPr>
          <p:cNvPr id="4" name="Номер слайда 3"/>
          <p:cNvSpPr>
            <a:spLocks noGrp="1"/>
          </p:cNvSpPr>
          <p:nvPr>
            <p:ph type="sldNum" sz="quarter" idx="10"/>
          </p:nvPr>
        </p:nvSpPr>
        <p:spPr/>
        <p:txBody>
          <a:bodyPr/>
          <a:lstStyle/>
          <a:p>
            <a:fld id="{333F4672-EC8A-4DA8-B4FF-A0F91B7EE49B}" type="slidenum">
              <a:rPr lang="ru-RU" altLang="ru-RU" smtClean="0"/>
              <a:pPr/>
              <a:t>5</a:t>
            </a:fld>
            <a:endParaRPr lang="ru-RU" altLang="ru-RU" dirty="0"/>
          </a:p>
        </p:txBody>
      </p:sp>
    </p:spTree>
    <p:extLst>
      <p:ext uri="{BB962C8B-B14F-4D97-AF65-F5344CB8AC3E}">
        <p14:creationId xmlns:p14="http://schemas.microsoft.com/office/powerpoint/2010/main" val="2437003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698750" y="509588"/>
            <a:ext cx="4532313" cy="2549525"/>
          </a:xfrm>
        </p:spPr>
      </p:sp>
      <p:sp>
        <p:nvSpPr>
          <p:cNvPr id="3" name="Заметки 2"/>
          <p:cNvSpPr>
            <a:spLocks noGrp="1"/>
          </p:cNvSpPr>
          <p:nvPr>
            <p:ph type="body" idx="1"/>
          </p:nvPr>
        </p:nvSpPr>
        <p:spPr/>
        <p:txBody>
          <a:bodyPr>
            <a:normAutofit/>
          </a:bodyPr>
          <a:lstStyle/>
          <a:p>
            <a:pPr indent="457200"/>
            <a:r>
              <a:rPr lang="ru-RU" sz="1200" b="0" kern="1200" dirty="0" smtClean="0">
                <a:solidFill>
                  <a:schemeClr val="tx1"/>
                </a:solidFill>
                <a:latin typeface="+mn-lt"/>
                <a:ea typeface="+mn-ea"/>
                <a:cs typeface="+mn-cs"/>
              </a:rPr>
              <a:t>Указанные силы и средства подлежат </a:t>
            </a:r>
            <a:r>
              <a:rPr lang="ru-RU" sz="1200" b="1" kern="1200" dirty="0" smtClean="0">
                <a:solidFill>
                  <a:schemeClr val="tx1"/>
                </a:solidFill>
                <a:latin typeface="+mn-lt"/>
                <a:ea typeface="+mn-ea"/>
                <a:cs typeface="+mn-cs"/>
              </a:rPr>
              <a:t>подготовке</a:t>
            </a:r>
            <a:r>
              <a:rPr lang="ru-RU" sz="1200" b="0" kern="1200" dirty="0" smtClean="0">
                <a:solidFill>
                  <a:schemeClr val="tx1"/>
                </a:solidFill>
                <a:latin typeface="+mn-lt"/>
                <a:ea typeface="+mn-ea"/>
                <a:cs typeface="+mn-cs"/>
              </a:rPr>
              <a:t> (оргметодсопровождение, проверки, учения) </a:t>
            </a:r>
            <a:r>
              <a:rPr lang="ru-RU" sz="1200" b="1" kern="1200" dirty="0" smtClean="0">
                <a:solidFill>
                  <a:schemeClr val="tx1"/>
                </a:solidFill>
                <a:latin typeface="+mn-lt"/>
                <a:ea typeface="+mn-ea"/>
                <a:cs typeface="+mn-cs"/>
              </a:rPr>
              <a:t>и должному оперативному управлению при угрозах ЧС и ЧС</a:t>
            </a:r>
            <a:r>
              <a:rPr lang="ru-RU" sz="1200" b="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с отчетностью перед Минздравом </a:t>
            </a:r>
            <a:r>
              <a:rPr lang="ru-RU" sz="1200" b="0" kern="1200" dirty="0" smtClean="0">
                <a:solidFill>
                  <a:schemeClr val="tx1"/>
                </a:solidFill>
                <a:latin typeface="+mn-lt"/>
                <a:ea typeface="+mn-ea"/>
                <a:cs typeface="+mn-cs"/>
              </a:rPr>
              <a:t>в «ручном» режиме онлайн в первичном этапе ЧС и с отправкой ежедневных форм мониторингов - </a:t>
            </a:r>
            <a:r>
              <a:rPr lang="ru-RU" sz="1200" b="0" u="sng" kern="1200" dirty="0" smtClean="0">
                <a:solidFill>
                  <a:schemeClr val="tx1"/>
                </a:solidFill>
                <a:latin typeface="+mn-lt"/>
                <a:ea typeface="+mn-ea"/>
                <a:cs typeface="+mn-cs"/>
              </a:rPr>
              <a:t>до последнего выписанного пострадавшего</a:t>
            </a:r>
            <a:r>
              <a:rPr lang="ru-RU" sz="1200" b="0" kern="1200" dirty="0" smtClean="0">
                <a:solidFill>
                  <a:schemeClr val="tx1"/>
                </a:solidFill>
                <a:latin typeface="+mn-lt"/>
                <a:ea typeface="+mn-ea"/>
                <a:cs typeface="+mn-cs"/>
              </a:rPr>
              <a:t> (например, мониторинг по ЧС с пожаром в Череповецком районе по ожоговому ребенку длился более 7 месяцев).</a:t>
            </a:r>
            <a:endParaRPr lang="ru-RU" sz="1200" b="1" kern="1200" dirty="0" smtClean="0">
              <a:solidFill>
                <a:schemeClr val="tx1"/>
              </a:solidFill>
              <a:latin typeface="+mn-lt"/>
              <a:ea typeface="+mn-ea"/>
              <a:cs typeface="+mn-cs"/>
            </a:endParaRPr>
          </a:p>
          <a:p>
            <a:pPr marL="0" marR="0" indent="457200" algn="l" defTabSz="1369314"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CB1AE569-EB94-4C35-BBD9-73C741CD5166}" type="slidenum">
              <a:rPr lang="ru-RU" smtClean="0"/>
              <a:pPr/>
              <a:t>6</a:t>
            </a:fld>
            <a:endParaRPr lang="ru-RU" dirty="0"/>
          </a:p>
        </p:txBody>
      </p:sp>
    </p:spTree>
    <p:extLst>
      <p:ext uri="{BB962C8B-B14F-4D97-AF65-F5344CB8AC3E}">
        <p14:creationId xmlns:p14="http://schemas.microsoft.com/office/powerpoint/2010/main" val="1125052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pPr indent="457200" algn="just"/>
            <a:r>
              <a:rPr lang="ru-RU" sz="1200" kern="1200" dirty="0" smtClean="0">
                <a:solidFill>
                  <a:schemeClr val="tx1"/>
                </a:solidFill>
                <a:latin typeface="+mn-lt"/>
                <a:ea typeface="+mn-ea"/>
                <a:cs typeface="+mn-cs"/>
              </a:rPr>
              <a:t>Нельзя обойти и оргштатную структуру ТЦМК – органа повседневного управления Службы, причем в некотором сравнении с определенной приказом 261 и что у нас получилось. Отмечу, согласно регламентов – создание, поддержание СМК (соответственно штат ТЦМК) определяется Департаментом здравоохранения области.</a:t>
            </a:r>
          </a:p>
          <a:p>
            <a:pPr algn="just"/>
            <a:r>
              <a:rPr lang="ru-RU" sz="1200" kern="1200" dirty="0" smtClean="0">
                <a:solidFill>
                  <a:schemeClr val="tx1"/>
                </a:solidFill>
                <a:latin typeface="+mn-lt"/>
                <a:ea typeface="+mn-ea"/>
                <a:cs typeface="+mn-cs"/>
              </a:rPr>
              <a:t>В состав ТЦМК входят представленные подразделения……. </a:t>
            </a:r>
          </a:p>
          <a:p>
            <a:pPr algn="just"/>
            <a:r>
              <a:rPr lang="ru-RU" sz="1200" kern="1200" dirty="0" smtClean="0">
                <a:solidFill>
                  <a:schemeClr val="tx1"/>
                </a:solidFill>
                <a:latin typeface="+mn-lt"/>
                <a:ea typeface="+mn-ea"/>
                <a:cs typeface="+mn-cs"/>
              </a:rPr>
              <a:t>С учетом общности целого ряда задач по реагированию на ЧС, в штате ТЦМК специалист по ГО ЧС, комендант и техник защитного сооружения.</a:t>
            </a:r>
          </a:p>
          <a:p>
            <a:pPr algn="just"/>
            <a:r>
              <a:rPr lang="ru-RU" sz="1200" b="1" kern="1200" dirty="0" smtClean="0">
                <a:solidFill>
                  <a:schemeClr val="tx1"/>
                </a:solidFill>
                <a:latin typeface="+mn-lt"/>
                <a:ea typeface="+mn-ea"/>
                <a:cs typeface="+mn-cs"/>
              </a:rPr>
              <a:t>Итого по ТЦМК:15 ставок</a:t>
            </a:r>
            <a:r>
              <a:rPr lang="ru-RU" sz="1200" b="0" kern="1200" dirty="0" smtClean="0">
                <a:solidFill>
                  <a:schemeClr val="tx1"/>
                </a:solidFill>
                <a:latin typeface="+mn-lt"/>
                <a:ea typeface="+mn-ea"/>
                <a:cs typeface="+mn-cs"/>
              </a:rPr>
              <a:t>.</a:t>
            </a:r>
            <a:endParaRPr lang="ru-RU" sz="1200" kern="1200" dirty="0" smtClean="0">
              <a:solidFill>
                <a:schemeClr val="tx1"/>
              </a:solidFill>
              <a:latin typeface="+mn-lt"/>
              <a:ea typeface="+mn-ea"/>
              <a:cs typeface="+mn-cs"/>
            </a:endParaRPr>
          </a:p>
          <a:p>
            <a:pPr algn="just"/>
            <a:r>
              <a:rPr lang="ru-RU" sz="1200" b="1" kern="1200" dirty="0" smtClean="0">
                <a:solidFill>
                  <a:schemeClr val="tx1"/>
                </a:solidFill>
                <a:latin typeface="+mn-lt"/>
                <a:ea typeface="+mn-ea"/>
                <a:cs typeface="+mn-cs"/>
              </a:rPr>
              <a:t>Проблемные вопросы:</a:t>
            </a:r>
            <a:r>
              <a:rPr lang="ru-RU" sz="1200" kern="1200" dirty="0" smtClean="0">
                <a:solidFill>
                  <a:schemeClr val="tx1"/>
                </a:solidFill>
                <a:latin typeface="+mn-lt"/>
                <a:ea typeface="+mn-ea"/>
                <a:cs typeface="+mn-cs"/>
              </a:rPr>
              <a:t> усеченный учебный центр, с 0,5 ставками преподавателя и методиста (хотя обосновывали перед департаментом 3,5 ставки преподавателей); 1 специалист по ГО ЧС (</a:t>
            </a:r>
            <a:r>
              <a:rPr lang="ru-RU" sz="1200" b="1" kern="1200" dirty="0" smtClean="0">
                <a:solidFill>
                  <a:schemeClr val="tx1"/>
                </a:solidFill>
                <a:latin typeface="+mn-lt"/>
                <a:ea typeface="+mn-ea"/>
                <a:cs typeface="+mn-cs"/>
              </a:rPr>
              <a:t>хотя приказом Минздрава РФ от 09.06.2003г. № 230 д.б. должность зам главного врача по медчасти для работы по ГО и МОБ работе и 2-3 специалиста по ГО ЧС (как, например, в областной детской больнице)</a:t>
            </a:r>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Отмечу, что должность Зам главврача по ГО – директор ТЦМК была в штате ВОКБ при формировании ТЦМК, а по сути, ее функционал исполняется и в настоящее время.</a:t>
            </a:r>
          </a:p>
          <a:p>
            <a:pPr algn="just"/>
            <a:r>
              <a:rPr lang="ru-RU" sz="1200" b="1" u="sng" kern="1200" dirty="0" smtClean="0">
                <a:solidFill>
                  <a:schemeClr val="tx1"/>
                </a:solidFill>
                <a:latin typeface="+mn-lt"/>
                <a:ea typeface="+mn-ea"/>
                <a:cs typeface="+mn-cs"/>
              </a:rPr>
              <a:t>Спасибо оптимизации</a:t>
            </a:r>
            <a:r>
              <a:rPr lang="ru-RU" sz="1200" kern="1200" dirty="0" smtClean="0">
                <a:solidFill>
                  <a:schemeClr val="tx1"/>
                </a:solidFill>
                <a:latin typeface="+mn-lt"/>
                <a:ea typeface="+mn-ea"/>
                <a:cs typeface="+mn-cs"/>
              </a:rPr>
              <a:t>. В 2015 году, без ведома директора ТЦМК, были сокращены 3,5 ставки оперативных дежурных центра, с которых получали доплаты сотрудники ОЭКМП, исполнявшие функции оперативных дежурных Центра по совместительству. Благо, что удалось сохранить тогда ставки начальника ОДО и 0,5 ставки старшего оперативного дежурного.</a:t>
            </a:r>
          </a:p>
          <a:p>
            <a:pPr algn="just"/>
            <a:r>
              <a:rPr lang="ru-RU" sz="1200" kern="1200" dirty="0" smtClean="0">
                <a:solidFill>
                  <a:schemeClr val="tx1"/>
                </a:solidFill>
                <a:latin typeface="+mn-lt"/>
                <a:ea typeface="+mn-ea"/>
                <a:cs typeface="+mn-cs"/>
              </a:rPr>
              <a:t>Многократно обращались в Департамент о необходимости возвращения указанных ставок оперативных дежурных ТЦМК, о том, что сотрудники СА, в целом ряде случаев, при ЧС не справлялись с обработкой информации, ввиду и своего объема работы, и о том, что </a:t>
            </a:r>
            <a:r>
              <a:rPr lang="ru-RU" sz="1200" u="sng" kern="1200" dirty="0" smtClean="0">
                <a:solidFill>
                  <a:schemeClr val="tx1"/>
                </a:solidFill>
                <a:latin typeface="+mn-lt"/>
                <a:ea typeface="+mn-ea"/>
                <a:cs typeface="+mn-cs"/>
              </a:rPr>
              <a:t>необходим, определенный регламентами, отдельный оперативно - диспетчерский отдел ТЦМК</a:t>
            </a:r>
            <a:r>
              <a:rPr lang="ru-RU" sz="1200" kern="1200" dirty="0" smtClean="0">
                <a:solidFill>
                  <a:schemeClr val="tx1"/>
                </a:solidFill>
                <a:latin typeface="+mn-lt"/>
                <a:ea typeface="+mn-ea"/>
                <a:cs typeface="+mn-cs"/>
              </a:rPr>
              <a:t>. Ответов департамента просто не было.</a:t>
            </a:r>
          </a:p>
          <a:p>
            <a:pPr algn="just"/>
            <a:r>
              <a:rPr lang="ru-RU" sz="1200" kern="1200" dirty="0" smtClean="0">
                <a:solidFill>
                  <a:schemeClr val="tx1"/>
                </a:solidFill>
                <a:latin typeface="+mn-lt"/>
                <a:ea typeface="+mn-ea"/>
                <a:cs typeface="+mn-cs"/>
              </a:rPr>
              <a:t>А когда возник </a:t>
            </a:r>
            <a:r>
              <a:rPr lang="en-US" sz="1200" kern="1200" dirty="0" err="1" smtClean="0">
                <a:solidFill>
                  <a:schemeClr val="tx1"/>
                </a:solidFill>
                <a:latin typeface="+mn-lt"/>
                <a:ea typeface="+mn-ea"/>
                <a:cs typeface="+mn-cs"/>
              </a:rPr>
              <a:t>Covid</a:t>
            </a:r>
            <a:r>
              <a:rPr lang="en-US" sz="1200"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19, что называется – кому что прилетело. Последовала ситуация, когда информационная нагрузка по случаям </a:t>
            </a:r>
            <a:r>
              <a:rPr lang="en-US" sz="1200" kern="1200" dirty="0" err="1" smtClean="0">
                <a:solidFill>
                  <a:schemeClr val="tx1"/>
                </a:solidFill>
                <a:latin typeface="+mn-lt"/>
                <a:ea typeface="+mn-ea"/>
                <a:cs typeface="+mn-cs"/>
              </a:rPr>
              <a:t>Covid</a:t>
            </a:r>
            <a:r>
              <a:rPr lang="en-US" sz="1200"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19, который изначально был отнесен к ЧС, резко возросла </a:t>
            </a:r>
            <a:r>
              <a:rPr lang="ru-RU" sz="1200" b="1" kern="1200" dirty="0" smtClean="0">
                <a:solidFill>
                  <a:schemeClr val="tx1"/>
                </a:solidFill>
                <a:latin typeface="+mn-lt"/>
                <a:ea typeface="+mn-ea"/>
                <a:cs typeface="+mn-cs"/>
              </a:rPr>
              <a:t>(</a:t>
            </a:r>
            <a:r>
              <a:rPr lang="ru-RU" sz="1200" b="1" u="sng" kern="1200" dirty="0" smtClean="0">
                <a:solidFill>
                  <a:schemeClr val="tx1"/>
                </a:solidFill>
                <a:latin typeface="+mn-lt"/>
                <a:ea typeface="+mn-ea"/>
                <a:cs typeface="+mn-cs"/>
              </a:rPr>
              <a:t>более 350 звонков в сутки</a:t>
            </a:r>
            <a:r>
              <a:rPr lang="ru-RU" sz="1200" b="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Потребовалась изначально и отработка форм донесений по пострадавшим. Сотрудники ОЭКМП, в общем-то мотивированно, отказались исполнять функционал оперативных дежурных ТЦМК. </a:t>
            </a:r>
          </a:p>
          <a:p>
            <a:pPr algn="just"/>
            <a:r>
              <a:rPr lang="ru-RU" sz="1200" kern="1200" dirty="0" smtClean="0">
                <a:solidFill>
                  <a:schemeClr val="tx1"/>
                </a:solidFill>
                <a:latin typeface="+mn-lt"/>
                <a:ea typeface="+mn-ea"/>
                <a:cs typeface="+mn-cs"/>
              </a:rPr>
              <a:t>Вместо формирования нормального колл - центра на базе уже имеющегося ОДО (как в других регионах), пришлось принимать экстренные меры по созданию оперативно-диспетчерского отдела ТЦМК. В формируемый ОДО </a:t>
            </a:r>
            <a:r>
              <a:rPr lang="ru-RU" sz="1200" b="1" kern="1200" dirty="0" smtClean="0">
                <a:solidFill>
                  <a:schemeClr val="tx1"/>
                </a:solidFill>
                <a:latin typeface="+mn-lt"/>
                <a:ea typeface="+mn-ea"/>
                <a:cs typeface="+mn-cs"/>
              </a:rPr>
              <a:t>были вынужденно переданы: 1 ставка специалиста по ГО ЧС, 3 ставки преподавателей, 0,5 ставки методиста УЦ ТЦМК.</a:t>
            </a:r>
          </a:p>
          <a:p>
            <a:pPr algn="just"/>
            <a:r>
              <a:rPr lang="ru-RU" sz="1200" kern="1200" dirty="0" smtClean="0">
                <a:solidFill>
                  <a:schemeClr val="tx1"/>
                </a:solidFill>
                <a:latin typeface="+mn-lt"/>
                <a:ea typeface="+mn-ea"/>
                <a:cs typeface="+mn-cs"/>
              </a:rPr>
              <a:t>Отмечу, </a:t>
            </a:r>
            <a:r>
              <a:rPr lang="ru-RU" sz="1200" u="sng" kern="1200" dirty="0" smtClean="0">
                <a:solidFill>
                  <a:schemeClr val="tx1"/>
                </a:solidFill>
                <a:latin typeface="+mn-lt"/>
                <a:ea typeface="+mn-ea"/>
                <a:cs typeface="+mn-cs"/>
              </a:rPr>
              <a:t>значительную нагрузку на одного специалиста по ГО ЧС уже не выдержала даже сотрудница с профильным образованием, уволилась.</a:t>
            </a:r>
          </a:p>
          <a:p>
            <a:pPr algn="just"/>
            <a:r>
              <a:rPr lang="ru-RU" sz="1200" kern="1200" dirty="0" smtClean="0">
                <a:solidFill>
                  <a:schemeClr val="tx1"/>
                </a:solidFill>
                <a:latin typeface="+mn-lt"/>
                <a:ea typeface="+mn-ea"/>
                <a:cs typeface="+mn-cs"/>
              </a:rPr>
              <a:t>При существующей нагрузке порядка </a:t>
            </a:r>
            <a:r>
              <a:rPr lang="ru-RU" sz="1200" b="1" kern="1200" dirty="0" smtClean="0">
                <a:solidFill>
                  <a:schemeClr val="tx1"/>
                </a:solidFill>
                <a:latin typeface="+mn-lt"/>
                <a:ea typeface="+mn-ea"/>
                <a:cs typeface="+mn-cs"/>
              </a:rPr>
              <a:t>1430 учебных часов в год</a:t>
            </a:r>
            <a:r>
              <a:rPr lang="ru-RU" sz="1200" kern="1200" dirty="0" smtClean="0">
                <a:solidFill>
                  <a:schemeClr val="tx1"/>
                </a:solidFill>
                <a:latin typeface="+mn-lt"/>
                <a:ea typeface="+mn-ea"/>
                <a:cs typeface="+mn-cs"/>
              </a:rPr>
              <a:t> (при </a:t>
            </a:r>
            <a:r>
              <a:rPr lang="ru-RU" sz="1200" b="1" u="sng" kern="1200" dirty="0" smtClean="0">
                <a:solidFill>
                  <a:schemeClr val="tx1"/>
                </a:solidFill>
                <a:latin typeface="+mn-lt"/>
                <a:ea typeface="+mn-ea"/>
                <a:cs typeface="+mn-cs"/>
              </a:rPr>
              <a:t>норме до 700</a:t>
            </a:r>
            <a:r>
              <a:rPr lang="ru-RU" sz="1200" kern="1200" dirty="0" smtClean="0">
                <a:solidFill>
                  <a:schemeClr val="tx1"/>
                </a:solidFill>
                <a:latin typeface="+mn-lt"/>
                <a:ea typeface="+mn-ea"/>
                <a:cs typeface="+mn-cs"/>
              </a:rPr>
              <a:t>), преподаватель УЦ уже дважды пыталась писать заявления об уходе. </a:t>
            </a:r>
            <a:r>
              <a:rPr lang="ru-RU" sz="1200" b="1" kern="1200" dirty="0" smtClean="0">
                <a:solidFill>
                  <a:schemeClr val="tx1"/>
                </a:solidFill>
                <a:latin typeface="+mn-lt"/>
                <a:ea typeface="+mn-ea"/>
                <a:cs typeface="+mn-cs"/>
              </a:rPr>
              <a:t>Соответственно, кадровые вопросы ранее обоснованных перед департаментом 3,5, ну </a:t>
            </a:r>
            <a:r>
              <a:rPr lang="ru-RU" sz="1200" b="1" u="sng" kern="1200" dirty="0" smtClean="0">
                <a:solidFill>
                  <a:schemeClr val="tx1"/>
                </a:solidFill>
                <a:latin typeface="+mn-lt"/>
                <a:ea typeface="+mn-ea"/>
                <a:cs typeface="+mn-cs"/>
              </a:rPr>
              <a:t>хотя бы 2 ставок</a:t>
            </a:r>
            <a:r>
              <a:rPr lang="ru-RU" sz="1200" b="1" kern="1200" dirty="0" smtClean="0">
                <a:solidFill>
                  <a:schemeClr val="tx1"/>
                </a:solidFill>
                <a:latin typeface="+mn-lt"/>
                <a:ea typeface="+mn-ea"/>
                <a:cs typeface="+mn-cs"/>
              </a:rPr>
              <a:t> преподавателей УЦ необходимо решать в возможно ближайшей перспективе. </a:t>
            </a:r>
            <a:endParaRPr lang="ru-RU" sz="1200" kern="1200" dirty="0" smtClean="0">
              <a:solidFill>
                <a:schemeClr val="tx1"/>
              </a:solidFill>
              <a:latin typeface="+mn-lt"/>
              <a:ea typeface="+mn-ea"/>
              <a:cs typeface="+mn-cs"/>
            </a:endParaRPr>
          </a:p>
          <a:p>
            <a:pPr algn="just"/>
            <a:r>
              <a:rPr lang="ru-RU" sz="1200" kern="1200" dirty="0" smtClean="0">
                <a:solidFill>
                  <a:schemeClr val="tx1"/>
                </a:solidFill>
                <a:latin typeface="+mn-lt"/>
                <a:ea typeface="+mn-ea"/>
                <a:cs typeface="+mn-cs"/>
              </a:rPr>
              <a:t>Финансирование ТЦМК – за счет средств бюджета области.</a:t>
            </a:r>
          </a:p>
          <a:p>
            <a:pPr algn="just"/>
            <a:endParaRPr lang="ru-RU" sz="1200" b="1"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333F4672-EC8A-4DA8-B4FF-A0F91B7EE49B}" type="slidenum">
              <a:rPr lang="ru-RU" altLang="ru-RU" smtClean="0"/>
              <a:pPr/>
              <a:t>7</a:t>
            </a:fld>
            <a:endParaRPr lang="ru-RU" altLang="ru-RU"/>
          </a:p>
        </p:txBody>
      </p:sp>
    </p:spTree>
    <p:extLst>
      <p:ext uri="{BB962C8B-B14F-4D97-AF65-F5344CB8AC3E}">
        <p14:creationId xmlns:p14="http://schemas.microsoft.com/office/powerpoint/2010/main" val="2299251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А оперативные дежурные были переименованы в диспетчеров (с учетом перечня должностей ВОКБ). </a:t>
            </a:r>
            <a:r>
              <a:rPr lang="ru-RU" sz="1200" u="sng" kern="1200" dirty="0" smtClean="0">
                <a:solidFill>
                  <a:schemeClr val="tx1"/>
                </a:solidFill>
                <a:latin typeface="+mn-lt"/>
                <a:ea typeface="+mn-ea"/>
                <a:cs typeface="+mn-cs"/>
              </a:rPr>
              <a:t>При</a:t>
            </a:r>
            <a:r>
              <a:rPr lang="ru-RU" sz="1200" u="sng" kern="1200" baseline="0" dirty="0" smtClean="0">
                <a:solidFill>
                  <a:schemeClr val="tx1"/>
                </a:solidFill>
                <a:latin typeface="+mn-lt"/>
                <a:ea typeface="+mn-ea"/>
                <a:cs typeface="+mn-cs"/>
              </a:rPr>
              <a:t> этом о</a:t>
            </a:r>
            <a:r>
              <a:rPr lang="ru-RU" sz="1200" u="sng" kern="1200" dirty="0" smtClean="0">
                <a:solidFill>
                  <a:schemeClr val="tx1"/>
                </a:solidFill>
                <a:latin typeface="+mn-lt"/>
                <a:ea typeface="+mn-ea"/>
                <a:cs typeface="+mn-cs"/>
              </a:rPr>
              <a:t>тмечу</a:t>
            </a:r>
            <a:r>
              <a:rPr lang="ru-RU" sz="1200" kern="1200" dirty="0" smtClean="0">
                <a:solidFill>
                  <a:schemeClr val="tx1"/>
                </a:solidFill>
                <a:latin typeface="+mn-lt"/>
                <a:ea typeface="+mn-ea"/>
                <a:cs typeface="+mn-cs"/>
              </a:rPr>
              <a:t>, их функционал – не только прием-передача информации о пострадавших, но и заполнение </a:t>
            </a:r>
            <a:r>
              <a:rPr lang="ru-RU" sz="1200" kern="1200" dirty="0" err="1" smtClean="0">
                <a:solidFill>
                  <a:schemeClr val="tx1"/>
                </a:solidFill>
                <a:latin typeface="+mn-lt"/>
                <a:ea typeface="+mn-ea"/>
                <a:cs typeface="+mn-cs"/>
              </a:rPr>
              <a:t>онлайн-форм</a:t>
            </a:r>
            <a:r>
              <a:rPr lang="ru-RU" sz="1200" kern="1200" dirty="0" smtClean="0">
                <a:solidFill>
                  <a:schemeClr val="tx1"/>
                </a:solidFill>
                <a:latin typeface="+mn-lt"/>
                <a:ea typeface="+mn-ea"/>
                <a:cs typeface="+mn-cs"/>
              </a:rPr>
              <a:t> Всероссийской службы медицины катастроф, взаимодействие с оперативной сменой ФЦМК Минздрава, Ситуационным центром Губернатора области, Центром управления в кризисных ситуациях ГУ МЧС, с СМП (по достаточности выделяемых бригад), с должностными лицами медучреждений - куда проводится медэвакуация </a:t>
            </a:r>
            <a:r>
              <a:rPr lang="ru-RU" sz="1200" b="1" u="sng" kern="1200" dirty="0" smtClean="0">
                <a:solidFill>
                  <a:schemeClr val="tx1"/>
                </a:solidFill>
                <a:latin typeface="+mn-lt"/>
                <a:ea typeface="+mn-ea"/>
                <a:cs typeface="+mn-cs"/>
              </a:rPr>
              <a:t>(с настойчивыми рекомендациями по ТМК со специалистами МУ третьего уровня, либо с федеральными центрами, по маршрутизации в медорганизации третьего уровня)</a:t>
            </a:r>
            <a:r>
              <a:rPr lang="ru-RU" sz="1200" b="1"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 доведение информации о ЧС и пострадавших до СА. </a:t>
            </a:r>
          </a:p>
          <a:p>
            <a:r>
              <a:rPr lang="ru-RU" sz="1200" b="1" u="sng" kern="1200" dirty="0" smtClean="0">
                <a:solidFill>
                  <a:schemeClr val="tx1"/>
                </a:solidFill>
                <a:latin typeface="+mn-lt"/>
                <a:ea typeface="+mn-ea"/>
                <a:cs typeface="+mn-cs"/>
              </a:rPr>
              <a:t>Отмечу, именно здесь просматривается административная роль ТЦМК в обеспечении маршрутизации пострадавших при СЗП, угрозах ЧС и ЧС в МО 3го уровня оказания медицинской помощи.</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И все это в кратчайшие сроки (представлено на слайде)</a:t>
            </a:r>
            <a:endParaRPr lang="ru-RU" dirty="0"/>
          </a:p>
        </p:txBody>
      </p:sp>
      <p:sp>
        <p:nvSpPr>
          <p:cNvPr id="4" name="Номер слайда 3"/>
          <p:cNvSpPr>
            <a:spLocks noGrp="1"/>
          </p:cNvSpPr>
          <p:nvPr>
            <p:ph type="sldNum" sz="quarter" idx="10"/>
          </p:nvPr>
        </p:nvSpPr>
        <p:spPr/>
        <p:txBody>
          <a:bodyPr/>
          <a:lstStyle/>
          <a:p>
            <a:fld id="{641D302F-901B-4567-AF10-C16F0D07B746}" type="slidenum">
              <a:rPr lang="ru-RU" smtClean="0"/>
              <a:pPr/>
              <a:t>8</a:t>
            </a:fld>
            <a:endParaRPr lang="ru-RU"/>
          </a:p>
        </p:txBody>
      </p:sp>
    </p:spTree>
    <p:extLst>
      <p:ext uri="{BB962C8B-B14F-4D97-AF65-F5344CB8AC3E}">
        <p14:creationId xmlns:p14="http://schemas.microsoft.com/office/powerpoint/2010/main" val="4126244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indent="457200"/>
            <a:r>
              <a:rPr lang="ru-RU" sz="1200" kern="1200" dirty="0" smtClean="0">
                <a:solidFill>
                  <a:schemeClr val="tx1"/>
                </a:solidFill>
                <a:latin typeface="Times New Roman" pitchFamily="18" charset="0"/>
                <a:ea typeface="+mn-ea"/>
                <a:cs typeface="Times New Roman" pitchFamily="18" charset="0"/>
              </a:rPr>
              <a:t>Поступившая информация заносится в регламентированные учетные</a:t>
            </a:r>
            <a:r>
              <a:rPr lang="ru-RU" sz="1200" kern="1200" baseline="0" dirty="0" smtClean="0">
                <a:solidFill>
                  <a:schemeClr val="tx1"/>
                </a:solidFill>
                <a:latin typeface="Times New Roman" pitchFamily="18" charset="0"/>
                <a:ea typeface="+mn-ea"/>
                <a:cs typeface="Times New Roman" pitchFamily="18" charset="0"/>
              </a:rPr>
              <a:t> формы Журналов, уточняется в смежных службах, проводится рассылка (через </a:t>
            </a:r>
            <a:r>
              <a:rPr lang="ru-RU" sz="1200" kern="1200" baseline="0" dirty="0" err="1" smtClean="0">
                <a:solidFill>
                  <a:schemeClr val="tx1"/>
                </a:solidFill>
                <a:latin typeface="Times New Roman" pitchFamily="18" charset="0"/>
                <a:ea typeface="+mn-ea"/>
                <a:cs typeface="Times New Roman" pitchFamily="18" charset="0"/>
              </a:rPr>
              <a:t>мессенджер</a:t>
            </a:r>
            <a:r>
              <a:rPr lang="ru-RU" sz="1200" kern="1200" baseline="0" dirty="0" smtClean="0">
                <a:solidFill>
                  <a:schemeClr val="tx1"/>
                </a:solidFill>
                <a:latin typeface="Times New Roman" pitchFamily="18" charset="0"/>
                <a:ea typeface="+mn-ea"/>
                <a:cs typeface="Times New Roman" pitchFamily="18" charset="0"/>
              </a:rPr>
              <a:t> Ватсап) - представителям руководства здравоохранения области, и по электронной почте - в адрес Федерального центра медицины катастроф, Ситуационного центра Губернатора, в департамент здравоохранения и Комитет гражданской защиты и социальной безопасности области. </a:t>
            </a:r>
          </a:p>
          <a:p>
            <a:pPr indent="457200"/>
            <a:r>
              <a:rPr lang="ru-RU" sz="1200" kern="1200" baseline="0" dirty="0" smtClean="0">
                <a:solidFill>
                  <a:schemeClr val="tx1"/>
                </a:solidFill>
                <a:latin typeface="Times New Roman" pitchFamily="18" charset="0"/>
                <a:ea typeface="+mn-ea"/>
                <a:cs typeface="Times New Roman" pitchFamily="18" charset="0"/>
              </a:rPr>
              <a:t>По итогам 2022 года поступило </a:t>
            </a:r>
            <a:r>
              <a:rPr lang="ru-RU" sz="1200" b="1" kern="1200" baseline="0" dirty="0" smtClean="0">
                <a:solidFill>
                  <a:schemeClr val="tx1"/>
                </a:solidFill>
                <a:latin typeface="Times New Roman" pitchFamily="18" charset="0"/>
                <a:ea typeface="+mn-ea"/>
                <a:cs typeface="Times New Roman" pitchFamily="18" charset="0"/>
              </a:rPr>
              <a:t>6191 </a:t>
            </a:r>
            <a:r>
              <a:rPr lang="ru-RU" sz="1200" kern="1200" baseline="0" dirty="0" smtClean="0">
                <a:solidFill>
                  <a:schemeClr val="tx1"/>
                </a:solidFill>
                <a:latin typeface="Times New Roman" pitchFamily="18" charset="0"/>
                <a:ea typeface="+mn-ea"/>
                <a:cs typeface="Times New Roman" pitchFamily="18" charset="0"/>
              </a:rPr>
              <a:t>сообщение, при этом диспетчерами отработано </a:t>
            </a:r>
            <a:r>
              <a:rPr lang="ru-RU" sz="1200" b="1" kern="1200" baseline="0" dirty="0" smtClean="0">
                <a:solidFill>
                  <a:schemeClr val="tx1"/>
                </a:solidFill>
                <a:latin typeface="Times New Roman" pitchFamily="18" charset="0"/>
                <a:ea typeface="+mn-ea"/>
                <a:cs typeface="Times New Roman" pitchFamily="18" charset="0"/>
              </a:rPr>
              <a:t>11560 </a:t>
            </a:r>
            <a:r>
              <a:rPr lang="ru-RU" sz="1200" kern="1200" baseline="0" dirty="0" smtClean="0">
                <a:solidFill>
                  <a:schemeClr val="tx1"/>
                </a:solidFill>
                <a:latin typeface="Times New Roman" pitchFamily="18" charset="0"/>
                <a:ea typeface="+mn-ea"/>
                <a:cs typeface="Times New Roman" pitchFamily="18" charset="0"/>
              </a:rPr>
              <a:t>форм отчетности и передано </a:t>
            </a:r>
            <a:r>
              <a:rPr lang="ru-RU" sz="1200" b="1" kern="1200" baseline="0" dirty="0" smtClean="0">
                <a:solidFill>
                  <a:schemeClr val="tx1"/>
                </a:solidFill>
                <a:latin typeface="Times New Roman" pitchFamily="18" charset="0"/>
                <a:ea typeface="+mn-ea"/>
                <a:cs typeface="Times New Roman" pitchFamily="18" charset="0"/>
              </a:rPr>
              <a:t>2378</a:t>
            </a:r>
            <a:r>
              <a:rPr lang="ru-RU" sz="1200" kern="1200" baseline="0" dirty="0" smtClean="0">
                <a:solidFill>
                  <a:schemeClr val="tx1"/>
                </a:solidFill>
                <a:latin typeface="Times New Roman" pitchFamily="18" charset="0"/>
                <a:ea typeface="+mn-ea"/>
                <a:cs typeface="Times New Roman" pitchFamily="18" charset="0"/>
              </a:rPr>
              <a:t> сообщений. </a:t>
            </a:r>
          </a:p>
          <a:p>
            <a:pPr indent="457200"/>
            <a:r>
              <a:rPr lang="ru-RU" sz="1200" kern="1200" baseline="0" dirty="0" smtClean="0">
                <a:solidFill>
                  <a:schemeClr val="tx1"/>
                </a:solidFill>
                <a:latin typeface="Times New Roman" pitchFamily="18" charset="0"/>
                <a:ea typeface="+mn-ea"/>
                <a:cs typeface="Times New Roman" pitchFamily="18" charset="0"/>
              </a:rPr>
              <a:t>Еженедельно в адрес ДЗ ВО представляются сводка о пострадавших при ДТП, а также справка о СЗП, угрозах ЧС и ЧС в субъекте.  </a:t>
            </a:r>
          </a:p>
          <a:p>
            <a:endParaRPr lang="ru-RU" dirty="0"/>
          </a:p>
        </p:txBody>
      </p:sp>
      <p:sp>
        <p:nvSpPr>
          <p:cNvPr id="4" name="Номер слайда 3"/>
          <p:cNvSpPr>
            <a:spLocks noGrp="1"/>
          </p:cNvSpPr>
          <p:nvPr>
            <p:ph type="sldNum" sz="quarter" idx="10"/>
          </p:nvPr>
        </p:nvSpPr>
        <p:spPr/>
        <p:txBody>
          <a:bodyPr/>
          <a:lstStyle/>
          <a:p>
            <a:fld id="{641D302F-901B-4567-AF10-C16F0D07B746}" type="slidenum">
              <a:rPr lang="ru-RU" smtClean="0"/>
              <a:pPr/>
              <a:t>9</a:t>
            </a:fld>
            <a:endParaRPr lang="ru-RU"/>
          </a:p>
        </p:txBody>
      </p:sp>
    </p:spTree>
    <p:extLst>
      <p:ext uri="{BB962C8B-B14F-4D97-AF65-F5344CB8AC3E}">
        <p14:creationId xmlns:p14="http://schemas.microsoft.com/office/powerpoint/2010/main" val="3465123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E63A65A-AF3F-4CD0-B58D-B13A24DE3E3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2A92431F-A597-4243-99D5-0BDEBA414C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F8EBD4D4-39E6-4BE2-A6BB-785674BB4109}"/>
              </a:ext>
            </a:extLst>
          </p:cNvPr>
          <p:cNvSpPr>
            <a:spLocks noGrp="1"/>
          </p:cNvSpPr>
          <p:nvPr>
            <p:ph type="dt" sz="half" idx="10"/>
          </p:nvPr>
        </p:nvSpPr>
        <p:spPr/>
        <p:txBody>
          <a:bodyPr/>
          <a:lstStyle/>
          <a:p>
            <a:fld id="{385D38FF-D179-4977-81C9-988E93E9468E}" type="datetimeFigureOut">
              <a:rPr lang="ru-RU" smtClean="0"/>
              <a:pPr/>
              <a:t>19.06.2023</a:t>
            </a:fld>
            <a:endParaRPr lang="ru-RU"/>
          </a:p>
        </p:txBody>
      </p:sp>
      <p:sp>
        <p:nvSpPr>
          <p:cNvPr id="5" name="Нижний колонтитул 4">
            <a:extLst>
              <a:ext uri="{FF2B5EF4-FFF2-40B4-BE49-F238E27FC236}">
                <a16:creationId xmlns="" xmlns:a16="http://schemas.microsoft.com/office/drawing/2014/main" id="{9F7059EE-85CA-4061-BD13-EB587E88B67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59F44251-3F5C-4ED8-AE9A-0F0D0B085AF6}"/>
              </a:ext>
            </a:extLst>
          </p:cNvPr>
          <p:cNvSpPr>
            <a:spLocks noGrp="1"/>
          </p:cNvSpPr>
          <p:nvPr>
            <p:ph type="sldNum" sz="quarter" idx="12"/>
          </p:nvPr>
        </p:nvSpPr>
        <p:spPr/>
        <p:txBody>
          <a:bodyPr/>
          <a:lstStyle/>
          <a:p>
            <a:fld id="{E50D69D8-2E14-4890-BE6E-45477831A9DE}" type="slidenum">
              <a:rPr lang="ru-RU" smtClean="0"/>
              <a:pPr/>
              <a:t>‹#›</a:t>
            </a:fld>
            <a:endParaRPr lang="ru-RU"/>
          </a:p>
        </p:txBody>
      </p:sp>
    </p:spTree>
    <p:extLst>
      <p:ext uri="{BB962C8B-B14F-4D97-AF65-F5344CB8AC3E}">
        <p14:creationId xmlns:p14="http://schemas.microsoft.com/office/powerpoint/2010/main" val="3965802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09F8608-3ACF-4412-B9C6-22CC7571617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66CE497C-FAA2-432E-9E4C-6A090B8757A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516D2477-39C4-4632-852E-F54545374D6E}"/>
              </a:ext>
            </a:extLst>
          </p:cNvPr>
          <p:cNvSpPr>
            <a:spLocks noGrp="1"/>
          </p:cNvSpPr>
          <p:nvPr>
            <p:ph type="dt" sz="half" idx="10"/>
          </p:nvPr>
        </p:nvSpPr>
        <p:spPr/>
        <p:txBody>
          <a:bodyPr/>
          <a:lstStyle/>
          <a:p>
            <a:fld id="{385D38FF-D179-4977-81C9-988E93E9468E}" type="datetimeFigureOut">
              <a:rPr lang="ru-RU" smtClean="0"/>
              <a:pPr/>
              <a:t>19.06.2023</a:t>
            </a:fld>
            <a:endParaRPr lang="ru-RU"/>
          </a:p>
        </p:txBody>
      </p:sp>
      <p:sp>
        <p:nvSpPr>
          <p:cNvPr id="5" name="Нижний колонтитул 4">
            <a:extLst>
              <a:ext uri="{FF2B5EF4-FFF2-40B4-BE49-F238E27FC236}">
                <a16:creationId xmlns="" xmlns:a16="http://schemas.microsoft.com/office/drawing/2014/main" id="{3F71D828-901D-467B-99EB-0AB070E43F4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FECD9C71-74B2-4619-8218-077AC3AB4D8B}"/>
              </a:ext>
            </a:extLst>
          </p:cNvPr>
          <p:cNvSpPr>
            <a:spLocks noGrp="1"/>
          </p:cNvSpPr>
          <p:nvPr>
            <p:ph type="sldNum" sz="quarter" idx="12"/>
          </p:nvPr>
        </p:nvSpPr>
        <p:spPr/>
        <p:txBody>
          <a:bodyPr/>
          <a:lstStyle/>
          <a:p>
            <a:fld id="{E50D69D8-2E14-4890-BE6E-45477831A9DE}" type="slidenum">
              <a:rPr lang="ru-RU" smtClean="0"/>
              <a:pPr/>
              <a:t>‹#›</a:t>
            </a:fld>
            <a:endParaRPr lang="ru-RU"/>
          </a:p>
        </p:txBody>
      </p:sp>
    </p:spTree>
    <p:extLst>
      <p:ext uri="{BB962C8B-B14F-4D97-AF65-F5344CB8AC3E}">
        <p14:creationId xmlns:p14="http://schemas.microsoft.com/office/powerpoint/2010/main" val="212548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F7A8946F-D7A6-4146-A9ED-9412D2AF1512}"/>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2CD28910-B49B-4D5F-B159-FF0BC1C3C3D8}"/>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6B5C040E-EEE1-4A0E-8C1A-45020229F27A}"/>
              </a:ext>
            </a:extLst>
          </p:cNvPr>
          <p:cNvSpPr>
            <a:spLocks noGrp="1"/>
          </p:cNvSpPr>
          <p:nvPr>
            <p:ph type="dt" sz="half" idx="10"/>
          </p:nvPr>
        </p:nvSpPr>
        <p:spPr/>
        <p:txBody>
          <a:bodyPr/>
          <a:lstStyle/>
          <a:p>
            <a:fld id="{385D38FF-D179-4977-81C9-988E93E9468E}" type="datetimeFigureOut">
              <a:rPr lang="ru-RU" smtClean="0"/>
              <a:pPr/>
              <a:t>19.06.2023</a:t>
            </a:fld>
            <a:endParaRPr lang="ru-RU"/>
          </a:p>
        </p:txBody>
      </p:sp>
      <p:sp>
        <p:nvSpPr>
          <p:cNvPr id="5" name="Нижний колонтитул 4">
            <a:extLst>
              <a:ext uri="{FF2B5EF4-FFF2-40B4-BE49-F238E27FC236}">
                <a16:creationId xmlns="" xmlns:a16="http://schemas.microsoft.com/office/drawing/2014/main" id="{108C49F8-A76F-46EC-A750-CCE7E2A7877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69F1F01C-0E7B-4CAA-B4CF-6AF9DDCAD44F}"/>
              </a:ext>
            </a:extLst>
          </p:cNvPr>
          <p:cNvSpPr>
            <a:spLocks noGrp="1"/>
          </p:cNvSpPr>
          <p:nvPr>
            <p:ph type="sldNum" sz="quarter" idx="12"/>
          </p:nvPr>
        </p:nvSpPr>
        <p:spPr/>
        <p:txBody>
          <a:bodyPr/>
          <a:lstStyle/>
          <a:p>
            <a:fld id="{E50D69D8-2E14-4890-BE6E-45477831A9DE}" type="slidenum">
              <a:rPr lang="ru-RU" smtClean="0"/>
              <a:pPr/>
              <a:t>‹#›</a:t>
            </a:fld>
            <a:endParaRPr lang="ru-RU"/>
          </a:p>
        </p:txBody>
      </p:sp>
    </p:spTree>
    <p:extLst>
      <p:ext uri="{BB962C8B-B14F-4D97-AF65-F5344CB8AC3E}">
        <p14:creationId xmlns:p14="http://schemas.microsoft.com/office/powerpoint/2010/main" val="2733682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841778A-6856-48F3-92AA-9D12F4DBF3D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012F30EC-0CC5-4AC7-BAAF-01870187764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F16CC841-4514-4A32-8E69-9A4813A9AA63}"/>
              </a:ext>
            </a:extLst>
          </p:cNvPr>
          <p:cNvSpPr>
            <a:spLocks noGrp="1"/>
          </p:cNvSpPr>
          <p:nvPr>
            <p:ph type="dt" sz="half" idx="10"/>
          </p:nvPr>
        </p:nvSpPr>
        <p:spPr/>
        <p:txBody>
          <a:bodyPr/>
          <a:lstStyle/>
          <a:p>
            <a:fld id="{385D38FF-D179-4977-81C9-988E93E9468E}" type="datetimeFigureOut">
              <a:rPr lang="ru-RU" smtClean="0"/>
              <a:pPr/>
              <a:t>19.06.2023</a:t>
            </a:fld>
            <a:endParaRPr lang="ru-RU"/>
          </a:p>
        </p:txBody>
      </p:sp>
      <p:sp>
        <p:nvSpPr>
          <p:cNvPr id="5" name="Нижний колонтитул 4">
            <a:extLst>
              <a:ext uri="{FF2B5EF4-FFF2-40B4-BE49-F238E27FC236}">
                <a16:creationId xmlns="" xmlns:a16="http://schemas.microsoft.com/office/drawing/2014/main" id="{6064E3E5-21E9-46DB-9500-4CD3062BB83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31B46639-E9C9-4F98-AC8E-E4439969C76D}"/>
              </a:ext>
            </a:extLst>
          </p:cNvPr>
          <p:cNvSpPr>
            <a:spLocks noGrp="1"/>
          </p:cNvSpPr>
          <p:nvPr>
            <p:ph type="sldNum" sz="quarter" idx="12"/>
          </p:nvPr>
        </p:nvSpPr>
        <p:spPr/>
        <p:txBody>
          <a:bodyPr/>
          <a:lstStyle/>
          <a:p>
            <a:fld id="{E50D69D8-2E14-4890-BE6E-45477831A9DE}" type="slidenum">
              <a:rPr lang="ru-RU" smtClean="0"/>
              <a:pPr/>
              <a:t>‹#›</a:t>
            </a:fld>
            <a:endParaRPr lang="ru-RU"/>
          </a:p>
        </p:txBody>
      </p:sp>
    </p:spTree>
    <p:extLst>
      <p:ext uri="{BB962C8B-B14F-4D97-AF65-F5344CB8AC3E}">
        <p14:creationId xmlns:p14="http://schemas.microsoft.com/office/powerpoint/2010/main" val="163228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8F217DB-CA08-4AF1-8886-AFECB356A888}"/>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54706670-1062-4693-A849-703B84349C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7D4D3C69-7832-4CAD-8CE8-9423F6677EF8}"/>
              </a:ext>
            </a:extLst>
          </p:cNvPr>
          <p:cNvSpPr>
            <a:spLocks noGrp="1"/>
          </p:cNvSpPr>
          <p:nvPr>
            <p:ph type="dt" sz="half" idx="10"/>
          </p:nvPr>
        </p:nvSpPr>
        <p:spPr/>
        <p:txBody>
          <a:bodyPr/>
          <a:lstStyle/>
          <a:p>
            <a:fld id="{385D38FF-D179-4977-81C9-988E93E9468E}" type="datetimeFigureOut">
              <a:rPr lang="ru-RU" smtClean="0"/>
              <a:pPr/>
              <a:t>19.06.2023</a:t>
            </a:fld>
            <a:endParaRPr lang="ru-RU"/>
          </a:p>
        </p:txBody>
      </p:sp>
      <p:sp>
        <p:nvSpPr>
          <p:cNvPr id="5" name="Нижний колонтитул 4">
            <a:extLst>
              <a:ext uri="{FF2B5EF4-FFF2-40B4-BE49-F238E27FC236}">
                <a16:creationId xmlns="" xmlns:a16="http://schemas.microsoft.com/office/drawing/2014/main" id="{D828C80E-2C57-40B5-BCAF-984581DB891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A4C00726-7E94-4868-8899-DC35D34B7E78}"/>
              </a:ext>
            </a:extLst>
          </p:cNvPr>
          <p:cNvSpPr>
            <a:spLocks noGrp="1"/>
          </p:cNvSpPr>
          <p:nvPr>
            <p:ph type="sldNum" sz="quarter" idx="12"/>
          </p:nvPr>
        </p:nvSpPr>
        <p:spPr/>
        <p:txBody>
          <a:bodyPr/>
          <a:lstStyle/>
          <a:p>
            <a:fld id="{E50D69D8-2E14-4890-BE6E-45477831A9DE}" type="slidenum">
              <a:rPr lang="ru-RU" smtClean="0"/>
              <a:pPr/>
              <a:t>‹#›</a:t>
            </a:fld>
            <a:endParaRPr lang="ru-RU"/>
          </a:p>
        </p:txBody>
      </p:sp>
    </p:spTree>
    <p:extLst>
      <p:ext uri="{BB962C8B-B14F-4D97-AF65-F5344CB8AC3E}">
        <p14:creationId xmlns:p14="http://schemas.microsoft.com/office/powerpoint/2010/main" val="729498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8545240-CC36-4AC4-B070-9D6C81F6AB1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5F08BCDB-F28A-43D4-9032-2BEDBFF8578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808F8CFA-6D65-4A2A-A5B3-121546750A7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01C7BB50-0286-4A7D-907E-94612F1AEA6E}"/>
              </a:ext>
            </a:extLst>
          </p:cNvPr>
          <p:cNvSpPr>
            <a:spLocks noGrp="1"/>
          </p:cNvSpPr>
          <p:nvPr>
            <p:ph type="dt" sz="half" idx="10"/>
          </p:nvPr>
        </p:nvSpPr>
        <p:spPr/>
        <p:txBody>
          <a:bodyPr/>
          <a:lstStyle/>
          <a:p>
            <a:fld id="{385D38FF-D179-4977-81C9-988E93E9468E}" type="datetimeFigureOut">
              <a:rPr lang="ru-RU" smtClean="0"/>
              <a:pPr/>
              <a:t>19.06.2023</a:t>
            </a:fld>
            <a:endParaRPr lang="ru-RU"/>
          </a:p>
        </p:txBody>
      </p:sp>
      <p:sp>
        <p:nvSpPr>
          <p:cNvPr id="6" name="Нижний колонтитул 5">
            <a:extLst>
              <a:ext uri="{FF2B5EF4-FFF2-40B4-BE49-F238E27FC236}">
                <a16:creationId xmlns="" xmlns:a16="http://schemas.microsoft.com/office/drawing/2014/main" id="{7564D1BC-CB22-4B7E-96ED-ABA44975A86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F0F23C13-B51D-4B2F-9E7F-8E400EB28178}"/>
              </a:ext>
            </a:extLst>
          </p:cNvPr>
          <p:cNvSpPr>
            <a:spLocks noGrp="1"/>
          </p:cNvSpPr>
          <p:nvPr>
            <p:ph type="sldNum" sz="quarter" idx="12"/>
          </p:nvPr>
        </p:nvSpPr>
        <p:spPr/>
        <p:txBody>
          <a:bodyPr/>
          <a:lstStyle/>
          <a:p>
            <a:fld id="{E50D69D8-2E14-4890-BE6E-45477831A9DE}" type="slidenum">
              <a:rPr lang="ru-RU" smtClean="0"/>
              <a:pPr/>
              <a:t>‹#›</a:t>
            </a:fld>
            <a:endParaRPr lang="ru-RU"/>
          </a:p>
        </p:txBody>
      </p:sp>
    </p:spTree>
    <p:extLst>
      <p:ext uri="{BB962C8B-B14F-4D97-AF65-F5344CB8AC3E}">
        <p14:creationId xmlns:p14="http://schemas.microsoft.com/office/powerpoint/2010/main" val="1242632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74B8689-D71F-4FD0-9BE4-1F284B1931C4}"/>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732B11A2-9C9C-400A-9807-B872C18118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7627CEF2-EE5F-4B04-8E63-CD086E13436D}"/>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092CED0D-0150-4E70-8E05-48D2B0719C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D3E1F496-5AA9-4547-B9CD-C315B1F2EF13}"/>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93AB3B0D-38A3-40C3-8098-3D1AC5926546}"/>
              </a:ext>
            </a:extLst>
          </p:cNvPr>
          <p:cNvSpPr>
            <a:spLocks noGrp="1"/>
          </p:cNvSpPr>
          <p:nvPr>
            <p:ph type="dt" sz="half" idx="10"/>
          </p:nvPr>
        </p:nvSpPr>
        <p:spPr/>
        <p:txBody>
          <a:bodyPr/>
          <a:lstStyle/>
          <a:p>
            <a:fld id="{385D38FF-D179-4977-81C9-988E93E9468E}" type="datetimeFigureOut">
              <a:rPr lang="ru-RU" smtClean="0"/>
              <a:pPr/>
              <a:t>19.06.2023</a:t>
            </a:fld>
            <a:endParaRPr lang="ru-RU"/>
          </a:p>
        </p:txBody>
      </p:sp>
      <p:sp>
        <p:nvSpPr>
          <p:cNvPr id="8" name="Нижний колонтитул 7">
            <a:extLst>
              <a:ext uri="{FF2B5EF4-FFF2-40B4-BE49-F238E27FC236}">
                <a16:creationId xmlns="" xmlns:a16="http://schemas.microsoft.com/office/drawing/2014/main" id="{FBE42DAD-7AB9-433A-8CBC-E4E6BC7E688A}"/>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 xmlns:a16="http://schemas.microsoft.com/office/drawing/2014/main" id="{7C736874-F77B-4B17-B2ED-A67E60C4A6F1}"/>
              </a:ext>
            </a:extLst>
          </p:cNvPr>
          <p:cNvSpPr>
            <a:spLocks noGrp="1"/>
          </p:cNvSpPr>
          <p:nvPr>
            <p:ph type="sldNum" sz="quarter" idx="12"/>
          </p:nvPr>
        </p:nvSpPr>
        <p:spPr/>
        <p:txBody>
          <a:bodyPr/>
          <a:lstStyle/>
          <a:p>
            <a:fld id="{E50D69D8-2E14-4890-BE6E-45477831A9DE}" type="slidenum">
              <a:rPr lang="ru-RU" smtClean="0"/>
              <a:pPr/>
              <a:t>‹#›</a:t>
            </a:fld>
            <a:endParaRPr lang="ru-RU"/>
          </a:p>
        </p:txBody>
      </p:sp>
    </p:spTree>
    <p:extLst>
      <p:ext uri="{BB962C8B-B14F-4D97-AF65-F5344CB8AC3E}">
        <p14:creationId xmlns:p14="http://schemas.microsoft.com/office/powerpoint/2010/main" val="3017782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1467ADB-C1A8-4CA4-92CC-1FB24851DC5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4D224523-1325-4D74-90C0-F578C9CE6BD9}"/>
              </a:ext>
            </a:extLst>
          </p:cNvPr>
          <p:cNvSpPr>
            <a:spLocks noGrp="1"/>
          </p:cNvSpPr>
          <p:nvPr>
            <p:ph type="dt" sz="half" idx="10"/>
          </p:nvPr>
        </p:nvSpPr>
        <p:spPr/>
        <p:txBody>
          <a:bodyPr/>
          <a:lstStyle/>
          <a:p>
            <a:fld id="{385D38FF-D179-4977-81C9-988E93E9468E}" type="datetimeFigureOut">
              <a:rPr lang="ru-RU" smtClean="0"/>
              <a:pPr/>
              <a:t>19.06.2023</a:t>
            </a:fld>
            <a:endParaRPr lang="ru-RU"/>
          </a:p>
        </p:txBody>
      </p:sp>
      <p:sp>
        <p:nvSpPr>
          <p:cNvPr id="4" name="Нижний колонтитул 3">
            <a:extLst>
              <a:ext uri="{FF2B5EF4-FFF2-40B4-BE49-F238E27FC236}">
                <a16:creationId xmlns="" xmlns:a16="http://schemas.microsoft.com/office/drawing/2014/main" id="{D9CF9545-9BEC-4162-9E48-E3C01297CDA8}"/>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 xmlns:a16="http://schemas.microsoft.com/office/drawing/2014/main" id="{A9B6137B-E01A-42AE-A70A-C5285A3E8FC3}"/>
              </a:ext>
            </a:extLst>
          </p:cNvPr>
          <p:cNvSpPr>
            <a:spLocks noGrp="1"/>
          </p:cNvSpPr>
          <p:nvPr>
            <p:ph type="sldNum" sz="quarter" idx="12"/>
          </p:nvPr>
        </p:nvSpPr>
        <p:spPr/>
        <p:txBody>
          <a:bodyPr/>
          <a:lstStyle/>
          <a:p>
            <a:fld id="{E50D69D8-2E14-4890-BE6E-45477831A9DE}" type="slidenum">
              <a:rPr lang="ru-RU" smtClean="0"/>
              <a:pPr/>
              <a:t>‹#›</a:t>
            </a:fld>
            <a:endParaRPr lang="ru-RU"/>
          </a:p>
        </p:txBody>
      </p:sp>
    </p:spTree>
    <p:extLst>
      <p:ext uri="{BB962C8B-B14F-4D97-AF65-F5344CB8AC3E}">
        <p14:creationId xmlns:p14="http://schemas.microsoft.com/office/powerpoint/2010/main" val="3968235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8545B6D5-3165-4B05-9478-28FD62B8457A}"/>
              </a:ext>
            </a:extLst>
          </p:cNvPr>
          <p:cNvSpPr>
            <a:spLocks noGrp="1"/>
          </p:cNvSpPr>
          <p:nvPr>
            <p:ph type="dt" sz="half" idx="10"/>
          </p:nvPr>
        </p:nvSpPr>
        <p:spPr/>
        <p:txBody>
          <a:bodyPr/>
          <a:lstStyle/>
          <a:p>
            <a:fld id="{385D38FF-D179-4977-81C9-988E93E9468E}" type="datetimeFigureOut">
              <a:rPr lang="ru-RU" smtClean="0"/>
              <a:pPr/>
              <a:t>19.06.2023</a:t>
            </a:fld>
            <a:endParaRPr lang="ru-RU"/>
          </a:p>
        </p:txBody>
      </p:sp>
      <p:sp>
        <p:nvSpPr>
          <p:cNvPr id="3" name="Нижний колонтитул 2">
            <a:extLst>
              <a:ext uri="{FF2B5EF4-FFF2-40B4-BE49-F238E27FC236}">
                <a16:creationId xmlns="" xmlns:a16="http://schemas.microsoft.com/office/drawing/2014/main" id="{84C01228-2012-4EA8-BC62-D5E40AB66AE9}"/>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 xmlns:a16="http://schemas.microsoft.com/office/drawing/2014/main" id="{4C327A03-148E-415E-9EC9-1D9183290978}"/>
              </a:ext>
            </a:extLst>
          </p:cNvPr>
          <p:cNvSpPr>
            <a:spLocks noGrp="1"/>
          </p:cNvSpPr>
          <p:nvPr>
            <p:ph type="sldNum" sz="quarter" idx="12"/>
          </p:nvPr>
        </p:nvSpPr>
        <p:spPr/>
        <p:txBody>
          <a:bodyPr/>
          <a:lstStyle/>
          <a:p>
            <a:fld id="{E50D69D8-2E14-4890-BE6E-45477831A9DE}" type="slidenum">
              <a:rPr lang="ru-RU" smtClean="0"/>
              <a:pPr/>
              <a:t>‹#›</a:t>
            </a:fld>
            <a:endParaRPr lang="ru-RU"/>
          </a:p>
        </p:txBody>
      </p:sp>
    </p:spTree>
    <p:extLst>
      <p:ext uri="{BB962C8B-B14F-4D97-AF65-F5344CB8AC3E}">
        <p14:creationId xmlns:p14="http://schemas.microsoft.com/office/powerpoint/2010/main" val="1488472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54CC4F8-F4D2-4F04-8FAD-05BE1EB47D4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1959DF70-E4AD-41AB-B7FE-3E99629668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36342E88-D5EC-46C8-ADCA-64C202AC0D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FA49970C-1EB7-4C53-8CB3-FED9053BDE27}"/>
              </a:ext>
            </a:extLst>
          </p:cNvPr>
          <p:cNvSpPr>
            <a:spLocks noGrp="1"/>
          </p:cNvSpPr>
          <p:nvPr>
            <p:ph type="dt" sz="half" idx="10"/>
          </p:nvPr>
        </p:nvSpPr>
        <p:spPr/>
        <p:txBody>
          <a:bodyPr/>
          <a:lstStyle/>
          <a:p>
            <a:fld id="{385D38FF-D179-4977-81C9-988E93E9468E}" type="datetimeFigureOut">
              <a:rPr lang="ru-RU" smtClean="0"/>
              <a:pPr/>
              <a:t>19.06.2023</a:t>
            </a:fld>
            <a:endParaRPr lang="ru-RU"/>
          </a:p>
        </p:txBody>
      </p:sp>
      <p:sp>
        <p:nvSpPr>
          <p:cNvPr id="6" name="Нижний колонтитул 5">
            <a:extLst>
              <a:ext uri="{FF2B5EF4-FFF2-40B4-BE49-F238E27FC236}">
                <a16:creationId xmlns="" xmlns:a16="http://schemas.microsoft.com/office/drawing/2014/main" id="{31C59FB7-AA07-47CD-9261-1637FF1E006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BF2F1062-AB82-4E0B-B306-D04ACDA98730}"/>
              </a:ext>
            </a:extLst>
          </p:cNvPr>
          <p:cNvSpPr>
            <a:spLocks noGrp="1"/>
          </p:cNvSpPr>
          <p:nvPr>
            <p:ph type="sldNum" sz="quarter" idx="12"/>
          </p:nvPr>
        </p:nvSpPr>
        <p:spPr/>
        <p:txBody>
          <a:bodyPr/>
          <a:lstStyle/>
          <a:p>
            <a:fld id="{E50D69D8-2E14-4890-BE6E-45477831A9DE}" type="slidenum">
              <a:rPr lang="ru-RU" smtClean="0"/>
              <a:pPr/>
              <a:t>‹#›</a:t>
            </a:fld>
            <a:endParaRPr lang="ru-RU"/>
          </a:p>
        </p:txBody>
      </p:sp>
    </p:spTree>
    <p:extLst>
      <p:ext uri="{BB962C8B-B14F-4D97-AF65-F5344CB8AC3E}">
        <p14:creationId xmlns:p14="http://schemas.microsoft.com/office/powerpoint/2010/main" val="1890941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02657AD-7461-4C60-98B0-CA38CB2FE53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2AEEBAB5-0F90-4AA0-8CF6-0EF144A16A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4265F2F5-1E1E-457F-8C56-B78ABA08E8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28305334-BC3A-4D20-A224-326375054D91}"/>
              </a:ext>
            </a:extLst>
          </p:cNvPr>
          <p:cNvSpPr>
            <a:spLocks noGrp="1"/>
          </p:cNvSpPr>
          <p:nvPr>
            <p:ph type="dt" sz="half" idx="10"/>
          </p:nvPr>
        </p:nvSpPr>
        <p:spPr/>
        <p:txBody>
          <a:bodyPr/>
          <a:lstStyle/>
          <a:p>
            <a:fld id="{385D38FF-D179-4977-81C9-988E93E9468E}" type="datetimeFigureOut">
              <a:rPr lang="ru-RU" smtClean="0"/>
              <a:pPr/>
              <a:t>19.06.2023</a:t>
            </a:fld>
            <a:endParaRPr lang="ru-RU"/>
          </a:p>
        </p:txBody>
      </p:sp>
      <p:sp>
        <p:nvSpPr>
          <p:cNvPr id="6" name="Нижний колонтитул 5">
            <a:extLst>
              <a:ext uri="{FF2B5EF4-FFF2-40B4-BE49-F238E27FC236}">
                <a16:creationId xmlns="" xmlns:a16="http://schemas.microsoft.com/office/drawing/2014/main" id="{830C3477-2619-45E0-8C02-4164B188E7B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DDC6EACD-2E3A-4C07-8033-B5EF73887892}"/>
              </a:ext>
            </a:extLst>
          </p:cNvPr>
          <p:cNvSpPr>
            <a:spLocks noGrp="1"/>
          </p:cNvSpPr>
          <p:nvPr>
            <p:ph type="sldNum" sz="quarter" idx="12"/>
          </p:nvPr>
        </p:nvSpPr>
        <p:spPr/>
        <p:txBody>
          <a:bodyPr/>
          <a:lstStyle/>
          <a:p>
            <a:fld id="{E50D69D8-2E14-4890-BE6E-45477831A9DE}" type="slidenum">
              <a:rPr lang="ru-RU" smtClean="0"/>
              <a:pPr/>
              <a:t>‹#›</a:t>
            </a:fld>
            <a:endParaRPr lang="ru-RU"/>
          </a:p>
        </p:txBody>
      </p:sp>
    </p:spTree>
    <p:extLst>
      <p:ext uri="{BB962C8B-B14F-4D97-AF65-F5344CB8AC3E}">
        <p14:creationId xmlns:p14="http://schemas.microsoft.com/office/powerpoint/2010/main" val="324066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0392FFB-90D0-4DCA-9D39-E0D4B94A20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0117C4A3-6D5A-4F20-8456-E212F0DF26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5ABE126F-D9BC-4A2F-870C-96EF3E1232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5D38FF-D179-4977-81C9-988E93E9468E}" type="datetimeFigureOut">
              <a:rPr lang="ru-RU" smtClean="0"/>
              <a:pPr/>
              <a:t>19.06.2023</a:t>
            </a:fld>
            <a:endParaRPr lang="ru-RU"/>
          </a:p>
        </p:txBody>
      </p:sp>
      <p:sp>
        <p:nvSpPr>
          <p:cNvPr id="5" name="Нижний колонтитул 4">
            <a:extLst>
              <a:ext uri="{FF2B5EF4-FFF2-40B4-BE49-F238E27FC236}">
                <a16:creationId xmlns="" xmlns:a16="http://schemas.microsoft.com/office/drawing/2014/main" id="{847492DE-03E8-4971-A535-394160EBE1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 xmlns:a16="http://schemas.microsoft.com/office/drawing/2014/main" id="{997B3B03-75A8-48AE-B57B-74332A1867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D69D8-2E14-4890-BE6E-45477831A9DE}" type="slidenum">
              <a:rPr lang="ru-RU" smtClean="0"/>
              <a:pPr/>
              <a:t>‹#›</a:t>
            </a:fld>
            <a:endParaRPr lang="ru-RU"/>
          </a:p>
        </p:txBody>
      </p:sp>
    </p:spTree>
    <p:extLst>
      <p:ext uri="{BB962C8B-B14F-4D97-AF65-F5344CB8AC3E}">
        <p14:creationId xmlns:p14="http://schemas.microsoft.com/office/powerpoint/2010/main" val="2932195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video" Target="file:///D:\&#1054;&#1056;&#1043;&#1052;&#1045;&#1058;&#1054;&#1044;\&#1054;&#1058;&#1063;&#1045;&#1058;&#1067;,%20&#1044;&#1054;&#1050;&#1051;&#1040;&#1044;&#1067;\&#1054;&#1058;&#1063;&#1045;&#1058;&#1067;\2022&#1075;\&#1055;&#1083;&#1072;&#1085;%20&#1087;&#1077;&#1088;&#1089;&#1087;&#1077;&#1082;&#1090;&#1080;&#1074;&#1085;%20&#1088;&#1072;&#1079;&#1074;&#1080;&#1090;&#1080;&#1103;%20&#1057;&#1052;&#1050;\&#1055;&#1051;&#1040;&#1053;%20&#1056;&#1040;&#1047;&#1042;&#1048;&#1058;&#1048;&#1071;%20&#1057;&#1052;&#1050;%20&#1080;%20&#1055;&#1055;%2023&#1075;\&#1055;&#1088;&#1077;&#1079;&#1077;&#1085;&#1090;&#1091;&#1093;&#1072;%20&#1055;&#1083;&#1072;&#1085;%20&#1087;&#1077;&#1088;&#1089;&#1087;%20&#1088;&#1072;&#1079;&#1074;%20&#1057;&#1052;&#1050;&#1080;&#1055;&#1055;!!!!!\&#1063;&#1057;%20&#1074;%20&#1075;&#1086;&#1088;&#1086;&#1076;&#1077;%20&#1074;&#1089;&#1090;&#1072;&#1074;&#1082;&#1072;_wmv.wmv" TargetMode="Externa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un9-70.userapi.com/impg/0MNtm8GIPQqkt2wgsKJUrcyYGZG4eK-BJaYGZA/yeWRS5h1bzI.jpg?size=1024x597&amp;quality=95&amp;sign=68962302cdc9642c02f965af4460eb64&amp;type=album"/>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65922" y="2308970"/>
            <a:ext cx="6782350" cy="3850105"/>
          </a:xfrm>
          <a:prstGeom prst="rect">
            <a:avLst/>
          </a:prstGeom>
          <a:noFill/>
        </p:spPr>
      </p:pic>
      <p:pic>
        <p:nvPicPr>
          <p:cNvPr id="9" name="Рисунок 1" descr="Лого итог.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26755" y="348916"/>
            <a:ext cx="1525241" cy="133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733926" y="288758"/>
            <a:ext cx="9950116" cy="1508105"/>
          </a:xfrm>
          <a:prstGeom prst="rect">
            <a:avLst/>
          </a:prstGeom>
        </p:spPr>
        <p:txBody>
          <a:bodyPr wrap="square">
            <a:spAutoFit/>
          </a:bodyPr>
          <a:lstStyle/>
          <a:p>
            <a:pPr algn="ctr"/>
            <a:r>
              <a:rPr lang="ru-RU" sz="2400" b="1" dirty="0">
                <a:solidFill>
                  <a:srgbClr val="FF0000"/>
                </a:solidFill>
                <a:latin typeface="Times New Roman" pitchFamily="18" charset="0"/>
                <a:cs typeface="Times New Roman" pitchFamily="18" charset="0"/>
              </a:rPr>
              <a:t>План перспективного развития </a:t>
            </a:r>
            <a:endParaRPr lang="ru-RU" sz="2400" dirty="0">
              <a:solidFill>
                <a:srgbClr val="FF0000"/>
              </a:solidFill>
              <a:latin typeface="Times New Roman" pitchFamily="18" charset="0"/>
              <a:cs typeface="Times New Roman" pitchFamily="18" charset="0"/>
            </a:endParaRPr>
          </a:p>
          <a:p>
            <a:pPr algn="ctr"/>
            <a:r>
              <a:rPr lang="ru-RU" sz="2400" b="1" dirty="0">
                <a:solidFill>
                  <a:srgbClr val="FF0000"/>
                </a:solidFill>
                <a:latin typeface="Times New Roman" pitchFamily="18" charset="0"/>
                <a:cs typeface="Times New Roman" pitchFamily="18" charset="0"/>
              </a:rPr>
              <a:t>службы медицины катастроф и подготовки по первой помощи Вологодской области</a:t>
            </a:r>
            <a:endParaRPr lang="ru-RU" sz="2400" dirty="0">
              <a:solidFill>
                <a:srgbClr val="FF0000"/>
              </a:solidFill>
              <a:latin typeface="Times New Roman" pitchFamily="18" charset="0"/>
              <a:cs typeface="Times New Roman" pitchFamily="18" charset="0"/>
            </a:endParaRPr>
          </a:p>
          <a:p>
            <a:r>
              <a:rPr lang="ru-RU" sz="2000" dirty="0"/>
              <a:t> </a:t>
            </a:r>
          </a:p>
        </p:txBody>
      </p:sp>
      <p:sp>
        <p:nvSpPr>
          <p:cNvPr id="8" name="TextBox 7"/>
          <p:cNvSpPr txBox="1">
            <a:spLocks noChangeArrowheads="1"/>
          </p:cNvSpPr>
          <p:nvPr/>
        </p:nvSpPr>
        <p:spPr bwMode="auto">
          <a:xfrm>
            <a:off x="7603958" y="4762004"/>
            <a:ext cx="4588042" cy="238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521" tIns="43260" rIns="86521" bIns="43260">
            <a:spAutoFit/>
          </a:bodyPr>
          <a:lstStyle>
            <a:lvl1pPr>
              <a:defRPr sz="2600">
                <a:solidFill>
                  <a:schemeClr val="tx1"/>
                </a:solidFill>
                <a:latin typeface="Arial" pitchFamily="34" charset="0"/>
                <a:cs typeface="Arial" pitchFamily="34" charset="0"/>
              </a:defRPr>
            </a:lvl1pPr>
            <a:lvl2pPr marL="742950" indent="-285750">
              <a:defRPr sz="2600">
                <a:solidFill>
                  <a:schemeClr val="tx1"/>
                </a:solidFill>
                <a:latin typeface="Arial" pitchFamily="34" charset="0"/>
                <a:cs typeface="Arial" pitchFamily="34" charset="0"/>
              </a:defRPr>
            </a:lvl2pPr>
            <a:lvl3pPr marL="1143000" indent="-228600">
              <a:defRPr sz="2600">
                <a:solidFill>
                  <a:schemeClr val="tx1"/>
                </a:solidFill>
                <a:latin typeface="Arial" pitchFamily="34" charset="0"/>
                <a:cs typeface="Arial" pitchFamily="34" charset="0"/>
              </a:defRPr>
            </a:lvl3pPr>
            <a:lvl4pPr marL="1600200" indent="-228600">
              <a:defRPr sz="2600">
                <a:solidFill>
                  <a:schemeClr val="tx1"/>
                </a:solidFill>
                <a:latin typeface="Arial" pitchFamily="34" charset="0"/>
                <a:cs typeface="Arial" pitchFamily="34" charset="0"/>
              </a:defRPr>
            </a:lvl4pPr>
            <a:lvl5pPr marL="2057400" indent="-228600">
              <a:defRPr sz="2600">
                <a:solidFill>
                  <a:schemeClr val="tx1"/>
                </a:solidFill>
                <a:latin typeface="Arial" pitchFamily="34" charset="0"/>
                <a:cs typeface="Arial" pitchFamily="34" charset="0"/>
              </a:defRPr>
            </a:lvl5pPr>
            <a:lvl6pPr marL="2514600" indent="-228600" defTabSz="1368425"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1368425"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1368425"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1368425" eaLnBrk="0" fontAlgn="base" hangingPunct="0">
              <a:spcBef>
                <a:spcPct val="0"/>
              </a:spcBef>
              <a:spcAft>
                <a:spcPct val="0"/>
              </a:spcAft>
              <a:defRPr sz="2600">
                <a:solidFill>
                  <a:schemeClr val="tx1"/>
                </a:solidFill>
                <a:latin typeface="Arial" pitchFamily="34" charset="0"/>
                <a:cs typeface="Arial" pitchFamily="34" charset="0"/>
              </a:defRPr>
            </a:lvl9pPr>
          </a:lstStyle>
          <a:p>
            <a:pPr eaLnBrk="1" hangingPunct="1"/>
            <a:r>
              <a:rPr lang="ru-RU" altLang="ru-RU" sz="1800" b="1" dirty="0">
                <a:solidFill>
                  <a:srgbClr val="FF0000"/>
                </a:solidFill>
                <a:latin typeface="Times New Roman" pitchFamily="18" charset="0"/>
                <a:cs typeface="Times New Roman" pitchFamily="18" charset="0"/>
              </a:rPr>
              <a:t>Директор ТЦМК Носов А.В., </a:t>
            </a:r>
          </a:p>
          <a:p>
            <a:pPr eaLnBrk="1" hangingPunct="1"/>
            <a:r>
              <a:rPr lang="ru-RU" altLang="ru-RU" sz="1800" b="1" dirty="0">
                <a:solidFill>
                  <a:srgbClr val="FF0000"/>
                </a:solidFill>
                <a:latin typeface="Times New Roman" pitchFamily="18" charset="0"/>
                <a:cs typeface="Times New Roman" pitchFamily="18" charset="0"/>
              </a:rPr>
              <a:t>Главный внештатный специалист </a:t>
            </a:r>
          </a:p>
          <a:p>
            <a:pPr eaLnBrk="1" hangingPunct="1"/>
            <a:r>
              <a:rPr lang="ru-RU" altLang="ru-RU" sz="1800" b="1" dirty="0">
                <a:solidFill>
                  <a:srgbClr val="FF0000"/>
                </a:solidFill>
                <a:latin typeface="Times New Roman" pitchFamily="18" charset="0"/>
                <a:cs typeface="Times New Roman" pitchFamily="18" charset="0"/>
              </a:rPr>
              <a:t>департамента здравоохранения области </a:t>
            </a:r>
          </a:p>
          <a:p>
            <a:pPr eaLnBrk="1" hangingPunct="1"/>
            <a:r>
              <a:rPr lang="ru-RU" altLang="ru-RU" sz="1800" b="1" dirty="0">
                <a:solidFill>
                  <a:srgbClr val="FF0000"/>
                </a:solidFill>
                <a:latin typeface="Times New Roman" pitchFamily="18" charset="0"/>
                <a:cs typeface="Times New Roman" pitchFamily="18" charset="0"/>
              </a:rPr>
              <a:t>по медицине катастроф,  </a:t>
            </a:r>
          </a:p>
          <a:p>
            <a:r>
              <a:rPr lang="ru-RU" altLang="ru-RU" sz="1800" b="1" dirty="0">
                <a:solidFill>
                  <a:srgbClr val="FF0000"/>
                </a:solidFill>
                <a:latin typeface="Times New Roman" pitchFamily="18" charset="0"/>
                <a:cs typeface="Times New Roman" pitchFamily="18" charset="0"/>
              </a:rPr>
              <a:t>Главный внештатный специалист </a:t>
            </a:r>
          </a:p>
          <a:p>
            <a:r>
              <a:rPr lang="ru-RU" altLang="ru-RU" sz="1800" b="1" dirty="0">
                <a:solidFill>
                  <a:srgbClr val="FF0000"/>
                </a:solidFill>
                <a:latin typeface="Times New Roman" pitchFamily="18" charset="0"/>
                <a:cs typeface="Times New Roman" pitchFamily="18" charset="0"/>
              </a:rPr>
              <a:t>департамента здравоохранения области </a:t>
            </a:r>
          </a:p>
          <a:p>
            <a:pPr eaLnBrk="1" hangingPunct="1"/>
            <a:r>
              <a:rPr lang="ru-RU" altLang="ru-RU" sz="1800" b="1" dirty="0">
                <a:solidFill>
                  <a:srgbClr val="FF0000"/>
                </a:solidFill>
                <a:latin typeface="Times New Roman" pitchFamily="18" charset="0"/>
                <a:cs typeface="Times New Roman" pitchFamily="18" charset="0"/>
              </a:rPr>
              <a:t>по первой помощи</a:t>
            </a:r>
          </a:p>
          <a:p>
            <a:pPr eaLnBrk="1" hangingPunct="1"/>
            <a:endParaRPr lang="ru-RU" altLang="ru-RU" sz="2300" b="1" i="1"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Слайд2.JPG"/>
          <p:cNvPicPr>
            <a:picLocks noChangeAspect="1"/>
          </p:cNvPicPr>
          <p:nvPr/>
        </p:nvPicPr>
        <p:blipFill>
          <a:blip r:embed="rId3" cstate="print"/>
          <a:stretch>
            <a:fillRect/>
          </a:stretch>
        </p:blipFill>
        <p:spPr>
          <a:xfrm>
            <a:off x="335360" y="764704"/>
            <a:ext cx="3374424" cy="1368152"/>
          </a:xfrm>
          <a:prstGeom prst="rect">
            <a:avLst/>
          </a:prstGeom>
        </p:spPr>
      </p:pic>
      <p:pic>
        <p:nvPicPr>
          <p:cNvPr id="4" name="Рисунок 3" descr="Слайд3.JPG"/>
          <p:cNvPicPr>
            <a:picLocks noChangeAspect="1"/>
          </p:cNvPicPr>
          <p:nvPr/>
        </p:nvPicPr>
        <p:blipFill>
          <a:blip r:embed="rId4" cstate="print"/>
          <a:stretch>
            <a:fillRect/>
          </a:stretch>
        </p:blipFill>
        <p:spPr>
          <a:xfrm>
            <a:off x="4079776" y="764704"/>
            <a:ext cx="3648405" cy="1368152"/>
          </a:xfrm>
          <a:prstGeom prst="rect">
            <a:avLst/>
          </a:prstGeom>
        </p:spPr>
      </p:pic>
      <p:pic>
        <p:nvPicPr>
          <p:cNvPr id="6" name="Рисунок 5" descr="Слайд4.JPG"/>
          <p:cNvPicPr>
            <a:picLocks noChangeAspect="1"/>
          </p:cNvPicPr>
          <p:nvPr/>
        </p:nvPicPr>
        <p:blipFill>
          <a:blip r:embed="rId5" cstate="print"/>
          <a:stretch>
            <a:fillRect/>
          </a:stretch>
        </p:blipFill>
        <p:spPr>
          <a:xfrm>
            <a:off x="8016214" y="764704"/>
            <a:ext cx="3648405" cy="1368152"/>
          </a:xfrm>
          <a:prstGeom prst="rect">
            <a:avLst/>
          </a:prstGeom>
        </p:spPr>
      </p:pic>
      <p:pic>
        <p:nvPicPr>
          <p:cNvPr id="7" name="Рисунок 6" descr="Слайд5.JPG"/>
          <p:cNvPicPr>
            <a:picLocks noChangeAspect="1"/>
          </p:cNvPicPr>
          <p:nvPr/>
        </p:nvPicPr>
        <p:blipFill>
          <a:blip r:embed="rId6" cstate="print"/>
          <a:stretch>
            <a:fillRect/>
          </a:stretch>
        </p:blipFill>
        <p:spPr>
          <a:xfrm>
            <a:off x="335360" y="2204864"/>
            <a:ext cx="3407701" cy="1440160"/>
          </a:xfrm>
          <a:prstGeom prst="rect">
            <a:avLst/>
          </a:prstGeom>
        </p:spPr>
      </p:pic>
      <p:pic>
        <p:nvPicPr>
          <p:cNvPr id="8" name="Рисунок 7" descr="Слайд6.JPG"/>
          <p:cNvPicPr>
            <a:picLocks noChangeAspect="1"/>
          </p:cNvPicPr>
          <p:nvPr/>
        </p:nvPicPr>
        <p:blipFill>
          <a:blip r:embed="rId7" cstate="print"/>
          <a:stretch>
            <a:fillRect/>
          </a:stretch>
        </p:blipFill>
        <p:spPr>
          <a:xfrm>
            <a:off x="4079776" y="2276872"/>
            <a:ext cx="3648405" cy="1368152"/>
          </a:xfrm>
          <a:prstGeom prst="rect">
            <a:avLst/>
          </a:prstGeom>
        </p:spPr>
      </p:pic>
      <p:pic>
        <p:nvPicPr>
          <p:cNvPr id="2" name="Рисунок 1" descr="Слайд1.JPG"/>
          <p:cNvPicPr>
            <a:picLocks noChangeAspect="1"/>
          </p:cNvPicPr>
          <p:nvPr/>
        </p:nvPicPr>
        <p:blipFill>
          <a:blip r:embed="rId8" cstate="print"/>
          <a:stretch>
            <a:fillRect/>
          </a:stretch>
        </p:blipFill>
        <p:spPr>
          <a:xfrm>
            <a:off x="8016214" y="2276872"/>
            <a:ext cx="3727737" cy="1368152"/>
          </a:xfrm>
          <a:prstGeom prst="rect">
            <a:avLst/>
          </a:prstGeom>
        </p:spPr>
      </p:pic>
      <p:sp>
        <p:nvSpPr>
          <p:cNvPr id="9" name="TextBox 8"/>
          <p:cNvSpPr txBox="1"/>
          <p:nvPr/>
        </p:nvSpPr>
        <p:spPr>
          <a:xfrm>
            <a:off x="0" y="1"/>
            <a:ext cx="12192000" cy="430887"/>
          </a:xfrm>
          <a:prstGeom prst="rect">
            <a:avLst/>
          </a:prstGeom>
          <a:noFill/>
        </p:spPr>
        <p:txBody>
          <a:bodyPr wrap="square" rtlCol="0">
            <a:spAutoFit/>
          </a:bodyPr>
          <a:lstStyle/>
          <a:p>
            <a:pPr algn="ctr"/>
            <a:r>
              <a:rPr lang="ru-RU" sz="2200" b="1" dirty="0" smtClean="0">
                <a:solidFill>
                  <a:srgbClr val="FF0000"/>
                </a:solidFill>
                <a:latin typeface="Times New Roman" pitchFamily="18" charset="0"/>
                <a:cs typeface="Times New Roman" pitchFamily="18" charset="0"/>
              </a:rPr>
              <a:t>Система мониторингов центров медицины катастроф</a:t>
            </a:r>
            <a:endParaRPr lang="ru-RU" sz="2200" b="1" dirty="0">
              <a:solidFill>
                <a:srgbClr val="FF0000"/>
              </a:solidFill>
              <a:latin typeface="Times New Roman" pitchFamily="18" charset="0"/>
              <a:cs typeface="Times New Roman" pitchFamily="18" charset="0"/>
            </a:endParaRPr>
          </a:p>
        </p:txBody>
      </p:sp>
      <p:sp>
        <p:nvSpPr>
          <p:cNvPr id="10" name="TextBox 9"/>
          <p:cNvSpPr txBox="1"/>
          <p:nvPr/>
        </p:nvSpPr>
        <p:spPr>
          <a:xfrm>
            <a:off x="928047" y="404664"/>
            <a:ext cx="8830102"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Ежедневно внесение информации по прибывшим с территорий ЛНР и ДНР </a:t>
            </a:r>
            <a:endParaRPr lang="ru-RU" b="1" dirty="0">
              <a:latin typeface="Times New Roman" pitchFamily="18" charset="0"/>
              <a:cs typeface="Times New Roman" pitchFamily="18" charset="0"/>
            </a:endParaRPr>
          </a:p>
        </p:txBody>
      </p:sp>
      <p:sp>
        <p:nvSpPr>
          <p:cNvPr id="11" name="TextBox 10"/>
          <p:cNvSpPr txBox="1"/>
          <p:nvPr/>
        </p:nvSpPr>
        <p:spPr>
          <a:xfrm>
            <a:off x="1391477" y="908721"/>
            <a:ext cx="1808616" cy="307777"/>
          </a:xfrm>
          <a:prstGeom prst="rect">
            <a:avLst/>
          </a:prstGeom>
          <a:noFill/>
        </p:spPr>
        <p:txBody>
          <a:bodyPr wrap="square" rtlCol="0">
            <a:spAutoFit/>
          </a:bodyPr>
          <a:lstStyle/>
          <a:p>
            <a:r>
              <a:rPr lang="ru-RU" sz="1400" dirty="0" smtClean="0">
                <a:latin typeface="Times New Roman" pitchFamily="18" charset="0"/>
                <a:cs typeface="Times New Roman" pitchFamily="18" charset="0"/>
              </a:rPr>
              <a:t>вакцинация</a:t>
            </a:r>
            <a:endParaRPr lang="ru-RU" sz="1400" dirty="0">
              <a:latin typeface="Times New Roman" pitchFamily="18" charset="0"/>
              <a:cs typeface="Times New Roman" pitchFamily="18" charset="0"/>
            </a:endParaRPr>
          </a:p>
        </p:txBody>
      </p:sp>
      <p:sp>
        <p:nvSpPr>
          <p:cNvPr id="12" name="TextBox 11"/>
          <p:cNvSpPr txBox="1"/>
          <p:nvPr/>
        </p:nvSpPr>
        <p:spPr>
          <a:xfrm>
            <a:off x="5135893" y="908721"/>
            <a:ext cx="2316019" cy="307777"/>
          </a:xfrm>
          <a:prstGeom prst="rect">
            <a:avLst/>
          </a:prstGeom>
          <a:noFill/>
        </p:spPr>
        <p:txBody>
          <a:bodyPr wrap="square" rtlCol="0">
            <a:spAutoFit/>
          </a:bodyPr>
          <a:lstStyle/>
          <a:p>
            <a:r>
              <a:rPr lang="ru-RU" sz="1400" dirty="0" smtClean="0">
                <a:latin typeface="Times New Roman" pitchFamily="18" charset="0"/>
                <a:cs typeface="Times New Roman" pitchFamily="18" charset="0"/>
              </a:rPr>
              <a:t>госпитализация</a:t>
            </a:r>
            <a:endParaRPr lang="ru-RU" sz="1400" dirty="0">
              <a:latin typeface="Times New Roman" pitchFamily="18" charset="0"/>
              <a:cs typeface="Times New Roman" pitchFamily="18" charset="0"/>
            </a:endParaRPr>
          </a:p>
        </p:txBody>
      </p:sp>
      <p:sp>
        <p:nvSpPr>
          <p:cNvPr id="13" name="TextBox 12"/>
          <p:cNvSpPr txBox="1"/>
          <p:nvPr/>
        </p:nvSpPr>
        <p:spPr>
          <a:xfrm>
            <a:off x="8688288" y="908721"/>
            <a:ext cx="2367485" cy="307777"/>
          </a:xfrm>
          <a:prstGeom prst="rect">
            <a:avLst/>
          </a:prstGeom>
          <a:noFill/>
        </p:spPr>
        <p:txBody>
          <a:bodyPr wrap="square" rtlCol="0">
            <a:spAutoFit/>
          </a:bodyPr>
          <a:lstStyle/>
          <a:p>
            <a:r>
              <a:rPr lang="ru-RU" sz="1400" dirty="0" smtClean="0">
                <a:latin typeface="Times New Roman" pitchFamily="18" charset="0"/>
                <a:cs typeface="Times New Roman" pitchFamily="18" charset="0"/>
              </a:rPr>
              <a:t>заболеваемость</a:t>
            </a:r>
            <a:endParaRPr lang="ru-RU" sz="1400" dirty="0">
              <a:latin typeface="Times New Roman" pitchFamily="18" charset="0"/>
              <a:cs typeface="Times New Roman" pitchFamily="18" charset="0"/>
            </a:endParaRPr>
          </a:p>
        </p:txBody>
      </p:sp>
      <p:sp>
        <p:nvSpPr>
          <p:cNvPr id="14" name="TextBox 13"/>
          <p:cNvSpPr txBox="1"/>
          <p:nvPr/>
        </p:nvSpPr>
        <p:spPr>
          <a:xfrm>
            <a:off x="1584037" y="2276872"/>
            <a:ext cx="1532151" cy="523220"/>
          </a:xfrm>
          <a:prstGeom prst="rect">
            <a:avLst/>
          </a:prstGeom>
          <a:noFill/>
        </p:spPr>
        <p:txBody>
          <a:bodyPr wrap="none" rtlCol="0">
            <a:spAutoFit/>
          </a:bodyPr>
          <a:lstStyle/>
          <a:p>
            <a:pPr algn="ctr"/>
            <a:r>
              <a:rPr lang="ru-RU" sz="1400" dirty="0" smtClean="0">
                <a:latin typeface="Times New Roman" pitchFamily="18" charset="0"/>
                <a:cs typeface="Times New Roman" pitchFamily="18" charset="0"/>
              </a:rPr>
              <a:t>психиатрическая</a:t>
            </a:r>
            <a:r>
              <a:rPr lang="ru-RU" sz="1400" dirty="0" smtClean="0">
                <a:solidFill>
                  <a:srgbClr val="C00000"/>
                </a:solidFill>
                <a:latin typeface="Times New Roman" pitchFamily="18" charset="0"/>
                <a:cs typeface="Times New Roman" pitchFamily="18" charset="0"/>
              </a:rPr>
              <a:t> </a:t>
            </a:r>
          </a:p>
          <a:p>
            <a:pPr algn="ctr"/>
            <a:r>
              <a:rPr lang="ru-RU" sz="1400" dirty="0" smtClean="0">
                <a:latin typeface="Times New Roman" pitchFamily="18" charset="0"/>
                <a:cs typeface="Times New Roman" pitchFamily="18" charset="0"/>
              </a:rPr>
              <a:t>помощь</a:t>
            </a:r>
            <a:endParaRPr lang="ru-RU" sz="1400" dirty="0">
              <a:latin typeface="Times New Roman" pitchFamily="18" charset="0"/>
              <a:cs typeface="Times New Roman" pitchFamily="18" charset="0"/>
            </a:endParaRPr>
          </a:p>
        </p:txBody>
      </p:sp>
      <p:sp>
        <p:nvSpPr>
          <p:cNvPr id="15" name="TextBox 14"/>
          <p:cNvSpPr txBox="1"/>
          <p:nvPr/>
        </p:nvSpPr>
        <p:spPr>
          <a:xfrm>
            <a:off x="5537554" y="2348880"/>
            <a:ext cx="1233222" cy="523220"/>
          </a:xfrm>
          <a:prstGeom prst="rect">
            <a:avLst/>
          </a:prstGeom>
          <a:noFill/>
        </p:spPr>
        <p:txBody>
          <a:bodyPr wrap="none" rtlCol="0">
            <a:spAutoFit/>
          </a:bodyPr>
          <a:lstStyle/>
          <a:p>
            <a:pPr algn="ctr"/>
            <a:r>
              <a:rPr lang="ru-RU" sz="1400" dirty="0" smtClean="0">
                <a:latin typeface="Times New Roman" pitchFamily="18" charset="0"/>
                <a:cs typeface="Times New Roman" pitchFamily="18" charset="0"/>
              </a:rPr>
              <a:t>паллиативная</a:t>
            </a:r>
          </a:p>
          <a:p>
            <a:pPr algn="ctr"/>
            <a:r>
              <a:rPr lang="ru-RU" sz="1400" dirty="0" smtClean="0">
                <a:latin typeface="Times New Roman" pitchFamily="18" charset="0"/>
                <a:cs typeface="Times New Roman" pitchFamily="18" charset="0"/>
              </a:rPr>
              <a:t> помощь</a:t>
            </a:r>
            <a:endParaRPr lang="ru-RU" sz="1400" dirty="0">
              <a:latin typeface="Times New Roman" pitchFamily="18" charset="0"/>
              <a:cs typeface="Times New Roman" pitchFamily="18" charset="0"/>
            </a:endParaRPr>
          </a:p>
        </p:txBody>
      </p:sp>
      <p:sp>
        <p:nvSpPr>
          <p:cNvPr id="16" name="TextBox 15"/>
          <p:cNvSpPr txBox="1"/>
          <p:nvPr/>
        </p:nvSpPr>
        <p:spPr>
          <a:xfrm>
            <a:off x="9168342" y="2348880"/>
            <a:ext cx="1985329" cy="523220"/>
          </a:xfrm>
          <a:prstGeom prst="rect">
            <a:avLst/>
          </a:prstGeom>
          <a:noFill/>
        </p:spPr>
        <p:txBody>
          <a:bodyPr wrap="square" rtlCol="0">
            <a:spAutoFit/>
          </a:bodyPr>
          <a:lstStyle/>
          <a:p>
            <a:pPr algn="ctr"/>
            <a:r>
              <a:rPr lang="ru-RU" sz="1400" dirty="0" smtClean="0">
                <a:latin typeface="Times New Roman" pitchFamily="18" charset="0"/>
                <a:cs typeface="Times New Roman" pitchFamily="18" charset="0"/>
              </a:rPr>
              <a:t>размещение </a:t>
            </a:r>
          </a:p>
          <a:p>
            <a:pPr algn="ctr"/>
            <a:r>
              <a:rPr lang="ru-RU" sz="1400" dirty="0" smtClean="0">
                <a:latin typeface="Times New Roman" pitchFamily="18" charset="0"/>
                <a:cs typeface="Times New Roman" pitchFamily="18" charset="0"/>
              </a:rPr>
              <a:t>прибывших</a:t>
            </a:r>
            <a:endParaRPr lang="ru-RU" sz="1400" dirty="0">
              <a:latin typeface="Times New Roman" pitchFamily="18" charset="0"/>
              <a:cs typeface="Times New Roman" pitchFamily="18" charset="0"/>
            </a:endParaRPr>
          </a:p>
        </p:txBody>
      </p:sp>
      <p:sp>
        <p:nvSpPr>
          <p:cNvPr id="17" name="TextBox 16"/>
          <p:cNvSpPr txBox="1"/>
          <p:nvPr/>
        </p:nvSpPr>
        <p:spPr>
          <a:xfrm>
            <a:off x="335361" y="3645024"/>
            <a:ext cx="3237553" cy="369332"/>
          </a:xfrm>
          <a:prstGeom prst="rect">
            <a:avLst/>
          </a:prstGeom>
          <a:noFill/>
        </p:spPr>
        <p:txBody>
          <a:bodyPr wrap="none" rtlCol="0">
            <a:spAutoFit/>
          </a:bodyPr>
          <a:lstStyle/>
          <a:p>
            <a:r>
              <a:rPr lang="ru-RU" b="1" dirty="0" smtClean="0">
                <a:latin typeface="Times New Roman" pitchFamily="18" charset="0"/>
                <a:cs typeface="Times New Roman" pitchFamily="18" charset="0"/>
              </a:rPr>
              <a:t>Ежедневный мониторинг ЧС</a:t>
            </a:r>
            <a:endParaRPr lang="ru-RU" b="1" dirty="0">
              <a:latin typeface="Times New Roman" pitchFamily="18" charset="0"/>
              <a:cs typeface="Times New Roman" pitchFamily="18" charset="0"/>
            </a:endParaRPr>
          </a:p>
        </p:txBody>
      </p:sp>
      <p:pic>
        <p:nvPicPr>
          <p:cNvPr id="18" name="Рисунок 17" descr="Слайд1.JPG"/>
          <p:cNvPicPr>
            <a:picLocks noChangeAspect="1"/>
          </p:cNvPicPr>
          <p:nvPr/>
        </p:nvPicPr>
        <p:blipFill>
          <a:blip r:embed="rId9" cstate="print"/>
          <a:stretch>
            <a:fillRect/>
          </a:stretch>
        </p:blipFill>
        <p:spPr>
          <a:xfrm>
            <a:off x="431371" y="4077072"/>
            <a:ext cx="3360373" cy="1817440"/>
          </a:xfrm>
          <a:prstGeom prst="rect">
            <a:avLst/>
          </a:prstGeom>
        </p:spPr>
      </p:pic>
      <p:pic>
        <p:nvPicPr>
          <p:cNvPr id="19" name="Рисунок 18" descr="Слайд2.JPG"/>
          <p:cNvPicPr>
            <a:picLocks noChangeAspect="1"/>
          </p:cNvPicPr>
          <p:nvPr/>
        </p:nvPicPr>
        <p:blipFill>
          <a:blip r:embed="rId10" cstate="print"/>
          <a:stretch>
            <a:fillRect/>
          </a:stretch>
        </p:blipFill>
        <p:spPr>
          <a:xfrm>
            <a:off x="4079776" y="4005064"/>
            <a:ext cx="3648405" cy="1889448"/>
          </a:xfrm>
          <a:prstGeom prst="rect">
            <a:avLst/>
          </a:prstGeom>
        </p:spPr>
      </p:pic>
      <p:pic>
        <p:nvPicPr>
          <p:cNvPr id="20" name="Рисунок 19" descr="Слайд3.JPG"/>
          <p:cNvPicPr>
            <a:picLocks noChangeAspect="1"/>
          </p:cNvPicPr>
          <p:nvPr/>
        </p:nvPicPr>
        <p:blipFill>
          <a:blip r:embed="rId11" cstate="print"/>
          <a:stretch>
            <a:fillRect/>
          </a:stretch>
        </p:blipFill>
        <p:spPr>
          <a:xfrm>
            <a:off x="8016213" y="4005064"/>
            <a:ext cx="3744416" cy="1800200"/>
          </a:xfrm>
          <a:prstGeom prst="rect">
            <a:avLst/>
          </a:prstGeom>
        </p:spPr>
      </p:pic>
      <p:sp>
        <p:nvSpPr>
          <p:cNvPr id="21" name="TextBox 20"/>
          <p:cNvSpPr txBox="1"/>
          <p:nvPr/>
        </p:nvSpPr>
        <p:spPr>
          <a:xfrm>
            <a:off x="1391478" y="4293097"/>
            <a:ext cx="779701" cy="307777"/>
          </a:xfrm>
          <a:prstGeom prst="rect">
            <a:avLst/>
          </a:prstGeom>
          <a:noFill/>
        </p:spPr>
        <p:txBody>
          <a:bodyPr wrap="none" rtlCol="0">
            <a:spAutoFit/>
          </a:bodyPr>
          <a:lstStyle/>
          <a:p>
            <a:r>
              <a:rPr lang="ru-RU" sz="1400" dirty="0" smtClean="0">
                <a:latin typeface="Times New Roman" pitchFamily="18" charset="0"/>
                <a:cs typeface="Times New Roman" pitchFamily="18" charset="0"/>
              </a:rPr>
              <a:t>пожары</a:t>
            </a:r>
            <a:endParaRPr lang="ru-RU" sz="1400" dirty="0">
              <a:latin typeface="Times New Roman" pitchFamily="18" charset="0"/>
              <a:cs typeface="Times New Roman" pitchFamily="18" charset="0"/>
            </a:endParaRPr>
          </a:p>
        </p:txBody>
      </p:sp>
      <p:sp>
        <p:nvSpPr>
          <p:cNvPr id="22" name="TextBox 21"/>
          <p:cNvSpPr txBox="1"/>
          <p:nvPr/>
        </p:nvSpPr>
        <p:spPr>
          <a:xfrm>
            <a:off x="5519937" y="4221089"/>
            <a:ext cx="797013" cy="307777"/>
          </a:xfrm>
          <a:prstGeom prst="rect">
            <a:avLst/>
          </a:prstGeom>
          <a:noFill/>
        </p:spPr>
        <p:txBody>
          <a:bodyPr wrap="none" rtlCol="0">
            <a:spAutoFit/>
          </a:bodyPr>
          <a:lstStyle/>
          <a:p>
            <a:r>
              <a:rPr lang="ru-RU" sz="1400" dirty="0" smtClean="0">
                <a:latin typeface="Times New Roman" pitchFamily="18" charset="0"/>
                <a:cs typeface="Times New Roman" pitchFamily="18" charset="0"/>
              </a:rPr>
              <a:t>паводок</a:t>
            </a:r>
            <a:endParaRPr lang="ru-RU" sz="1400" dirty="0">
              <a:latin typeface="Times New Roman" pitchFamily="18" charset="0"/>
              <a:cs typeface="Times New Roman" pitchFamily="18" charset="0"/>
            </a:endParaRPr>
          </a:p>
        </p:txBody>
      </p:sp>
      <p:sp>
        <p:nvSpPr>
          <p:cNvPr id="23" name="TextBox 22"/>
          <p:cNvSpPr txBox="1"/>
          <p:nvPr/>
        </p:nvSpPr>
        <p:spPr>
          <a:xfrm>
            <a:off x="8784299" y="4221089"/>
            <a:ext cx="1446550" cy="307777"/>
          </a:xfrm>
          <a:prstGeom prst="rect">
            <a:avLst/>
          </a:prstGeom>
          <a:noFill/>
        </p:spPr>
        <p:txBody>
          <a:bodyPr wrap="none" rtlCol="0">
            <a:spAutoFit/>
          </a:bodyPr>
          <a:lstStyle/>
          <a:p>
            <a:r>
              <a:rPr lang="ru-RU" sz="1400" dirty="0" smtClean="0">
                <a:latin typeface="Times New Roman" pitchFamily="18" charset="0"/>
                <a:cs typeface="Times New Roman" pitchFamily="18" charset="0"/>
              </a:rPr>
              <a:t>переохлаждения</a:t>
            </a:r>
            <a:endParaRPr lang="ru-RU"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p:nvPr/>
        </p:nvPicPr>
        <p:blipFill>
          <a:blip r:embed="rId3" cstate="print"/>
          <a:srcRect t="7014" r="1390" b="16469"/>
          <a:stretch>
            <a:fillRect/>
          </a:stretch>
        </p:blipFill>
        <p:spPr bwMode="auto">
          <a:xfrm>
            <a:off x="335360" y="395785"/>
            <a:ext cx="11647374" cy="2717799"/>
          </a:xfrm>
          <a:prstGeom prst="rect">
            <a:avLst/>
          </a:prstGeom>
          <a:noFill/>
          <a:ln w="9525">
            <a:noFill/>
            <a:miter lim="800000"/>
            <a:headEnd/>
            <a:tailEnd/>
          </a:ln>
        </p:spPr>
      </p:pic>
      <p:pic>
        <p:nvPicPr>
          <p:cNvPr id="7" name="Рисунок 6"/>
          <p:cNvPicPr/>
          <p:nvPr/>
        </p:nvPicPr>
        <p:blipFill>
          <a:blip r:embed="rId4" cstate="print"/>
          <a:srcRect t="14742" r="1228" b="9236"/>
          <a:stretch>
            <a:fillRect/>
          </a:stretch>
        </p:blipFill>
        <p:spPr bwMode="auto">
          <a:xfrm>
            <a:off x="341194" y="3068960"/>
            <a:ext cx="11850806" cy="3789040"/>
          </a:xfrm>
          <a:prstGeom prst="rect">
            <a:avLst/>
          </a:prstGeom>
          <a:noFill/>
          <a:ln w="9525">
            <a:noFill/>
            <a:miter lim="800000"/>
            <a:headEnd/>
            <a:tailEnd/>
          </a:ln>
        </p:spPr>
      </p:pic>
      <p:sp>
        <p:nvSpPr>
          <p:cNvPr id="8" name="TextBox 7"/>
          <p:cNvSpPr txBox="1"/>
          <p:nvPr/>
        </p:nvSpPr>
        <p:spPr>
          <a:xfrm>
            <a:off x="1187355" y="0"/>
            <a:ext cx="8871044" cy="430887"/>
          </a:xfrm>
          <a:prstGeom prst="rect">
            <a:avLst/>
          </a:prstGeom>
          <a:noFill/>
        </p:spPr>
        <p:txBody>
          <a:bodyPr wrap="square" rtlCol="0">
            <a:spAutoFit/>
          </a:bodyPr>
          <a:lstStyle/>
          <a:p>
            <a:pPr algn="ctr"/>
            <a:r>
              <a:rPr lang="ru-RU" sz="2200" b="1" dirty="0" smtClean="0">
                <a:solidFill>
                  <a:srgbClr val="FF0000"/>
                </a:solidFill>
                <a:latin typeface="Times New Roman" pitchFamily="18" charset="0"/>
                <a:cs typeface="Times New Roman" pitchFamily="18" charset="0"/>
              </a:rPr>
              <a:t>Всероссийская система оперативных донесений о ЧС</a:t>
            </a:r>
            <a:endParaRPr lang="ru-RU" sz="2200" b="1" dirty="0">
              <a:solidFill>
                <a:srgbClr val="FF0000"/>
              </a:solidFill>
              <a:latin typeface="Times New Roman" pitchFamily="18" charset="0"/>
              <a:cs typeface="Times New Roman" pitchFamily="18" charset="0"/>
            </a:endParaRPr>
          </a:p>
        </p:txBody>
      </p:sp>
      <p:sp>
        <p:nvSpPr>
          <p:cNvPr id="10" name="Блок-схема: память с посл. доступом 9"/>
          <p:cNvSpPr/>
          <p:nvPr/>
        </p:nvSpPr>
        <p:spPr>
          <a:xfrm>
            <a:off x="545910" y="5063319"/>
            <a:ext cx="2647666" cy="1794682"/>
          </a:xfrm>
          <a:prstGeom prst="flowChartMagneticTap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FF0000"/>
                </a:solidFill>
                <a:latin typeface="Times New Roman" pitchFamily="18" charset="0"/>
                <a:cs typeface="Times New Roman" pitchFamily="18" charset="0"/>
              </a:rPr>
              <a:t>Первичное Донесение о ЧС </a:t>
            </a:r>
            <a:endParaRPr lang="ru-RU" b="1" dirty="0" smtClean="0">
              <a:solidFill>
                <a:srgbClr val="FF0000"/>
              </a:solidFill>
            </a:endParaRPr>
          </a:p>
          <a:p>
            <a:pPr algn="ctr"/>
            <a:r>
              <a:rPr lang="ru-RU" b="1" dirty="0" smtClean="0">
                <a:solidFill>
                  <a:srgbClr val="FF0000"/>
                </a:solidFill>
                <a:latin typeface="Times New Roman" pitchFamily="18" charset="0"/>
                <a:cs typeface="Times New Roman" pitchFamily="18" charset="0"/>
              </a:rPr>
              <a:t> (в течение 15 мин) </a:t>
            </a:r>
            <a:endParaRPr lang="ru-RU" b="1" dirty="0">
              <a:solidFill>
                <a:srgbClr val="FF0000"/>
              </a:solidFill>
            </a:endParaRPr>
          </a:p>
        </p:txBody>
      </p:sp>
      <p:sp>
        <p:nvSpPr>
          <p:cNvPr id="11" name="Блок-схема: память с посл. доступом 10"/>
          <p:cNvSpPr/>
          <p:nvPr/>
        </p:nvSpPr>
        <p:spPr>
          <a:xfrm>
            <a:off x="4885899" y="5076967"/>
            <a:ext cx="2879677" cy="1781034"/>
          </a:xfrm>
          <a:prstGeom prst="flowChartMagneticTap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FF0000"/>
                </a:solidFill>
                <a:latin typeface="Times New Roman" pitchFamily="18" charset="0"/>
                <a:cs typeface="Times New Roman" pitchFamily="18" charset="0"/>
              </a:rPr>
              <a:t> Последующее Донесение:</a:t>
            </a:r>
          </a:p>
          <a:p>
            <a:pPr algn="ctr"/>
            <a:r>
              <a:rPr lang="ru-RU" b="1" dirty="0" smtClean="0">
                <a:solidFill>
                  <a:srgbClr val="FF0000"/>
                </a:solidFill>
                <a:latin typeface="Times New Roman" pitchFamily="18" charset="0"/>
                <a:cs typeface="Times New Roman" pitchFamily="18" charset="0"/>
              </a:rPr>
              <a:t>- в теч 3 ч., </a:t>
            </a:r>
          </a:p>
          <a:p>
            <a:pPr algn="ctr"/>
            <a:r>
              <a:rPr lang="ru-RU" b="1" dirty="0" smtClean="0">
                <a:solidFill>
                  <a:srgbClr val="FF0000"/>
                </a:solidFill>
                <a:latin typeface="Times New Roman" pitchFamily="18" charset="0"/>
                <a:cs typeface="Times New Roman" pitchFamily="18" charset="0"/>
              </a:rPr>
              <a:t>Затем 2 раза в сутки  (</a:t>
            </a:r>
            <a:r>
              <a:rPr lang="ru-RU" b="1" u="sng" dirty="0" smtClean="0">
                <a:solidFill>
                  <a:srgbClr val="FF0000"/>
                </a:solidFill>
                <a:latin typeface="Times New Roman" pitchFamily="18" charset="0"/>
                <a:cs typeface="Times New Roman" pitchFamily="18" charset="0"/>
              </a:rPr>
              <a:t>несколько месяцев</a:t>
            </a:r>
            <a:r>
              <a:rPr lang="en-US" b="1" u="sng" dirty="0" smtClean="0">
                <a:solidFill>
                  <a:srgbClr val="FF0000"/>
                </a:solidFill>
                <a:latin typeface="Times New Roman" pitchFamily="18" charset="0"/>
                <a:cs typeface="Times New Roman" pitchFamily="18" charset="0"/>
              </a:rPr>
              <a:t>!!!</a:t>
            </a:r>
            <a:r>
              <a:rPr lang="ru-RU" b="1" dirty="0" smtClean="0">
                <a:solidFill>
                  <a:srgbClr val="FF0000"/>
                </a:solidFill>
                <a:latin typeface="Times New Roman" pitchFamily="18" charset="0"/>
                <a:cs typeface="Times New Roman" pitchFamily="18" charset="0"/>
              </a:rPr>
              <a:t>)</a:t>
            </a:r>
            <a:endParaRPr lang="ru-RU" b="1" dirty="0">
              <a:solidFill>
                <a:srgbClr val="FF0000"/>
              </a:solidFill>
            </a:endParaRPr>
          </a:p>
        </p:txBody>
      </p:sp>
      <p:sp>
        <p:nvSpPr>
          <p:cNvPr id="12" name="Блок-схема: память с посл. доступом 11"/>
          <p:cNvSpPr/>
          <p:nvPr/>
        </p:nvSpPr>
        <p:spPr>
          <a:xfrm>
            <a:off x="8698171" y="5104263"/>
            <a:ext cx="2806892" cy="1753736"/>
          </a:xfrm>
          <a:prstGeom prst="flowChartMagneticTap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FF0000"/>
                </a:solidFill>
                <a:latin typeface="Times New Roman" pitchFamily="18" charset="0"/>
                <a:cs typeface="Times New Roman" pitchFamily="18" charset="0"/>
              </a:rPr>
              <a:t>Заключительное Донесение о ЧС</a:t>
            </a:r>
          </a:p>
          <a:p>
            <a:pPr algn="ctr"/>
            <a:r>
              <a:rPr lang="ru-RU" b="1" dirty="0" smtClean="0">
                <a:solidFill>
                  <a:srgbClr val="FF0000"/>
                </a:solidFill>
                <a:latin typeface="Times New Roman" pitchFamily="18" charset="0"/>
                <a:cs typeface="Times New Roman" pitchFamily="18" charset="0"/>
              </a:rPr>
              <a:t>(при выписке последнего пострадавшего)</a:t>
            </a:r>
            <a:endParaRPr lang="ru-RU" b="1" dirty="0">
              <a:solidFill>
                <a:srgbClr val="FF0000"/>
              </a:solidFill>
            </a:endParaRPr>
          </a:p>
        </p:txBody>
      </p:sp>
      <p:sp>
        <p:nvSpPr>
          <p:cNvPr id="13" name="Правая фигурная скобка 12"/>
          <p:cNvSpPr/>
          <p:nvPr/>
        </p:nvSpPr>
        <p:spPr>
          <a:xfrm rot="16200000">
            <a:off x="5493224" y="-402609"/>
            <a:ext cx="1050879" cy="10536071"/>
          </a:xfrm>
          <a:prstGeom prst="rightBrace">
            <a:avLst>
              <a:gd name="adj1" fmla="val 8333"/>
              <a:gd name="adj2" fmla="val 50043"/>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5" name="TextBox 14"/>
          <p:cNvSpPr txBox="1"/>
          <p:nvPr/>
        </p:nvSpPr>
        <p:spPr>
          <a:xfrm>
            <a:off x="3875964" y="3889612"/>
            <a:ext cx="4612943" cy="461665"/>
          </a:xfrm>
          <a:prstGeom prst="rect">
            <a:avLst/>
          </a:prstGeom>
          <a:noFill/>
        </p:spPr>
        <p:txBody>
          <a:bodyPr wrap="square" rtlCol="0">
            <a:spAutoFit/>
          </a:bodyPr>
          <a:lstStyle/>
          <a:p>
            <a:pPr algn="ctr"/>
            <a:r>
              <a:rPr lang="ru-RU" sz="2400" b="1" dirty="0" smtClean="0">
                <a:solidFill>
                  <a:srgbClr val="FF0000"/>
                </a:solidFill>
                <a:latin typeface="Times New Roman" pitchFamily="18" charset="0"/>
                <a:cs typeface="Times New Roman" pitchFamily="18" charset="0"/>
              </a:rPr>
              <a:t>1357 за 2022  год</a:t>
            </a:r>
            <a:endParaRPr lang="ru-RU" sz="24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45837" y="991165"/>
            <a:ext cx="8890243" cy="79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521" tIns="43260" rIns="86521" bIns="43260">
            <a:spAutoFit/>
          </a:bodyPr>
          <a:lstStyle>
            <a:lvl1pPr>
              <a:defRPr sz="2600">
                <a:solidFill>
                  <a:schemeClr val="tx1"/>
                </a:solidFill>
                <a:latin typeface="Arial" pitchFamily="34" charset="0"/>
                <a:cs typeface="Arial" pitchFamily="34" charset="0"/>
              </a:defRPr>
            </a:lvl1pPr>
            <a:lvl2pPr marL="742950" indent="-285750">
              <a:defRPr sz="2600">
                <a:solidFill>
                  <a:schemeClr val="tx1"/>
                </a:solidFill>
                <a:latin typeface="Arial" pitchFamily="34" charset="0"/>
                <a:cs typeface="Arial" pitchFamily="34" charset="0"/>
              </a:defRPr>
            </a:lvl2pPr>
            <a:lvl3pPr marL="1143000" indent="-228600">
              <a:defRPr sz="2600">
                <a:solidFill>
                  <a:schemeClr val="tx1"/>
                </a:solidFill>
                <a:latin typeface="Arial" pitchFamily="34" charset="0"/>
                <a:cs typeface="Arial" pitchFamily="34" charset="0"/>
              </a:defRPr>
            </a:lvl3pPr>
            <a:lvl4pPr marL="1600200" indent="-228600">
              <a:defRPr sz="2600">
                <a:solidFill>
                  <a:schemeClr val="tx1"/>
                </a:solidFill>
                <a:latin typeface="Arial" pitchFamily="34" charset="0"/>
                <a:cs typeface="Arial" pitchFamily="34" charset="0"/>
              </a:defRPr>
            </a:lvl4pPr>
            <a:lvl5pPr marL="2057400" indent="-228600">
              <a:defRPr sz="2600">
                <a:solidFill>
                  <a:schemeClr val="tx1"/>
                </a:solidFill>
                <a:latin typeface="Arial" pitchFamily="34" charset="0"/>
                <a:cs typeface="Arial" pitchFamily="34" charset="0"/>
              </a:defRPr>
            </a:lvl5pPr>
            <a:lvl6pPr marL="2514600" indent="-228600" defTabSz="1368425"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1368425"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1368425"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1368425" eaLnBrk="0" fontAlgn="base" hangingPunct="0">
              <a:spcBef>
                <a:spcPct val="0"/>
              </a:spcBef>
              <a:spcAft>
                <a:spcPct val="0"/>
              </a:spcAft>
              <a:defRPr sz="2600">
                <a:solidFill>
                  <a:schemeClr val="tx1"/>
                </a:solidFill>
                <a:latin typeface="Arial" pitchFamily="34" charset="0"/>
                <a:cs typeface="Arial" pitchFamily="34" charset="0"/>
              </a:defRPr>
            </a:lvl9pPr>
          </a:lstStyle>
          <a:p>
            <a:endParaRPr lang="ru-RU" sz="2300" b="1" dirty="0">
              <a:solidFill>
                <a:srgbClr val="FF0000"/>
              </a:solidFill>
            </a:endParaRPr>
          </a:p>
          <a:p>
            <a:endParaRPr lang="ru-RU" sz="2300" b="1" dirty="0">
              <a:solidFill>
                <a:srgbClr val="FF0000"/>
              </a:solidFill>
            </a:endParaRPr>
          </a:p>
        </p:txBody>
      </p:sp>
      <p:sp>
        <p:nvSpPr>
          <p:cNvPr id="4100" name="Rectangle 4"/>
          <p:cNvSpPr>
            <a:spLocks noChangeArrowheads="1"/>
          </p:cNvSpPr>
          <p:nvPr/>
        </p:nvSpPr>
        <p:spPr bwMode="auto">
          <a:xfrm>
            <a:off x="154378" y="237506"/>
            <a:ext cx="11804074" cy="74425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42900" algn="just" fontAlgn="base">
              <a:spcAft>
                <a:spcPct val="0"/>
              </a:spcAft>
            </a:pPr>
            <a:r>
              <a:rPr lang="ru-RU" sz="2000" dirty="0">
                <a:latin typeface="Times New Roman" pitchFamily="18" charset="0"/>
                <a:cs typeface="Times New Roman" pitchFamily="18" charset="0"/>
              </a:rPr>
              <a:t>1. </a:t>
            </a:r>
            <a:r>
              <a:rPr lang="ru-RU" sz="2000" b="1" dirty="0">
                <a:latin typeface="Times New Roman" pitchFamily="18" charset="0"/>
                <a:cs typeface="Times New Roman" pitchFamily="18" charset="0"/>
              </a:rPr>
              <a:t>Ст. 31 </a:t>
            </a:r>
            <a:r>
              <a:rPr lang="ru-RU" sz="2000" dirty="0">
                <a:latin typeface="Times New Roman" pitchFamily="18" charset="0"/>
                <a:cs typeface="Times New Roman" pitchFamily="18" charset="0"/>
              </a:rPr>
              <a:t>ФЗ </a:t>
            </a:r>
            <a:r>
              <a:rPr lang="ru-RU" sz="2000" dirty="0" smtClean="0">
                <a:latin typeface="Times New Roman" pitchFamily="18" charset="0"/>
                <a:cs typeface="Times New Roman" pitchFamily="18" charset="0"/>
              </a:rPr>
              <a:t>от 21.11.2011г. №323-ФЗ </a:t>
            </a:r>
            <a:r>
              <a:rPr lang="ru-RU" sz="2000" dirty="0">
                <a:latin typeface="Times New Roman" pitchFamily="18" charset="0"/>
                <a:cs typeface="Times New Roman" pitchFamily="18" charset="0"/>
              </a:rPr>
              <a:t>- понятие ПП.</a:t>
            </a:r>
          </a:p>
          <a:p>
            <a:pPr indent="-342900" algn="just" fontAlgn="base">
              <a:spcAft>
                <a:spcPct val="0"/>
              </a:spcAft>
            </a:pPr>
            <a:r>
              <a:rPr lang="ru-RU" sz="2000" dirty="0">
                <a:latin typeface="Times New Roman" pitchFamily="18" charset="0"/>
                <a:cs typeface="Times New Roman" pitchFamily="18" charset="0"/>
              </a:rPr>
              <a:t>2. Пост. Правительства РФ </a:t>
            </a:r>
            <a:r>
              <a:rPr lang="ru-RU" sz="2000" b="1" dirty="0">
                <a:latin typeface="Times New Roman" pitchFamily="18" charset="0"/>
                <a:cs typeface="Times New Roman" pitchFamily="18" charset="0"/>
              </a:rPr>
              <a:t>№734</a:t>
            </a:r>
            <a:r>
              <a:rPr lang="ru-RU" sz="2000" dirty="0">
                <a:latin typeface="Times New Roman" pitchFamily="18" charset="0"/>
                <a:cs typeface="Times New Roman" pitchFamily="18" charset="0"/>
              </a:rPr>
              <a:t>, приказами Минздрава </a:t>
            </a:r>
            <a:r>
              <a:rPr lang="ru-RU" sz="2000" b="1" dirty="0">
                <a:latin typeface="Times New Roman" pitchFamily="18" charset="0"/>
                <a:cs typeface="Times New Roman" pitchFamily="18" charset="0"/>
              </a:rPr>
              <a:t>№380 и №1202н </a:t>
            </a:r>
            <a:r>
              <a:rPr lang="ru-RU" sz="2000" dirty="0">
                <a:latin typeface="Times New Roman" pitchFamily="18" charset="0"/>
                <a:cs typeface="Times New Roman" pitchFamily="18" charset="0"/>
              </a:rPr>
              <a:t>– </a:t>
            </a:r>
            <a:r>
              <a:rPr lang="ru-RU" sz="2000" b="1" u="sng" dirty="0">
                <a:latin typeface="Times New Roman" pitchFamily="18" charset="0"/>
                <a:cs typeface="Times New Roman" pitchFamily="18" charset="0"/>
              </a:rPr>
              <a:t>одна из задач СМК </a:t>
            </a:r>
            <a:r>
              <a:rPr lang="ru-RU" sz="2000" dirty="0">
                <a:latin typeface="Times New Roman" pitchFamily="18" charset="0"/>
                <a:cs typeface="Times New Roman" pitchFamily="18" charset="0"/>
              </a:rPr>
              <a:t>– обучение сотрудников АСС, а также водителей и иных лиц приемам оказания ПП.</a:t>
            </a:r>
          </a:p>
          <a:p>
            <a:pPr indent="-342900" algn="just" fontAlgn="base">
              <a:spcAft>
                <a:spcPct val="0"/>
              </a:spcAft>
            </a:pPr>
            <a:r>
              <a:rPr lang="ru-RU" sz="2000" dirty="0">
                <a:latin typeface="Times New Roman" pitchFamily="18" charset="0"/>
                <a:cs typeface="Times New Roman" pitchFamily="18" charset="0"/>
              </a:rPr>
              <a:t>3. Пост. </a:t>
            </a:r>
            <a:r>
              <a:rPr lang="ru-RU" sz="2000" dirty="0" smtClean="0">
                <a:latin typeface="Times New Roman" pitchFamily="18" charset="0"/>
                <a:cs typeface="Times New Roman" pitchFamily="18" charset="0"/>
              </a:rPr>
              <a:t>Правит. </a:t>
            </a:r>
            <a:r>
              <a:rPr lang="ru-RU" sz="2000" dirty="0">
                <a:latin typeface="Times New Roman" pitchFamily="18" charset="0"/>
                <a:cs typeface="Times New Roman" pitchFamily="18" charset="0"/>
              </a:rPr>
              <a:t>РФ </a:t>
            </a:r>
            <a:r>
              <a:rPr lang="ru-RU" sz="2000" b="1" dirty="0">
                <a:latin typeface="Times New Roman" pitchFamily="18" charset="0"/>
                <a:cs typeface="Times New Roman" pitchFamily="18" charset="0"/>
              </a:rPr>
              <a:t>№2464 </a:t>
            </a:r>
            <a:r>
              <a:rPr lang="ru-RU" sz="2000" dirty="0" smtClean="0">
                <a:latin typeface="Times New Roman" pitchFamily="18" charset="0"/>
                <a:cs typeface="Times New Roman" pitchFamily="18" charset="0"/>
              </a:rPr>
              <a:t>– место ПП </a:t>
            </a:r>
            <a:r>
              <a:rPr lang="ru-RU" sz="2000" dirty="0">
                <a:latin typeface="Times New Roman" pitchFamily="18" charset="0"/>
                <a:cs typeface="Times New Roman" pitchFamily="18" charset="0"/>
              </a:rPr>
              <a:t>в подготовке по охране </a:t>
            </a:r>
            <a:r>
              <a:rPr lang="ru-RU" sz="2000" dirty="0" smtClean="0">
                <a:latin typeface="Times New Roman" pitchFamily="18" charset="0"/>
                <a:cs typeface="Times New Roman" pitchFamily="18" charset="0"/>
              </a:rPr>
              <a:t>труда </a:t>
            </a:r>
            <a:r>
              <a:rPr lang="ru-RU" sz="2000" u="sng" dirty="0" smtClean="0">
                <a:latin typeface="Times New Roman" pitchFamily="18" charset="0"/>
                <a:cs typeface="Times New Roman" pitchFamily="18" charset="0"/>
              </a:rPr>
              <a:t>(не  ˂ 8 учеб часов</a:t>
            </a:r>
            <a:r>
              <a:rPr lang="ru-RU" sz="2000" dirty="0" smtClean="0">
                <a:latin typeface="Times New Roman" pitchFamily="18" charset="0"/>
                <a:cs typeface="Times New Roman" pitchFamily="18" charset="0"/>
              </a:rPr>
              <a:t>).</a:t>
            </a:r>
            <a:endParaRPr lang="ru-RU" sz="2000" dirty="0">
              <a:latin typeface="Times New Roman" pitchFamily="18" charset="0"/>
              <a:cs typeface="Times New Roman" pitchFamily="18" charset="0"/>
            </a:endParaRPr>
          </a:p>
          <a:p>
            <a:pPr indent="-342900" algn="just" fontAlgn="base">
              <a:spcAft>
                <a:spcPct val="0"/>
              </a:spcAft>
            </a:pPr>
            <a:r>
              <a:rPr lang="en-US" sz="2000" b="1" dirty="0">
                <a:solidFill>
                  <a:srgbClr val="FF0000"/>
                </a:solidFill>
                <a:latin typeface="Times New Roman" pitchFamily="18" charset="0"/>
                <a:cs typeface="Times New Roman" pitchFamily="18" charset="0"/>
              </a:rPr>
              <a:t>NB! </a:t>
            </a:r>
            <a:r>
              <a:rPr lang="ru-RU" sz="2000" b="1" dirty="0">
                <a:solidFill>
                  <a:srgbClr val="FF0000"/>
                </a:solidFill>
                <a:latin typeface="Times New Roman" pitchFamily="18" charset="0"/>
                <a:cs typeface="Times New Roman" pitchFamily="18" charset="0"/>
              </a:rPr>
              <a:t>Изменения: </a:t>
            </a:r>
            <a:r>
              <a:rPr lang="ru-RU" sz="2000" dirty="0">
                <a:latin typeface="Times New Roman" pitchFamily="18" charset="0"/>
                <a:cs typeface="Times New Roman" pitchFamily="18" charset="0"/>
              </a:rPr>
              <a:t>6.04.2023г. Госдума приняла </a:t>
            </a:r>
            <a:r>
              <a:rPr lang="ru-RU" sz="2000" u="sng" dirty="0">
                <a:latin typeface="Times New Roman" pitchFamily="18" charset="0"/>
                <a:cs typeface="Times New Roman" pitchFamily="18" charset="0"/>
              </a:rPr>
              <a:t>законопроект по вопросам оказания ПП</a:t>
            </a:r>
            <a:r>
              <a:rPr lang="ru-RU" sz="2000" dirty="0">
                <a:latin typeface="Times New Roman" pitchFamily="18" charset="0"/>
                <a:cs typeface="Times New Roman" pitchFamily="18" charset="0"/>
              </a:rPr>
              <a:t> (проект ФЗ №466977-7) </a:t>
            </a:r>
            <a:r>
              <a:rPr lang="ru-RU" sz="2000" u="sng" dirty="0">
                <a:latin typeface="Times New Roman" pitchFamily="18" charset="0"/>
                <a:cs typeface="Times New Roman" pitchFamily="18" charset="0"/>
              </a:rPr>
              <a:t>о внесении </a:t>
            </a:r>
            <a:r>
              <a:rPr lang="ru-RU" sz="2000" u="sng" dirty="0" err="1">
                <a:latin typeface="Times New Roman" pitchFamily="18" charset="0"/>
                <a:cs typeface="Times New Roman" pitchFamily="18" charset="0"/>
              </a:rPr>
              <a:t>изм</a:t>
            </a:r>
            <a:r>
              <a:rPr lang="ru-RU" sz="2000" u="sng" dirty="0">
                <a:latin typeface="Times New Roman" pitchFamily="18" charset="0"/>
                <a:cs typeface="Times New Roman" pitchFamily="18" charset="0"/>
              </a:rPr>
              <a:t>. в ст. 31 </a:t>
            </a:r>
            <a:r>
              <a:rPr lang="ru-RU" sz="2000" dirty="0">
                <a:latin typeface="Times New Roman" pitchFamily="18" charset="0"/>
                <a:cs typeface="Times New Roman" pitchFamily="18" charset="0"/>
              </a:rPr>
              <a:t>ФЗ №323-ФЗ. Уточняется, </a:t>
            </a:r>
            <a:r>
              <a:rPr lang="ru-RU" sz="2000" dirty="0" smtClean="0">
                <a:latin typeface="Times New Roman" pitchFamily="18" charset="0"/>
                <a:cs typeface="Times New Roman" pitchFamily="18" charset="0"/>
              </a:rPr>
              <a:t>ПП </a:t>
            </a:r>
            <a:r>
              <a:rPr lang="ru-RU" sz="2000" dirty="0">
                <a:latin typeface="Times New Roman" pitchFamily="18" charset="0"/>
                <a:cs typeface="Times New Roman" pitchFamily="18" charset="0"/>
              </a:rPr>
              <a:t>оказывается в соответствии с утвержденными:</a:t>
            </a:r>
          </a:p>
          <a:p>
            <a:pPr algn="just"/>
            <a:r>
              <a:rPr lang="ru-RU" sz="2000" dirty="0">
                <a:latin typeface="Times New Roman" pitchFamily="18" charset="0"/>
                <a:cs typeface="Times New Roman" pitchFamily="18" charset="0"/>
              </a:rPr>
              <a:t>- перечнем </a:t>
            </a:r>
            <a:r>
              <a:rPr lang="ru-RU" sz="2000" b="1" dirty="0">
                <a:latin typeface="Times New Roman" pitchFamily="18" charset="0"/>
                <a:cs typeface="Times New Roman" pitchFamily="18" charset="0"/>
              </a:rPr>
              <a:t>состояний</a:t>
            </a:r>
            <a:r>
              <a:rPr lang="ru-RU" sz="2000" dirty="0">
                <a:latin typeface="Times New Roman" pitchFamily="18" charset="0"/>
                <a:cs typeface="Times New Roman" pitchFamily="18" charset="0"/>
              </a:rPr>
              <a:t>;</a:t>
            </a:r>
          </a:p>
          <a:p>
            <a:pPr algn="just"/>
            <a:r>
              <a:rPr lang="ru-RU" sz="2000" dirty="0">
                <a:latin typeface="Times New Roman" pitchFamily="18" charset="0"/>
                <a:cs typeface="Times New Roman" pitchFamily="18" charset="0"/>
              </a:rPr>
              <a:t>- перечнем </a:t>
            </a:r>
            <a:r>
              <a:rPr lang="ru-RU" sz="2000" b="1" dirty="0">
                <a:latin typeface="Times New Roman" pitchFamily="18" charset="0"/>
                <a:cs typeface="Times New Roman" pitchFamily="18" charset="0"/>
              </a:rPr>
              <a:t>мероприятий</a:t>
            </a:r>
            <a:r>
              <a:rPr lang="ru-RU" sz="2000" dirty="0">
                <a:latin typeface="Times New Roman" pitchFamily="18" charset="0"/>
                <a:cs typeface="Times New Roman" pitchFamily="18" charset="0"/>
              </a:rPr>
              <a:t>;</a:t>
            </a:r>
          </a:p>
          <a:p>
            <a:pPr algn="just"/>
            <a:r>
              <a:rPr lang="ru-RU" sz="2000" dirty="0">
                <a:latin typeface="Times New Roman" pitchFamily="18" charset="0"/>
                <a:cs typeface="Times New Roman" pitchFamily="18" charset="0"/>
              </a:rPr>
              <a:t>- </a:t>
            </a:r>
            <a:r>
              <a:rPr lang="ru-RU" sz="2000" b="1" dirty="0">
                <a:latin typeface="Times New Roman" pitchFamily="18" charset="0"/>
                <a:cs typeface="Times New Roman" pitchFamily="18" charset="0"/>
              </a:rPr>
              <a:t>последовательностью</a:t>
            </a:r>
            <a:r>
              <a:rPr lang="ru-RU" sz="2000" dirty="0">
                <a:latin typeface="Times New Roman" pitchFamily="18" charset="0"/>
                <a:cs typeface="Times New Roman" pitchFamily="18" charset="0"/>
              </a:rPr>
              <a:t> проведения мероприятий.</a:t>
            </a:r>
          </a:p>
          <a:p>
            <a:pPr algn="just"/>
            <a:r>
              <a:rPr lang="ru-RU" sz="2000" dirty="0">
                <a:latin typeface="Times New Roman" pitchFamily="18" charset="0"/>
                <a:cs typeface="Times New Roman" pitchFamily="18" charset="0"/>
              </a:rPr>
              <a:t>Уполномоченными органами власти будут определены </a:t>
            </a:r>
            <a:r>
              <a:rPr lang="ru-RU" sz="2000" u="sng" dirty="0">
                <a:latin typeface="Times New Roman" pitchFamily="18" charset="0"/>
                <a:cs typeface="Times New Roman" pitchFamily="18" charset="0"/>
              </a:rPr>
              <a:t>требования к комплектации укладок, наборов, комплектов и аптечек для оказания ПП </a:t>
            </a:r>
            <a:r>
              <a:rPr lang="ru-RU" sz="2000" u="sng" dirty="0">
                <a:solidFill>
                  <a:srgbClr val="FF0000"/>
                </a:solidFill>
                <a:latin typeface="Times New Roman" pitchFamily="18" charset="0"/>
                <a:cs typeface="Times New Roman" pitchFamily="18" charset="0"/>
              </a:rPr>
              <a:t>с применением медицинских изделий и (или) лекарственных препаратов, </a:t>
            </a:r>
            <a:r>
              <a:rPr lang="ru-RU" sz="2000" dirty="0">
                <a:latin typeface="Times New Roman" pitchFamily="18" charset="0"/>
                <a:cs typeface="Times New Roman" pitchFamily="18" charset="0"/>
              </a:rPr>
              <a:t>а также </a:t>
            </a:r>
            <a:r>
              <a:rPr lang="ru-RU" sz="2000" u="sng" dirty="0">
                <a:latin typeface="Times New Roman" pitchFamily="18" charset="0"/>
                <a:cs typeface="Times New Roman" pitchFamily="18" charset="0"/>
              </a:rPr>
              <a:t>требования к размещению, хранению и использованию укладок.</a:t>
            </a:r>
          </a:p>
          <a:p>
            <a:pPr algn="just"/>
            <a:r>
              <a:rPr lang="ru-RU" sz="2000" dirty="0">
                <a:latin typeface="Times New Roman" pitchFamily="18" charset="0"/>
                <a:cs typeface="Times New Roman" pitchFamily="18" charset="0"/>
              </a:rPr>
              <a:t>4. </a:t>
            </a:r>
            <a:r>
              <a:rPr lang="ru-RU" sz="2000" b="1" dirty="0">
                <a:solidFill>
                  <a:srgbClr val="FF0000"/>
                </a:solidFill>
                <a:latin typeface="Times New Roman" pitchFamily="18" charset="0"/>
                <a:cs typeface="Times New Roman" pitchFamily="18" charset="0"/>
              </a:rPr>
              <a:t>ФЗ от 14.04.2023 № 135-ФЗ «О внесении изменений в </a:t>
            </a:r>
            <a:r>
              <a:rPr lang="ru-RU" sz="2000" b="1" dirty="0" smtClean="0">
                <a:solidFill>
                  <a:srgbClr val="FF0000"/>
                </a:solidFill>
                <a:latin typeface="Times New Roman" pitchFamily="18" charset="0"/>
                <a:cs typeface="Times New Roman" pitchFamily="18" charset="0"/>
              </a:rPr>
              <a:t>ст. </a:t>
            </a:r>
            <a:r>
              <a:rPr lang="ru-RU" sz="2000" b="1" dirty="0">
                <a:solidFill>
                  <a:srgbClr val="FF0000"/>
                </a:solidFill>
                <a:latin typeface="Times New Roman" pitchFamily="18" charset="0"/>
                <a:cs typeface="Times New Roman" pitchFamily="18" charset="0"/>
              </a:rPr>
              <a:t>31 Федерального закона «Об основах охраны здоровья граждан в </a:t>
            </a:r>
            <a:r>
              <a:rPr lang="ru-RU" sz="2000" b="1" dirty="0" smtClean="0">
                <a:solidFill>
                  <a:srgbClr val="FF0000"/>
                </a:solidFill>
                <a:latin typeface="Times New Roman" pitchFamily="18" charset="0"/>
                <a:cs typeface="Times New Roman" pitchFamily="18" charset="0"/>
              </a:rPr>
              <a:t>РФ».</a:t>
            </a:r>
            <a:r>
              <a:rPr lang="en-US" sz="2000" b="1" dirty="0" smtClean="0">
                <a:solidFill>
                  <a:srgbClr val="FF0000"/>
                </a:solidFill>
                <a:latin typeface="Times New Roman" pitchFamily="18" charset="0"/>
                <a:cs typeface="Times New Roman" pitchFamily="18" charset="0"/>
              </a:rPr>
              <a:t> </a:t>
            </a:r>
            <a:endParaRPr lang="ru-RU" sz="2000" b="1" dirty="0">
              <a:solidFill>
                <a:srgbClr val="FF0000"/>
              </a:solidFill>
              <a:latin typeface="Times New Roman" pitchFamily="18" charset="0"/>
              <a:cs typeface="Times New Roman" pitchFamily="18" charset="0"/>
            </a:endParaRPr>
          </a:p>
          <a:p>
            <a:pPr algn="just"/>
            <a:r>
              <a:rPr lang="en-US" sz="2000" b="1" dirty="0">
                <a:solidFill>
                  <a:srgbClr val="FF0000"/>
                </a:solidFill>
                <a:latin typeface="Times New Roman" pitchFamily="18" charset="0"/>
                <a:cs typeface="Times New Roman" pitchFamily="18" charset="0"/>
              </a:rPr>
              <a:t>NB! </a:t>
            </a:r>
            <a:r>
              <a:rPr lang="ru-RU" sz="2000" b="1" dirty="0">
                <a:solidFill>
                  <a:srgbClr val="FF0000"/>
                </a:solidFill>
                <a:latin typeface="Times New Roman" pitchFamily="18" charset="0"/>
                <a:cs typeface="Times New Roman" pitchFamily="18" charset="0"/>
              </a:rPr>
              <a:t>Изменения: </a:t>
            </a:r>
            <a:r>
              <a:rPr lang="ru-RU" sz="2000" dirty="0">
                <a:latin typeface="Times New Roman" pitchFamily="18" charset="0"/>
                <a:cs typeface="Times New Roman" pitchFamily="18" charset="0"/>
              </a:rPr>
              <a:t>Минздрав России утвердит </a:t>
            </a:r>
            <a:r>
              <a:rPr lang="ru-RU" sz="2000" b="1" dirty="0">
                <a:latin typeface="Times New Roman" pitchFamily="18" charset="0"/>
                <a:cs typeface="Times New Roman" pitchFamily="18" charset="0"/>
              </a:rPr>
              <a:t>порядки,</a:t>
            </a:r>
            <a:r>
              <a:rPr lang="ru-RU" sz="2000" dirty="0">
                <a:latin typeface="Times New Roman" pitchFamily="18" charset="0"/>
                <a:cs typeface="Times New Roman" pitchFamily="18" charset="0"/>
              </a:rPr>
              <a:t> в соответствии с которыми оказывается ПП, а также установит </a:t>
            </a:r>
            <a:r>
              <a:rPr lang="ru-RU" sz="2000" b="1" dirty="0">
                <a:latin typeface="Times New Roman" pitchFamily="18" charset="0"/>
                <a:cs typeface="Times New Roman" pitchFamily="18" charset="0"/>
              </a:rPr>
              <a:t>требования к комплектации аптечек для ее оказания с применением медицинских изделий и (или) ЛП</a:t>
            </a:r>
            <a:r>
              <a:rPr lang="ru-RU" sz="2000" dirty="0">
                <a:latin typeface="Times New Roman" pitchFamily="18" charset="0"/>
                <a:cs typeface="Times New Roman" pitchFamily="18" charset="0"/>
              </a:rPr>
              <a:t>.</a:t>
            </a:r>
          </a:p>
          <a:p>
            <a:pPr algn="just"/>
            <a:r>
              <a:rPr lang="ru-RU" sz="2000" dirty="0">
                <a:latin typeface="Times New Roman" pitchFamily="18" charset="0"/>
                <a:cs typeface="Times New Roman" pitchFamily="18" charset="0"/>
              </a:rPr>
              <a:t>Настоящий ФЗ вступает в силу с 1 марта 2024 года.</a:t>
            </a:r>
          </a:p>
          <a:p>
            <a:pPr indent="-342900" algn="just" fontAlgn="base">
              <a:spcBef>
                <a:spcPct val="0"/>
              </a:spcBef>
              <a:spcAft>
                <a:spcPct val="0"/>
              </a:spcAft>
            </a:pPr>
            <a:endParaRPr lang="ru-RU" sz="2000" b="1" dirty="0">
              <a:solidFill>
                <a:srgbClr val="FF0000"/>
              </a:solidFill>
              <a:latin typeface="Times New Roman" pitchFamily="18" charset="0"/>
              <a:cs typeface="Times New Roman" pitchFamily="18" charset="0"/>
            </a:endParaRPr>
          </a:p>
          <a:p>
            <a:pPr indent="-342900" algn="just" fontAlgn="base">
              <a:spcBef>
                <a:spcPct val="0"/>
              </a:spcBef>
              <a:spcAft>
                <a:spcPct val="0"/>
              </a:spcAft>
            </a:pPr>
            <a:endParaRPr lang="ru-RU" dirty="0">
              <a:latin typeface="Times New Roman" pitchFamily="18" charset="0"/>
              <a:cs typeface="Times New Roman" pitchFamily="18" charset="0"/>
            </a:endParaRPr>
          </a:p>
          <a:p>
            <a:pPr marL="342900" indent="-342900" algn="just" fontAlgn="base">
              <a:spcBef>
                <a:spcPct val="0"/>
              </a:spcBef>
              <a:spcAft>
                <a:spcPct val="0"/>
              </a:spcAft>
            </a:pPr>
            <a:endParaRPr lang="ru-RU" sz="1600" dirty="0"/>
          </a:p>
          <a:p>
            <a:pPr marL="342900" marR="0" lvl="0" indent="-342900" algn="just" defTabSz="914400" rtl="0" eaLnBrk="1" fontAlgn="base" latinLnBrk="0" hangingPunct="1">
              <a:spcBef>
                <a:spcPct val="0"/>
              </a:spcBef>
              <a:spcAft>
                <a:spcPct val="0"/>
              </a:spcAft>
              <a:buClrTx/>
              <a:buSzTx/>
              <a:buFontTx/>
              <a:buAutoNum type="arabicPeriod"/>
              <a:tabLst/>
            </a:pP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 name="TextBox 9"/>
          <p:cNvSpPr txBox="1"/>
          <p:nvPr/>
        </p:nvSpPr>
        <p:spPr>
          <a:xfrm>
            <a:off x="495299" y="0"/>
            <a:ext cx="10465625" cy="430887"/>
          </a:xfrm>
          <a:prstGeom prst="rect">
            <a:avLst/>
          </a:prstGeom>
          <a:noFill/>
        </p:spPr>
        <p:txBody>
          <a:bodyPr wrap="square" rtlCol="0">
            <a:spAutoFit/>
          </a:bodyPr>
          <a:lstStyle/>
          <a:p>
            <a:pPr algn="ctr"/>
            <a:r>
              <a:rPr lang="ru-RU" sz="2200" b="1" dirty="0">
                <a:solidFill>
                  <a:srgbClr val="FF0000"/>
                </a:solidFill>
                <a:latin typeface="Times New Roman" pitchFamily="18" charset="0"/>
                <a:cs typeface="Times New Roman" pitchFamily="18" charset="0"/>
              </a:rPr>
              <a:t>Первая помощь – регламенты, изменения: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45837" y="991165"/>
            <a:ext cx="8890243" cy="79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521" tIns="43260" rIns="86521" bIns="43260">
            <a:spAutoFit/>
          </a:bodyPr>
          <a:lstStyle>
            <a:lvl1pPr>
              <a:defRPr sz="2600">
                <a:solidFill>
                  <a:schemeClr val="tx1"/>
                </a:solidFill>
                <a:latin typeface="Arial" pitchFamily="34" charset="0"/>
                <a:cs typeface="Arial" pitchFamily="34" charset="0"/>
              </a:defRPr>
            </a:lvl1pPr>
            <a:lvl2pPr marL="742950" indent="-285750">
              <a:defRPr sz="2600">
                <a:solidFill>
                  <a:schemeClr val="tx1"/>
                </a:solidFill>
                <a:latin typeface="Arial" pitchFamily="34" charset="0"/>
                <a:cs typeface="Arial" pitchFamily="34" charset="0"/>
              </a:defRPr>
            </a:lvl2pPr>
            <a:lvl3pPr marL="1143000" indent="-228600">
              <a:defRPr sz="2600">
                <a:solidFill>
                  <a:schemeClr val="tx1"/>
                </a:solidFill>
                <a:latin typeface="Arial" pitchFamily="34" charset="0"/>
                <a:cs typeface="Arial" pitchFamily="34" charset="0"/>
              </a:defRPr>
            </a:lvl3pPr>
            <a:lvl4pPr marL="1600200" indent="-228600">
              <a:defRPr sz="2600">
                <a:solidFill>
                  <a:schemeClr val="tx1"/>
                </a:solidFill>
                <a:latin typeface="Arial" pitchFamily="34" charset="0"/>
                <a:cs typeface="Arial" pitchFamily="34" charset="0"/>
              </a:defRPr>
            </a:lvl4pPr>
            <a:lvl5pPr marL="2057400" indent="-228600">
              <a:defRPr sz="2600">
                <a:solidFill>
                  <a:schemeClr val="tx1"/>
                </a:solidFill>
                <a:latin typeface="Arial" pitchFamily="34" charset="0"/>
                <a:cs typeface="Arial" pitchFamily="34" charset="0"/>
              </a:defRPr>
            </a:lvl5pPr>
            <a:lvl6pPr marL="2514600" indent="-228600" defTabSz="1368425"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1368425"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1368425"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1368425" eaLnBrk="0" fontAlgn="base" hangingPunct="0">
              <a:spcBef>
                <a:spcPct val="0"/>
              </a:spcBef>
              <a:spcAft>
                <a:spcPct val="0"/>
              </a:spcAft>
              <a:defRPr sz="2600">
                <a:solidFill>
                  <a:schemeClr val="tx1"/>
                </a:solidFill>
                <a:latin typeface="Arial" pitchFamily="34" charset="0"/>
                <a:cs typeface="Arial" pitchFamily="34" charset="0"/>
              </a:defRPr>
            </a:lvl9pPr>
          </a:lstStyle>
          <a:p>
            <a:endParaRPr lang="ru-RU" sz="2300" b="1" dirty="0">
              <a:solidFill>
                <a:srgbClr val="FF0000"/>
              </a:solidFill>
            </a:endParaRPr>
          </a:p>
          <a:p>
            <a:endParaRPr lang="ru-RU" sz="2300" b="1" dirty="0">
              <a:solidFill>
                <a:srgbClr val="FF0000"/>
              </a:solidFill>
            </a:endParaRPr>
          </a:p>
        </p:txBody>
      </p:sp>
      <p:sp>
        <p:nvSpPr>
          <p:cNvPr id="4100" name="Rectangle 4"/>
          <p:cNvSpPr>
            <a:spLocks noChangeArrowheads="1"/>
          </p:cNvSpPr>
          <p:nvPr/>
        </p:nvSpPr>
        <p:spPr bwMode="auto">
          <a:xfrm>
            <a:off x="0" y="-1043568"/>
            <a:ext cx="12192000" cy="93871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r>
              <a:rPr lang="ru-RU" sz="2000" dirty="0" smtClean="0">
                <a:latin typeface="Times New Roman" pitchFamily="18" charset="0"/>
                <a:cs typeface="Times New Roman" pitchFamily="18" charset="0"/>
              </a:rPr>
              <a:t>- ПП – </a:t>
            </a:r>
            <a:r>
              <a:rPr lang="ru-RU" sz="2000" b="1" dirty="0" smtClean="0">
                <a:latin typeface="Times New Roman" pitchFamily="18" charset="0"/>
                <a:cs typeface="Times New Roman" pitchFamily="18" charset="0"/>
              </a:rPr>
              <a:t>сложнее всего, так как постоянный межвед </a:t>
            </a:r>
            <a:r>
              <a:rPr lang="ru-RU" sz="2000" dirty="0" smtClean="0">
                <a:latin typeface="Times New Roman" pitchFamily="18" charset="0"/>
                <a:cs typeface="Times New Roman" pitchFamily="18" charset="0"/>
              </a:rPr>
              <a:t>(</a:t>
            </a:r>
            <a:r>
              <a:rPr lang="ru-RU" sz="2000" u="sng" dirty="0" smtClean="0">
                <a:latin typeface="Times New Roman" pitchFamily="18" charset="0"/>
                <a:cs typeface="Times New Roman" pitchFamily="18" charset="0"/>
              </a:rPr>
              <a:t>тоже и с медициной катастроф</a:t>
            </a:r>
            <a:r>
              <a:rPr lang="ru-RU" sz="2000" dirty="0" smtClean="0">
                <a:latin typeface="Times New Roman" pitchFamily="18" charset="0"/>
                <a:cs typeface="Times New Roman" pitchFamily="18" charset="0"/>
              </a:rPr>
              <a:t>)</a:t>
            </a:r>
          </a:p>
          <a:p>
            <a:r>
              <a:rPr lang="ru-RU" sz="2000" dirty="0" smtClean="0">
                <a:latin typeface="Times New Roman" pitchFamily="18" charset="0"/>
                <a:cs typeface="Times New Roman" pitchFamily="18" charset="0"/>
              </a:rPr>
              <a:t>- развитие подготовки населения по </a:t>
            </a:r>
            <a:r>
              <a:rPr lang="ru-RU" sz="2000" u="sng" dirty="0" smtClean="0">
                <a:latin typeface="Times New Roman" pitchFamily="18" charset="0"/>
                <a:cs typeface="Times New Roman" pitchFamily="18" charset="0"/>
              </a:rPr>
              <a:t>ПП станет национальным проектом</a:t>
            </a:r>
            <a:r>
              <a:rPr lang="ru-RU" sz="2000" dirty="0" smtClean="0">
                <a:latin typeface="Times New Roman" pitchFamily="18" charset="0"/>
                <a:cs typeface="Times New Roman" pitchFamily="18" charset="0"/>
              </a:rPr>
              <a:t>.</a:t>
            </a:r>
          </a:p>
          <a:p>
            <a:r>
              <a:rPr lang="ru-RU" sz="2000" dirty="0" smtClean="0">
                <a:latin typeface="Times New Roman" pitchFamily="18" charset="0"/>
                <a:cs typeface="Times New Roman" pitchFamily="18" charset="0"/>
              </a:rPr>
              <a:t>- соответственно – </a:t>
            </a:r>
            <a:r>
              <a:rPr lang="ru-RU" sz="2000" u="sng" dirty="0" smtClean="0">
                <a:latin typeface="Times New Roman" pitchFamily="18" charset="0"/>
                <a:cs typeface="Times New Roman" pitchFamily="18" charset="0"/>
              </a:rPr>
              <a:t>возникнет ФЦП</a:t>
            </a:r>
            <a:r>
              <a:rPr lang="ru-RU" sz="2000" dirty="0" smtClean="0">
                <a:latin typeface="Times New Roman" pitchFamily="18" charset="0"/>
                <a:cs typeface="Times New Roman" pitchFamily="18" charset="0"/>
              </a:rPr>
              <a:t>, с точками контроля.</a:t>
            </a:r>
          </a:p>
          <a:p>
            <a:r>
              <a:rPr lang="ru-RU" sz="2000" dirty="0" smtClean="0">
                <a:latin typeface="Times New Roman" pitchFamily="18" charset="0"/>
                <a:cs typeface="Times New Roman" pitchFamily="18" charset="0"/>
              </a:rPr>
              <a:t>- обучение по ПП предлагается проводить со школы.</a:t>
            </a:r>
          </a:p>
          <a:p>
            <a:r>
              <a:rPr lang="ru-RU" sz="2000" dirty="0" smtClean="0">
                <a:latin typeface="Times New Roman" pitchFamily="18" charset="0"/>
                <a:cs typeface="Times New Roman" pitchFamily="18" charset="0"/>
              </a:rPr>
              <a:t>- это задача не только СМК, </a:t>
            </a:r>
            <a:r>
              <a:rPr lang="ru-RU" sz="2000" u="sng" dirty="0" smtClean="0">
                <a:latin typeface="Times New Roman" pitchFamily="18" charset="0"/>
                <a:cs typeface="Times New Roman" pitchFamily="18" charset="0"/>
              </a:rPr>
              <a:t>которая профильно обучает ликвидаторов последствий ЧС (опыт ˃ 25 лет</a:t>
            </a:r>
            <a:r>
              <a:rPr lang="ru-RU" sz="2000" dirty="0" smtClean="0">
                <a:latin typeface="Times New Roman" pitchFamily="18" charset="0"/>
                <a:cs typeface="Times New Roman" pitchFamily="18" charset="0"/>
              </a:rPr>
              <a:t>), водителей и иных граждан.</a:t>
            </a:r>
          </a:p>
          <a:p>
            <a:r>
              <a:rPr lang="ru-RU" sz="2000" dirty="0" smtClean="0">
                <a:latin typeface="Times New Roman" pitchFamily="18" charset="0"/>
                <a:cs typeface="Times New Roman" pitchFamily="18" charset="0"/>
              </a:rPr>
              <a:t>- Минобороны – развитие тактической медицины (отличие от ПП – в составе тактической группы на поле боя).</a:t>
            </a:r>
          </a:p>
          <a:p>
            <a:pPr indent="-342900" algn="just" fontAlgn="base">
              <a:spcAft>
                <a:spcPct val="0"/>
              </a:spcAft>
            </a:pPr>
            <a:endParaRPr lang="ru-RU" sz="2000" dirty="0">
              <a:latin typeface="Times New Roman" pitchFamily="18" charset="0"/>
              <a:cs typeface="Times New Roman" pitchFamily="18" charset="0"/>
            </a:endParaRPr>
          </a:p>
          <a:p>
            <a:pPr indent="-342900" algn="just" fontAlgn="base">
              <a:spcBef>
                <a:spcPct val="0"/>
              </a:spcBef>
              <a:spcAft>
                <a:spcPct val="0"/>
              </a:spcAft>
            </a:pPr>
            <a:endParaRPr lang="ru-RU" sz="2000" b="1" dirty="0">
              <a:solidFill>
                <a:srgbClr val="FF0000"/>
              </a:solidFill>
              <a:latin typeface="Times New Roman" pitchFamily="18" charset="0"/>
              <a:cs typeface="Times New Roman" pitchFamily="18" charset="0"/>
            </a:endParaRPr>
          </a:p>
          <a:p>
            <a:pPr indent="-342900" algn="just" fontAlgn="base">
              <a:spcBef>
                <a:spcPct val="0"/>
              </a:spcBef>
              <a:spcAft>
                <a:spcPct val="0"/>
              </a:spcAft>
            </a:pPr>
            <a:endParaRPr lang="ru-RU" dirty="0">
              <a:latin typeface="Times New Roman" pitchFamily="18" charset="0"/>
              <a:cs typeface="Times New Roman" pitchFamily="18" charset="0"/>
            </a:endParaRPr>
          </a:p>
          <a:p>
            <a:pPr marL="342900" indent="-342900" algn="just" fontAlgn="base">
              <a:spcBef>
                <a:spcPct val="0"/>
              </a:spcBef>
              <a:spcAft>
                <a:spcPct val="0"/>
              </a:spcAft>
            </a:pPr>
            <a:endParaRPr lang="ru-RU" sz="1600" dirty="0"/>
          </a:p>
          <a:p>
            <a:pPr marL="342900" marR="0" lvl="0" indent="-342900" algn="just" defTabSz="914400" rtl="0" eaLnBrk="1" fontAlgn="base" latinLnBrk="0" hangingPunct="1">
              <a:spcBef>
                <a:spcPct val="0"/>
              </a:spcBef>
              <a:spcAft>
                <a:spcPct val="0"/>
              </a:spcAft>
              <a:buClrTx/>
              <a:buSzTx/>
              <a:buFontTx/>
              <a:buAutoNum type="arabicPeriod"/>
              <a:tabLst/>
            </a:pP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 name="TextBox 9"/>
          <p:cNvSpPr txBox="1"/>
          <p:nvPr/>
        </p:nvSpPr>
        <p:spPr>
          <a:xfrm>
            <a:off x="495299" y="0"/>
            <a:ext cx="10465625" cy="461665"/>
          </a:xfrm>
          <a:prstGeom prst="rect">
            <a:avLst/>
          </a:prstGeom>
          <a:noFill/>
        </p:spPr>
        <p:txBody>
          <a:bodyPr wrap="square" rtlCol="0">
            <a:spAutoFit/>
          </a:bodyPr>
          <a:lstStyle/>
          <a:p>
            <a:pPr algn="ctr"/>
            <a:r>
              <a:rPr lang="ru-RU" sz="2400" b="1" dirty="0" smtClean="0">
                <a:solidFill>
                  <a:srgbClr val="FF0000"/>
                </a:solidFill>
                <a:latin typeface="Times New Roman" pitchFamily="18" charset="0"/>
                <a:cs typeface="Times New Roman" pitchFamily="18" charset="0"/>
              </a:rPr>
              <a:t>Госдума «круглый стол ПП» 29.05.2023г.</a:t>
            </a:r>
            <a:r>
              <a:rPr lang="ru-RU" sz="2200" b="1" dirty="0" smtClean="0">
                <a:solidFill>
                  <a:srgbClr val="FF0000"/>
                </a:solidFill>
                <a:latin typeface="Times New Roman" pitchFamily="18" charset="0"/>
                <a:cs typeface="Times New Roman" pitchFamily="18" charset="0"/>
              </a:rPr>
              <a:t>  </a:t>
            </a:r>
            <a:endParaRPr lang="ru-RU" sz="2200" b="1" dirty="0">
              <a:solidFill>
                <a:srgbClr val="FF0000"/>
              </a:solidFill>
              <a:latin typeface="Times New Roman" pitchFamily="18" charset="0"/>
              <a:cs typeface="Times New Roman" pitchFamily="18" charset="0"/>
            </a:endParaRPr>
          </a:p>
        </p:txBody>
      </p:sp>
      <p:pic>
        <p:nvPicPr>
          <p:cNvPr id="9" name="Рисунок 8"/>
          <p:cNvPicPr/>
          <p:nvPr/>
        </p:nvPicPr>
        <p:blipFill>
          <a:blip r:embed="rId3" cstate="print"/>
          <a:srcRect l="7215" t="19693" r="5504" b="8621"/>
          <a:stretch>
            <a:fillRect/>
          </a:stretch>
        </p:blipFill>
        <p:spPr bwMode="auto">
          <a:xfrm>
            <a:off x="154380" y="439387"/>
            <a:ext cx="6305798" cy="3728852"/>
          </a:xfrm>
          <a:prstGeom prst="rect">
            <a:avLst/>
          </a:prstGeom>
          <a:noFill/>
          <a:ln w="9525">
            <a:noFill/>
            <a:miter lim="800000"/>
            <a:headEnd/>
            <a:tailEnd/>
          </a:ln>
        </p:spPr>
      </p:pic>
      <p:sp>
        <p:nvSpPr>
          <p:cNvPr id="12" name="Прямоугольник 11"/>
          <p:cNvSpPr/>
          <p:nvPr/>
        </p:nvSpPr>
        <p:spPr>
          <a:xfrm>
            <a:off x="6519553" y="1487606"/>
            <a:ext cx="5394943" cy="1631216"/>
          </a:xfrm>
          <a:prstGeom prst="rect">
            <a:avLst/>
          </a:prstGeom>
        </p:spPr>
        <p:txBody>
          <a:bodyPr wrap="square">
            <a:spAutoFit/>
          </a:bodyPr>
          <a:lstStyle/>
          <a:p>
            <a:pPr algn="just"/>
            <a:r>
              <a:rPr lang="ru-RU" sz="2000" dirty="0" smtClean="0">
                <a:latin typeface="Times New Roman" pitchFamily="18" charset="0"/>
                <a:cs typeface="Times New Roman" pitchFamily="18" charset="0"/>
              </a:rPr>
              <a:t>29 мая 2023г. в Государственной Думе РФ состоялся «круглый стол» по развитию первой помощи под председательством Главы комитета по охране здоровья граждан Хубезова Дмитрия Анатольевича.</a:t>
            </a:r>
            <a:endParaRPr lang="ru-RU"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246064" y="43205"/>
            <a:ext cx="12021455" cy="77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25" tIns="48312" rIns="96625" bIns="48312" anchor="ctr">
            <a:spAutoFit/>
          </a:bodyPr>
          <a:lstStyle>
            <a:lvl1pPr indent="450850">
              <a:defRPr sz="2600">
                <a:solidFill>
                  <a:schemeClr val="tx1"/>
                </a:solidFill>
                <a:latin typeface="Arial" pitchFamily="34" charset="0"/>
                <a:cs typeface="Arial" pitchFamily="34" charset="0"/>
              </a:defRPr>
            </a:lvl1pPr>
            <a:lvl2pPr marL="742950" indent="-285750">
              <a:defRPr sz="2600">
                <a:solidFill>
                  <a:schemeClr val="tx1"/>
                </a:solidFill>
                <a:latin typeface="Arial" pitchFamily="34" charset="0"/>
                <a:cs typeface="Arial" pitchFamily="34" charset="0"/>
              </a:defRPr>
            </a:lvl2pPr>
            <a:lvl3pPr marL="1143000" indent="-228600">
              <a:defRPr sz="2600">
                <a:solidFill>
                  <a:schemeClr val="tx1"/>
                </a:solidFill>
                <a:latin typeface="Arial" pitchFamily="34" charset="0"/>
                <a:cs typeface="Arial" pitchFamily="34" charset="0"/>
              </a:defRPr>
            </a:lvl3pPr>
            <a:lvl4pPr marL="1600200" indent="-228600">
              <a:defRPr sz="2600">
                <a:solidFill>
                  <a:schemeClr val="tx1"/>
                </a:solidFill>
                <a:latin typeface="Arial" pitchFamily="34" charset="0"/>
                <a:cs typeface="Arial" pitchFamily="34" charset="0"/>
              </a:defRPr>
            </a:lvl4pPr>
            <a:lvl5pPr marL="2057400" indent="-228600">
              <a:defRPr sz="2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600">
                <a:solidFill>
                  <a:schemeClr val="tx1"/>
                </a:solidFill>
                <a:latin typeface="Arial" pitchFamily="34" charset="0"/>
                <a:cs typeface="Arial" pitchFamily="34" charset="0"/>
              </a:defRPr>
            </a:lvl9pPr>
          </a:lstStyle>
          <a:p>
            <a:pPr indent="0" algn="ctr" defTabSz="966246"/>
            <a:r>
              <a:rPr lang="ru-RU" sz="2200" b="1" dirty="0" smtClean="0">
                <a:solidFill>
                  <a:srgbClr val="FF0000"/>
                </a:solidFill>
                <a:latin typeface="Times New Roman" pitchFamily="18" charset="0"/>
                <a:cs typeface="Times New Roman" pitchFamily="18" charset="0"/>
              </a:rPr>
              <a:t>Госдума «круглый стол ПП» 29.05.2023г.  </a:t>
            </a:r>
          </a:p>
          <a:p>
            <a:pPr indent="0" algn="ctr" defTabSz="966246"/>
            <a:endParaRPr lang="ru-RU" sz="2200" b="1" dirty="0" smtClean="0">
              <a:solidFill>
                <a:srgbClr val="FF0000"/>
              </a:solidFill>
              <a:latin typeface="Times New Roman" pitchFamily="18" charset="0"/>
              <a:cs typeface="Times New Roman" pitchFamily="18" charset="0"/>
            </a:endParaRPr>
          </a:p>
        </p:txBody>
      </p:sp>
      <p:pic>
        <p:nvPicPr>
          <p:cNvPr id="12" name="Рисунок 11"/>
          <p:cNvPicPr/>
          <p:nvPr/>
        </p:nvPicPr>
        <p:blipFill>
          <a:blip r:embed="rId3" cstate="print"/>
          <a:srcRect l="19664" t="30037" r="15552" b="5128"/>
          <a:stretch>
            <a:fillRect/>
          </a:stretch>
        </p:blipFill>
        <p:spPr bwMode="auto">
          <a:xfrm>
            <a:off x="882869" y="993228"/>
            <a:ext cx="10515600" cy="5864772"/>
          </a:xfrm>
          <a:prstGeom prst="rect">
            <a:avLst/>
          </a:prstGeom>
          <a:noFill/>
          <a:ln w="9525">
            <a:noFill/>
            <a:miter lim="800000"/>
            <a:headEnd/>
            <a:tailEnd/>
          </a:ln>
        </p:spPr>
      </p:pic>
      <p:sp>
        <p:nvSpPr>
          <p:cNvPr id="13" name="TextBox 12"/>
          <p:cNvSpPr txBox="1"/>
          <p:nvPr/>
        </p:nvSpPr>
        <p:spPr>
          <a:xfrm>
            <a:off x="2363190" y="653142"/>
            <a:ext cx="7315200" cy="430887"/>
          </a:xfrm>
          <a:prstGeom prst="rect">
            <a:avLst/>
          </a:prstGeom>
          <a:noFill/>
        </p:spPr>
        <p:txBody>
          <a:bodyPr wrap="square" rtlCol="0">
            <a:spAutoFit/>
          </a:bodyPr>
          <a:lstStyle/>
          <a:p>
            <a:pPr algn="ctr" defTabSz="966246"/>
            <a:r>
              <a:rPr lang="ru-RU" altLang="ru-RU" sz="2200" b="1" dirty="0" smtClean="0">
                <a:solidFill>
                  <a:srgbClr val="FF0000"/>
                </a:solidFill>
                <a:latin typeface="Times New Roman" pitchFamily="18" charset="0"/>
                <a:ea typeface="Calibri" pitchFamily="34" charset="0"/>
                <a:cs typeface="Times New Roman" pitchFamily="18" charset="0"/>
              </a:rPr>
              <a:t>Первая помощь у гражданских и военных</a:t>
            </a:r>
            <a:endParaRPr lang="ru-RU" altLang="ru-RU" sz="2200" b="1" dirty="0">
              <a:solidFill>
                <a:srgbClr val="FF0000"/>
              </a:solidFill>
              <a:latin typeface="Times New Roman" pitchFamily="18" charset="0"/>
              <a:ea typeface="Calibri" pitchFamily="34"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246064" y="43205"/>
            <a:ext cx="12021455" cy="77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25" tIns="48312" rIns="96625" bIns="48312" anchor="ctr">
            <a:spAutoFit/>
          </a:bodyPr>
          <a:lstStyle>
            <a:lvl1pPr indent="450850">
              <a:defRPr sz="2600">
                <a:solidFill>
                  <a:schemeClr val="tx1"/>
                </a:solidFill>
                <a:latin typeface="Arial" pitchFamily="34" charset="0"/>
                <a:cs typeface="Arial" pitchFamily="34" charset="0"/>
              </a:defRPr>
            </a:lvl1pPr>
            <a:lvl2pPr marL="742950" indent="-285750">
              <a:defRPr sz="2600">
                <a:solidFill>
                  <a:schemeClr val="tx1"/>
                </a:solidFill>
                <a:latin typeface="Arial" pitchFamily="34" charset="0"/>
                <a:cs typeface="Arial" pitchFamily="34" charset="0"/>
              </a:defRPr>
            </a:lvl2pPr>
            <a:lvl3pPr marL="1143000" indent="-228600">
              <a:defRPr sz="2600">
                <a:solidFill>
                  <a:schemeClr val="tx1"/>
                </a:solidFill>
                <a:latin typeface="Arial" pitchFamily="34" charset="0"/>
                <a:cs typeface="Arial" pitchFamily="34" charset="0"/>
              </a:defRPr>
            </a:lvl3pPr>
            <a:lvl4pPr marL="1600200" indent="-228600">
              <a:defRPr sz="2600">
                <a:solidFill>
                  <a:schemeClr val="tx1"/>
                </a:solidFill>
                <a:latin typeface="Arial" pitchFamily="34" charset="0"/>
                <a:cs typeface="Arial" pitchFamily="34" charset="0"/>
              </a:defRPr>
            </a:lvl4pPr>
            <a:lvl5pPr marL="2057400" indent="-228600">
              <a:defRPr sz="2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600">
                <a:solidFill>
                  <a:schemeClr val="tx1"/>
                </a:solidFill>
                <a:latin typeface="Arial" pitchFamily="34" charset="0"/>
                <a:cs typeface="Arial" pitchFamily="34" charset="0"/>
              </a:defRPr>
            </a:lvl9pPr>
          </a:lstStyle>
          <a:p>
            <a:pPr indent="0" algn="ctr" defTabSz="966246"/>
            <a:r>
              <a:rPr lang="ru-RU" sz="2200" b="1" dirty="0" smtClean="0">
                <a:solidFill>
                  <a:srgbClr val="FF0000"/>
                </a:solidFill>
                <a:latin typeface="Times New Roman" pitchFamily="18" charset="0"/>
                <a:cs typeface="Times New Roman" pitchFamily="18" charset="0"/>
              </a:rPr>
              <a:t>Госдума «круглый стол ПП» 29.05.2023г.  </a:t>
            </a:r>
          </a:p>
          <a:p>
            <a:pPr indent="0" algn="ctr" defTabSz="966246"/>
            <a:endParaRPr lang="ru-RU" sz="2200" b="1" dirty="0" smtClean="0">
              <a:solidFill>
                <a:srgbClr val="FF0000"/>
              </a:solidFill>
              <a:latin typeface="Times New Roman" pitchFamily="18" charset="0"/>
              <a:cs typeface="Times New Roman" pitchFamily="18" charset="0"/>
            </a:endParaRPr>
          </a:p>
        </p:txBody>
      </p:sp>
      <p:pic>
        <p:nvPicPr>
          <p:cNvPr id="5" name="Рисунок 4"/>
          <p:cNvPicPr/>
          <p:nvPr/>
        </p:nvPicPr>
        <p:blipFill>
          <a:blip r:embed="rId3" cstate="print"/>
          <a:srcRect l="18119" t="13187" r="16507" b="5861"/>
          <a:stretch>
            <a:fillRect/>
          </a:stretch>
        </p:blipFill>
        <p:spPr bwMode="auto">
          <a:xfrm>
            <a:off x="0" y="457200"/>
            <a:ext cx="12192000" cy="64008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246064" y="43205"/>
            <a:ext cx="12021455" cy="77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25" tIns="48312" rIns="96625" bIns="48312" anchor="ctr">
            <a:spAutoFit/>
          </a:bodyPr>
          <a:lstStyle>
            <a:lvl1pPr indent="450850">
              <a:defRPr sz="2600">
                <a:solidFill>
                  <a:schemeClr val="tx1"/>
                </a:solidFill>
                <a:latin typeface="Arial" pitchFamily="34" charset="0"/>
                <a:cs typeface="Arial" pitchFamily="34" charset="0"/>
              </a:defRPr>
            </a:lvl1pPr>
            <a:lvl2pPr marL="742950" indent="-285750">
              <a:defRPr sz="2600">
                <a:solidFill>
                  <a:schemeClr val="tx1"/>
                </a:solidFill>
                <a:latin typeface="Arial" pitchFamily="34" charset="0"/>
                <a:cs typeface="Arial" pitchFamily="34" charset="0"/>
              </a:defRPr>
            </a:lvl2pPr>
            <a:lvl3pPr marL="1143000" indent="-228600">
              <a:defRPr sz="2600">
                <a:solidFill>
                  <a:schemeClr val="tx1"/>
                </a:solidFill>
                <a:latin typeface="Arial" pitchFamily="34" charset="0"/>
                <a:cs typeface="Arial" pitchFamily="34" charset="0"/>
              </a:defRPr>
            </a:lvl3pPr>
            <a:lvl4pPr marL="1600200" indent="-228600">
              <a:defRPr sz="2600">
                <a:solidFill>
                  <a:schemeClr val="tx1"/>
                </a:solidFill>
                <a:latin typeface="Arial" pitchFamily="34" charset="0"/>
                <a:cs typeface="Arial" pitchFamily="34" charset="0"/>
              </a:defRPr>
            </a:lvl4pPr>
            <a:lvl5pPr marL="2057400" indent="-228600">
              <a:defRPr sz="2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600">
                <a:solidFill>
                  <a:schemeClr val="tx1"/>
                </a:solidFill>
                <a:latin typeface="Arial" pitchFamily="34" charset="0"/>
                <a:cs typeface="Arial" pitchFamily="34" charset="0"/>
              </a:defRPr>
            </a:lvl9pPr>
          </a:lstStyle>
          <a:p>
            <a:pPr indent="0" algn="ctr" defTabSz="966246"/>
            <a:r>
              <a:rPr lang="ru-RU" sz="2200" b="1" dirty="0" smtClean="0">
                <a:solidFill>
                  <a:srgbClr val="FF0000"/>
                </a:solidFill>
                <a:latin typeface="Times New Roman" pitchFamily="18" charset="0"/>
                <a:cs typeface="Times New Roman" pitchFamily="18" charset="0"/>
              </a:rPr>
              <a:t>Госдума «круглый стол ПП» 29.05.2023г.  </a:t>
            </a:r>
          </a:p>
          <a:p>
            <a:pPr indent="0" algn="ctr" defTabSz="966246"/>
            <a:endParaRPr lang="ru-RU" sz="2200" b="1" dirty="0" smtClean="0">
              <a:solidFill>
                <a:srgbClr val="FF0000"/>
              </a:solidFill>
              <a:latin typeface="Times New Roman" pitchFamily="18" charset="0"/>
              <a:cs typeface="Times New Roman" pitchFamily="18" charset="0"/>
            </a:endParaRPr>
          </a:p>
        </p:txBody>
      </p:sp>
      <p:pic>
        <p:nvPicPr>
          <p:cNvPr id="4" name="Рисунок 3"/>
          <p:cNvPicPr/>
          <p:nvPr/>
        </p:nvPicPr>
        <p:blipFill>
          <a:blip r:embed="rId3" cstate="print"/>
          <a:srcRect l="17708" t="18864" r="15683" b="5861"/>
          <a:stretch>
            <a:fillRect/>
          </a:stretch>
        </p:blipFill>
        <p:spPr bwMode="auto">
          <a:xfrm>
            <a:off x="0" y="599089"/>
            <a:ext cx="12192000" cy="6258911"/>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246064" y="43205"/>
            <a:ext cx="12021455" cy="77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25" tIns="48312" rIns="96625" bIns="48312" anchor="ctr">
            <a:spAutoFit/>
          </a:bodyPr>
          <a:lstStyle>
            <a:lvl1pPr indent="450850">
              <a:defRPr sz="2600">
                <a:solidFill>
                  <a:schemeClr val="tx1"/>
                </a:solidFill>
                <a:latin typeface="Arial" pitchFamily="34" charset="0"/>
                <a:cs typeface="Arial" pitchFamily="34" charset="0"/>
              </a:defRPr>
            </a:lvl1pPr>
            <a:lvl2pPr marL="742950" indent="-285750">
              <a:defRPr sz="2600">
                <a:solidFill>
                  <a:schemeClr val="tx1"/>
                </a:solidFill>
                <a:latin typeface="Arial" pitchFamily="34" charset="0"/>
                <a:cs typeface="Arial" pitchFamily="34" charset="0"/>
              </a:defRPr>
            </a:lvl2pPr>
            <a:lvl3pPr marL="1143000" indent="-228600">
              <a:defRPr sz="2600">
                <a:solidFill>
                  <a:schemeClr val="tx1"/>
                </a:solidFill>
                <a:latin typeface="Arial" pitchFamily="34" charset="0"/>
                <a:cs typeface="Arial" pitchFamily="34" charset="0"/>
              </a:defRPr>
            </a:lvl3pPr>
            <a:lvl4pPr marL="1600200" indent="-228600">
              <a:defRPr sz="2600">
                <a:solidFill>
                  <a:schemeClr val="tx1"/>
                </a:solidFill>
                <a:latin typeface="Arial" pitchFamily="34" charset="0"/>
                <a:cs typeface="Arial" pitchFamily="34" charset="0"/>
              </a:defRPr>
            </a:lvl4pPr>
            <a:lvl5pPr marL="2057400" indent="-228600">
              <a:defRPr sz="2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600">
                <a:solidFill>
                  <a:schemeClr val="tx1"/>
                </a:solidFill>
                <a:latin typeface="Arial" pitchFamily="34" charset="0"/>
                <a:cs typeface="Arial" pitchFamily="34" charset="0"/>
              </a:defRPr>
            </a:lvl9pPr>
          </a:lstStyle>
          <a:p>
            <a:pPr indent="0" algn="ctr" defTabSz="966246"/>
            <a:r>
              <a:rPr lang="ru-RU" sz="2200" b="1" dirty="0" smtClean="0">
                <a:solidFill>
                  <a:srgbClr val="FF0000"/>
                </a:solidFill>
                <a:latin typeface="Times New Roman" pitchFamily="18" charset="0"/>
                <a:cs typeface="Times New Roman" pitchFamily="18" charset="0"/>
              </a:rPr>
              <a:t>Госдума «круглый стол ПП» 29.05.2023г.  </a:t>
            </a:r>
          </a:p>
          <a:p>
            <a:pPr indent="0" algn="ctr" defTabSz="966246"/>
            <a:endParaRPr lang="ru-RU" sz="2200" b="1" dirty="0" smtClean="0">
              <a:solidFill>
                <a:srgbClr val="FF0000"/>
              </a:solidFill>
              <a:latin typeface="Times New Roman" pitchFamily="18" charset="0"/>
              <a:cs typeface="Times New Roman" pitchFamily="18" charset="0"/>
            </a:endParaRPr>
          </a:p>
        </p:txBody>
      </p:sp>
      <p:pic>
        <p:nvPicPr>
          <p:cNvPr id="5" name="Рисунок 4"/>
          <p:cNvPicPr/>
          <p:nvPr/>
        </p:nvPicPr>
        <p:blipFill>
          <a:blip r:embed="rId3" cstate="print"/>
          <a:srcRect l="17708" t="17949" r="16301" b="5311"/>
          <a:stretch>
            <a:fillRect/>
          </a:stretch>
        </p:blipFill>
        <p:spPr bwMode="auto">
          <a:xfrm>
            <a:off x="0" y="409903"/>
            <a:ext cx="12191999" cy="644809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Лого итог.png"/>
          <p:cNvPicPr>
            <a:picLocks noChangeAspect="1"/>
          </p:cNvPicPr>
          <p:nvPr/>
        </p:nvPicPr>
        <p:blipFill>
          <a:blip r:embed="rId3" cstate="print"/>
          <a:stretch>
            <a:fillRect/>
          </a:stretch>
        </p:blipFill>
        <p:spPr>
          <a:xfrm>
            <a:off x="10520218" y="3"/>
            <a:ext cx="1455942" cy="1419092"/>
          </a:xfrm>
          <a:prstGeom prst="rect">
            <a:avLst/>
          </a:prstGeom>
        </p:spPr>
      </p:pic>
      <p:sp>
        <p:nvSpPr>
          <p:cNvPr id="10" name="Rectangle 1"/>
          <p:cNvSpPr>
            <a:spLocks noChangeArrowheads="1"/>
          </p:cNvSpPr>
          <p:nvPr/>
        </p:nvSpPr>
        <p:spPr bwMode="auto">
          <a:xfrm>
            <a:off x="246064" y="152984"/>
            <a:ext cx="12021455" cy="436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25" tIns="48312" rIns="96625" bIns="48312" anchor="ctr">
            <a:spAutoFit/>
          </a:bodyPr>
          <a:lstStyle>
            <a:lvl1pPr indent="450850">
              <a:defRPr sz="2600">
                <a:solidFill>
                  <a:schemeClr val="tx1"/>
                </a:solidFill>
                <a:latin typeface="Arial" pitchFamily="34" charset="0"/>
                <a:cs typeface="Arial" pitchFamily="34" charset="0"/>
              </a:defRPr>
            </a:lvl1pPr>
            <a:lvl2pPr marL="742950" indent="-285750">
              <a:defRPr sz="2600">
                <a:solidFill>
                  <a:schemeClr val="tx1"/>
                </a:solidFill>
                <a:latin typeface="Arial" pitchFamily="34" charset="0"/>
                <a:cs typeface="Arial" pitchFamily="34" charset="0"/>
              </a:defRPr>
            </a:lvl2pPr>
            <a:lvl3pPr marL="1143000" indent="-228600">
              <a:defRPr sz="2600">
                <a:solidFill>
                  <a:schemeClr val="tx1"/>
                </a:solidFill>
                <a:latin typeface="Arial" pitchFamily="34" charset="0"/>
                <a:cs typeface="Arial" pitchFamily="34" charset="0"/>
              </a:defRPr>
            </a:lvl3pPr>
            <a:lvl4pPr marL="1600200" indent="-228600">
              <a:defRPr sz="2600">
                <a:solidFill>
                  <a:schemeClr val="tx1"/>
                </a:solidFill>
                <a:latin typeface="Arial" pitchFamily="34" charset="0"/>
                <a:cs typeface="Arial" pitchFamily="34" charset="0"/>
              </a:defRPr>
            </a:lvl4pPr>
            <a:lvl5pPr marL="2057400" indent="-228600">
              <a:defRPr sz="2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600">
                <a:solidFill>
                  <a:schemeClr val="tx1"/>
                </a:solidFill>
                <a:latin typeface="Arial" pitchFamily="34" charset="0"/>
                <a:cs typeface="Arial" pitchFamily="34" charset="0"/>
              </a:defRPr>
            </a:lvl9pPr>
          </a:lstStyle>
          <a:p>
            <a:pPr indent="0" algn="ctr" defTabSz="966246" eaLnBrk="1" hangingPunct="1"/>
            <a:r>
              <a:rPr lang="ru-RU" altLang="ru-RU" sz="2200" b="1" dirty="0">
                <a:solidFill>
                  <a:srgbClr val="FF0000"/>
                </a:solidFill>
                <a:latin typeface="Times New Roman" pitchFamily="18" charset="0"/>
                <a:ea typeface="Calibri" pitchFamily="34" charset="0"/>
                <a:cs typeface="Times New Roman" pitchFamily="18" charset="0"/>
              </a:rPr>
              <a:t>Обучение приемам первой помощи в УЦ ТЦМК</a:t>
            </a:r>
          </a:p>
        </p:txBody>
      </p:sp>
      <p:graphicFrame>
        <p:nvGraphicFramePr>
          <p:cNvPr id="6" name="Таблица 5"/>
          <p:cNvGraphicFramePr>
            <a:graphicFrameLocks noGrp="1"/>
          </p:cNvGraphicFramePr>
          <p:nvPr/>
        </p:nvGraphicFramePr>
        <p:xfrm>
          <a:off x="253775" y="791616"/>
          <a:ext cx="7049549" cy="3204254"/>
        </p:xfrm>
        <a:graphic>
          <a:graphicData uri="http://schemas.openxmlformats.org/drawingml/2006/table">
            <a:tbl>
              <a:tblPr/>
              <a:tblGrid>
                <a:gridCol w="3652691">
                  <a:extLst>
                    <a:ext uri="{9D8B030D-6E8A-4147-A177-3AD203B41FA5}">
                      <a16:colId xmlns="" xmlns:a16="http://schemas.microsoft.com/office/drawing/2014/main" val="20000"/>
                    </a:ext>
                  </a:extLst>
                </a:gridCol>
                <a:gridCol w="1132286">
                  <a:extLst>
                    <a:ext uri="{9D8B030D-6E8A-4147-A177-3AD203B41FA5}">
                      <a16:colId xmlns="" xmlns:a16="http://schemas.microsoft.com/office/drawing/2014/main" val="20001"/>
                    </a:ext>
                  </a:extLst>
                </a:gridCol>
                <a:gridCol w="1132286">
                  <a:extLst>
                    <a:ext uri="{9D8B030D-6E8A-4147-A177-3AD203B41FA5}">
                      <a16:colId xmlns="" xmlns:a16="http://schemas.microsoft.com/office/drawing/2014/main" val="20002"/>
                    </a:ext>
                  </a:extLst>
                </a:gridCol>
                <a:gridCol w="1132286">
                  <a:extLst>
                    <a:ext uri="{9D8B030D-6E8A-4147-A177-3AD203B41FA5}">
                      <a16:colId xmlns="" xmlns:a16="http://schemas.microsoft.com/office/drawing/2014/main" val="20003"/>
                    </a:ext>
                  </a:extLst>
                </a:gridCol>
              </a:tblGrid>
              <a:tr h="340899">
                <a:tc rowSpan="2">
                  <a:txBody>
                    <a:bodyPr/>
                    <a:lstStyle/>
                    <a:p>
                      <a:pPr algn="ctr">
                        <a:lnSpc>
                          <a:spcPct val="115000"/>
                        </a:lnSpc>
                        <a:spcAft>
                          <a:spcPts val="0"/>
                        </a:spcAft>
                      </a:pPr>
                      <a:r>
                        <a:rPr lang="ru-RU" sz="1800" b="1" dirty="0">
                          <a:latin typeface="Times New Roman"/>
                          <a:ea typeface="Calibri"/>
                          <a:cs typeface="Times New Roman"/>
                        </a:rPr>
                        <a:t>Категории</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ru-RU" sz="1800" b="1" dirty="0">
                          <a:latin typeface="Times New Roman"/>
                          <a:ea typeface="Calibri"/>
                          <a:cs typeface="Times New Roman"/>
                        </a:rPr>
                        <a:t>Количество обученных</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309706">
                <a:tc vMerge="1">
                  <a:txBody>
                    <a:bodyPr/>
                    <a:lstStyle/>
                    <a:p>
                      <a:endParaRPr lang="ru-RU"/>
                    </a:p>
                  </a:txBody>
                  <a:tcPr/>
                </a:tc>
                <a:tc>
                  <a:txBody>
                    <a:bodyPr/>
                    <a:lstStyle/>
                    <a:p>
                      <a:pPr algn="ctr">
                        <a:lnSpc>
                          <a:spcPct val="115000"/>
                        </a:lnSpc>
                        <a:spcAft>
                          <a:spcPts val="0"/>
                        </a:spcAft>
                      </a:pPr>
                      <a:r>
                        <a:rPr lang="ru-RU" sz="1800" b="1" dirty="0">
                          <a:latin typeface="Times New Roman"/>
                          <a:ea typeface="Calibri"/>
                          <a:cs typeface="Times New Roman"/>
                        </a:rPr>
                        <a:t>2020г.</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dirty="0">
                          <a:latin typeface="Times New Roman"/>
                          <a:ea typeface="Calibri"/>
                          <a:cs typeface="Times New Roman"/>
                        </a:rPr>
                        <a:t>2021г.</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1056794" rtl="0" eaLnBrk="1" fontAlgn="auto" latinLnBrk="0" hangingPunct="1">
                        <a:lnSpc>
                          <a:spcPct val="100000"/>
                        </a:lnSpc>
                        <a:spcBef>
                          <a:spcPts val="0"/>
                        </a:spcBef>
                        <a:spcAft>
                          <a:spcPts val="0"/>
                        </a:spcAft>
                        <a:buClrTx/>
                        <a:buSzTx/>
                        <a:buFontTx/>
                        <a:buNone/>
                        <a:tabLst/>
                        <a:defRPr/>
                      </a:pPr>
                      <a:r>
                        <a:rPr lang="ru-RU" sz="1800" b="1" dirty="0">
                          <a:latin typeface="Times New Roman"/>
                          <a:ea typeface="Calibri"/>
                          <a:cs typeface="Times New Roman"/>
                        </a:rPr>
                        <a:t>2022г.</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41053">
                <a:tc>
                  <a:txBody>
                    <a:bodyPr/>
                    <a:lstStyle/>
                    <a:p>
                      <a:pPr algn="ctr">
                        <a:lnSpc>
                          <a:spcPct val="115000"/>
                        </a:lnSpc>
                        <a:spcAft>
                          <a:spcPts val="0"/>
                        </a:spcAft>
                      </a:pPr>
                      <a:r>
                        <a:rPr lang="ru-RU" sz="1800" kern="1200" dirty="0">
                          <a:solidFill>
                            <a:srgbClr val="000000"/>
                          </a:solidFill>
                          <a:latin typeface="Times New Roman"/>
                          <a:ea typeface="Times New Roman"/>
                          <a:cs typeface="Times New Roman"/>
                        </a:rPr>
                        <a:t>Спасатели – пожарные МЧС</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kern="1200" dirty="0">
                          <a:solidFill>
                            <a:srgbClr val="000000"/>
                          </a:solidFill>
                          <a:latin typeface="Times New Roman"/>
                          <a:ea typeface="Times New Roman"/>
                          <a:cs typeface="Times New Roman"/>
                        </a:rPr>
                        <a:t>74 </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dirty="0">
                          <a:latin typeface="Times New Roman"/>
                          <a:ea typeface="Calibri"/>
                          <a:cs typeface="Times New Roman"/>
                        </a:rPr>
                        <a:t>81</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800" dirty="0">
                          <a:latin typeface="Times New Roman" pitchFamily="18" charset="0"/>
                          <a:cs typeface="Times New Roman" pitchFamily="18" charset="0"/>
                        </a:rPr>
                        <a:t>73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640378">
                <a:tc>
                  <a:txBody>
                    <a:bodyPr/>
                    <a:lstStyle/>
                    <a:p>
                      <a:pPr algn="ctr">
                        <a:lnSpc>
                          <a:spcPct val="115000"/>
                        </a:lnSpc>
                        <a:spcAft>
                          <a:spcPts val="0"/>
                        </a:spcAft>
                      </a:pPr>
                      <a:r>
                        <a:rPr lang="ru-RU" sz="1800" kern="1200" dirty="0">
                          <a:solidFill>
                            <a:srgbClr val="000000"/>
                          </a:solidFill>
                          <a:latin typeface="Times New Roman"/>
                          <a:ea typeface="Times New Roman"/>
                          <a:cs typeface="Times New Roman"/>
                        </a:rPr>
                        <a:t>Сотрудники УМВД (в том числе ГИБДД)</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kern="1200" dirty="0">
                          <a:solidFill>
                            <a:srgbClr val="000000"/>
                          </a:solidFill>
                          <a:latin typeface="Times New Roman"/>
                          <a:ea typeface="Times New Roman"/>
                          <a:cs typeface="Times New Roman"/>
                        </a:rPr>
                        <a:t>4 </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dirty="0">
                          <a:latin typeface="Times New Roman"/>
                          <a:ea typeface="Calibri"/>
                          <a:cs typeface="Times New Roman"/>
                        </a:rPr>
                        <a:t>29</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800" dirty="0">
                          <a:latin typeface="Times New Roman" pitchFamily="18" charset="0"/>
                          <a:cs typeface="Times New Roman" pitchFamily="18" charset="0"/>
                        </a:rPr>
                        <a:t>47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640378">
                <a:tc>
                  <a:txBody>
                    <a:bodyPr/>
                    <a:lstStyle/>
                    <a:p>
                      <a:pPr algn="ctr">
                        <a:lnSpc>
                          <a:spcPct val="115000"/>
                        </a:lnSpc>
                        <a:spcAft>
                          <a:spcPts val="0"/>
                        </a:spcAft>
                      </a:pPr>
                      <a:r>
                        <a:rPr lang="ru-RU" sz="1800" kern="1200" dirty="0">
                          <a:solidFill>
                            <a:srgbClr val="000000"/>
                          </a:solidFill>
                          <a:latin typeface="Times New Roman"/>
                          <a:ea typeface="Times New Roman"/>
                          <a:cs typeface="Times New Roman"/>
                        </a:rPr>
                        <a:t>Росгвардия (ОМОН, СОБР, вневедомственная охрана и</a:t>
                      </a:r>
                      <a:r>
                        <a:rPr lang="ru-RU" sz="1800" kern="1200" baseline="0" dirty="0">
                          <a:solidFill>
                            <a:srgbClr val="000000"/>
                          </a:solidFill>
                          <a:latin typeface="Times New Roman"/>
                          <a:ea typeface="Times New Roman"/>
                          <a:cs typeface="Times New Roman"/>
                        </a:rPr>
                        <a:t> </a:t>
                      </a:r>
                      <a:r>
                        <a:rPr lang="ru-RU" sz="1800" kern="1200" dirty="0">
                          <a:solidFill>
                            <a:srgbClr val="000000"/>
                          </a:solidFill>
                          <a:latin typeface="Times New Roman"/>
                          <a:ea typeface="Times New Roman"/>
                          <a:cs typeface="Times New Roman"/>
                        </a:rPr>
                        <a:t>др.)</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kern="1200" dirty="0">
                          <a:solidFill>
                            <a:srgbClr val="000000"/>
                          </a:solidFill>
                          <a:latin typeface="Times New Roman"/>
                          <a:ea typeface="Times New Roman"/>
                          <a:cs typeface="Times New Roman"/>
                        </a:rPr>
                        <a:t>- </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dirty="0">
                          <a:latin typeface="Times New Roman"/>
                          <a:ea typeface="Calibri"/>
                          <a:cs typeface="Times New Roman"/>
                        </a:rPr>
                        <a:t>42</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800" dirty="0">
                          <a:latin typeface="Times New Roman" pitchFamily="18" charset="0"/>
                          <a:cs typeface="Times New Roman" pitchFamily="18" charset="0"/>
                        </a:rPr>
                        <a:t>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50996">
                <a:tc>
                  <a:txBody>
                    <a:bodyPr/>
                    <a:lstStyle/>
                    <a:p>
                      <a:pPr algn="ctr">
                        <a:lnSpc>
                          <a:spcPct val="115000"/>
                        </a:lnSpc>
                        <a:spcAft>
                          <a:spcPts val="0"/>
                        </a:spcAft>
                      </a:pPr>
                      <a:r>
                        <a:rPr lang="ru-RU" sz="1800" kern="1200" dirty="0">
                          <a:solidFill>
                            <a:srgbClr val="000000"/>
                          </a:solidFill>
                          <a:latin typeface="Times New Roman"/>
                          <a:ea typeface="Times New Roman"/>
                          <a:cs typeface="Times New Roman"/>
                        </a:rPr>
                        <a:t>Прочие категории</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kern="1200" dirty="0">
                          <a:solidFill>
                            <a:srgbClr val="000000"/>
                          </a:solidFill>
                          <a:latin typeface="Times New Roman"/>
                          <a:ea typeface="Times New Roman"/>
                          <a:cs typeface="Times New Roman"/>
                        </a:rPr>
                        <a:t>65 </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dirty="0">
                          <a:latin typeface="Times New Roman"/>
                          <a:ea typeface="Calibri"/>
                          <a:cs typeface="Times New Roman"/>
                        </a:rPr>
                        <a:t>52</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800" dirty="0">
                          <a:latin typeface="Times New Roman" pitchFamily="18" charset="0"/>
                          <a:cs typeface="Times New Roman" pitchFamily="18" charset="0"/>
                        </a:rPr>
                        <a:t>147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75082">
                <a:tc>
                  <a:txBody>
                    <a:bodyPr/>
                    <a:lstStyle/>
                    <a:p>
                      <a:pPr algn="ctr">
                        <a:lnSpc>
                          <a:spcPct val="115000"/>
                        </a:lnSpc>
                        <a:spcAft>
                          <a:spcPts val="0"/>
                        </a:spcAft>
                      </a:pPr>
                      <a:r>
                        <a:rPr lang="ru-RU" sz="1800" b="1" kern="1200" dirty="0">
                          <a:solidFill>
                            <a:srgbClr val="000000"/>
                          </a:solidFill>
                          <a:latin typeface="Times New Roman"/>
                          <a:ea typeface="Times New Roman"/>
                          <a:cs typeface="Times New Roman"/>
                        </a:rPr>
                        <a:t>Всего:</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kern="1200" dirty="0">
                          <a:solidFill>
                            <a:srgbClr val="000000"/>
                          </a:solidFill>
                          <a:latin typeface="Times New Roman"/>
                          <a:ea typeface="Times New Roman"/>
                          <a:cs typeface="Times New Roman"/>
                        </a:rPr>
                        <a:t>143 </a:t>
                      </a:r>
                      <a:endParaRPr lang="ru-RU"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b="1" dirty="0">
                          <a:latin typeface="Times New Roman"/>
                          <a:ea typeface="Times New Roman"/>
                          <a:cs typeface="Times New Roman"/>
                        </a:rPr>
                        <a:t>204</a:t>
                      </a:r>
                      <a:endParaRPr lang="ru-RU" sz="1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800" b="1" dirty="0">
                          <a:solidFill>
                            <a:srgbClr val="FF0000"/>
                          </a:solidFill>
                          <a:latin typeface="Times New Roman" pitchFamily="18" charset="0"/>
                          <a:cs typeface="Times New Roman" pitchFamily="18" charset="0"/>
                        </a:rPr>
                        <a:t>315 (+111)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pic>
        <p:nvPicPr>
          <p:cNvPr id="2053" name="Picture 5" descr="C:\Users\SilantevaEA\Desktop\U_WezfSB1kdNrkjZpInG8tB7fq_7e-ru2fGzRqHKTWTYy2qQ8HHQfrejFy1h66xy-d60EdTYLfZ_APrDxgzYpqeW.jpg"/>
          <p:cNvPicPr>
            <a:picLocks noChangeAspect="1" noChangeArrowheads="1"/>
          </p:cNvPicPr>
          <p:nvPr/>
        </p:nvPicPr>
        <p:blipFill>
          <a:blip r:embed="rId4" cstate="print"/>
          <a:srcRect/>
          <a:stretch>
            <a:fillRect/>
          </a:stretch>
        </p:blipFill>
        <p:spPr bwMode="auto">
          <a:xfrm>
            <a:off x="3326687" y="4049486"/>
            <a:ext cx="2660072" cy="2808514"/>
          </a:xfrm>
          <a:prstGeom prst="rect">
            <a:avLst/>
          </a:prstGeom>
          <a:noFill/>
        </p:spPr>
      </p:pic>
      <p:pic>
        <p:nvPicPr>
          <p:cNvPr id="2054" name="Picture 6" descr="C:\Users\SilantevaEA\Desktop\-3luMK-Ezepiqy1P0eE1CrzYG0Ik2PBcWd6HjaJV3BQm7fT7Bt42YrT6RKoq-cQok8LPbzNAa6Cng-bH9O77ztfX.jpg"/>
          <p:cNvPicPr>
            <a:picLocks noChangeAspect="1" noChangeArrowheads="1"/>
          </p:cNvPicPr>
          <p:nvPr/>
        </p:nvPicPr>
        <p:blipFill>
          <a:blip r:embed="rId5" cstate="print"/>
          <a:srcRect/>
          <a:stretch>
            <a:fillRect/>
          </a:stretch>
        </p:blipFill>
        <p:spPr bwMode="auto">
          <a:xfrm>
            <a:off x="0" y="4067032"/>
            <a:ext cx="3275462" cy="2790968"/>
          </a:xfrm>
          <a:prstGeom prst="rect">
            <a:avLst/>
          </a:prstGeom>
          <a:noFill/>
        </p:spPr>
      </p:pic>
      <p:pic>
        <p:nvPicPr>
          <p:cNvPr id="1026" name="Picture 2" descr="D:\Профиль\Загрузки\IMG_9506.jpg"/>
          <p:cNvPicPr>
            <a:picLocks noChangeAspect="1" noChangeArrowheads="1"/>
          </p:cNvPicPr>
          <p:nvPr/>
        </p:nvPicPr>
        <p:blipFill>
          <a:blip r:embed="rId6" cstate="print"/>
          <a:srcRect l="4901" t="2251" r="12212" b="5455"/>
          <a:stretch>
            <a:fillRect/>
          </a:stretch>
        </p:blipFill>
        <p:spPr bwMode="auto">
          <a:xfrm>
            <a:off x="7670041" y="804135"/>
            <a:ext cx="2156346" cy="3201482"/>
          </a:xfrm>
          <a:prstGeom prst="rect">
            <a:avLst/>
          </a:prstGeom>
          <a:noFill/>
        </p:spPr>
      </p:pic>
      <p:graphicFrame>
        <p:nvGraphicFramePr>
          <p:cNvPr id="11" name="Таблица 10"/>
          <p:cNvGraphicFramePr>
            <a:graphicFrameLocks noGrp="1"/>
          </p:cNvGraphicFramePr>
          <p:nvPr/>
        </p:nvGraphicFramePr>
        <p:xfrm>
          <a:off x="6196085" y="4110520"/>
          <a:ext cx="5663820" cy="2535939"/>
        </p:xfrm>
        <a:graphic>
          <a:graphicData uri="http://schemas.openxmlformats.org/drawingml/2006/table">
            <a:tbl>
              <a:tblPr firstRow="1" bandRow="1">
                <a:tableStyleId>{284E427A-3D55-4303-BF80-6455036E1DE7}</a:tableStyleId>
              </a:tblPr>
              <a:tblGrid>
                <a:gridCol w="1887940"/>
                <a:gridCol w="1887940"/>
                <a:gridCol w="1887940"/>
              </a:tblGrid>
              <a:tr h="433147">
                <a:tc gridSpan="3">
                  <a:txBody>
                    <a:bodyPr/>
                    <a:lstStyle/>
                    <a:p>
                      <a:pPr algn="ctr"/>
                      <a:r>
                        <a:rPr lang="ru-RU" dirty="0" smtClean="0">
                          <a:latin typeface="Times New Roman" pitchFamily="18" charset="0"/>
                          <a:cs typeface="Times New Roman" pitchFamily="18" charset="0"/>
                        </a:rPr>
                        <a:t>Платные услуги</a:t>
                      </a:r>
                      <a:endParaRPr lang="ru-RU" dirty="0">
                        <a:latin typeface="Times New Roman" pitchFamily="18" charset="0"/>
                        <a:cs typeface="Times New Roman" pitchFamily="18" charset="0"/>
                      </a:endParaRPr>
                    </a:p>
                  </a:txBody>
                  <a:tcPr/>
                </a:tc>
                <a:tc hMerge="1">
                  <a:txBody>
                    <a:bodyPr/>
                    <a:lstStyle/>
                    <a:p>
                      <a:endParaRPr lang="ru-RU" dirty="0"/>
                    </a:p>
                  </a:txBody>
                  <a:tcPr/>
                </a:tc>
                <a:tc hMerge="1">
                  <a:txBody>
                    <a:bodyPr/>
                    <a:lstStyle/>
                    <a:p>
                      <a:endParaRPr lang="ru-RU" dirty="0"/>
                    </a:p>
                  </a:txBody>
                  <a:tcPr/>
                </a:tc>
              </a:tr>
              <a:tr h="525698">
                <a:tc>
                  <a:txBody>
                    <a:bodyPr/>
                    <a:lstStyle/>
                    <a:p>
                      <a:pPr algn="ctr"/>
                      <a:r>
                        <a:rPr lang="ru-RU" dirty="0" smtClean="0">
                          <a:latin typeface="Times New Roman" pitchFamily="18" charset="0"/>
                          <a:cs typeface="Times New Roman" pitchFamily="18" charset="0"/>
                        </a:rPr>
                        <a:t>2020г.</a:t>
                      </a:r>
                      <a:endParaRPr lang="ru-RU" dirty="0">
                        <a:latin typeface="Times New Roman" pitchFamily="18" charset="0"/>
                        <a:cs typeface="Times New Roman" pitchFamily="18" charset="0"/>
                      </a:endParaRPr>
                    </a:p>
                  </a:txBody>
                  <a:tcPr/>
                </a:tc>
                <a:tc>
                  <a:txBody>
                    <a:bodyPr/>
                    <a:lstStyle/>
                    <a:p>
                      <a:pPr algn="ctr"/>
                      <a:r>
                        <a:rPr lang="ru-RU" dirty="0" smtClean="0">
                          <a:latin typeface="Times New Roman" pitchFamily="18" charset="0"/>
                          <a:cs typeface="Times New Roman" pitchFamily="18" charset="0"/>
                        </a:rPr>
                        <a:t>2021г.</a:t>
                      </a:r>
                      <a:endParaRPr lang="ru-RU" dirty="0">
                        <a:latin typeface="Times New Roman" pitchFamily="18" charset="0"/>
                        <a:cs typeface="Times New Roman" pitchFamily="18" charset="0"/>
                      </a:endParaRPr>
                    </a:p>
                  </a:txBody>
                  <a:tcPr/>
                </a:tc>
                <a:tc>
                  <a:txBody>
                    <a:bodyPr/>
                    <a:lstStyle/>
                    <a:p>
                      <a:pPr algn="ctr"/>
                      <a:r>
                        <a:rPr lang="ru-RU" dirty="0" smtClean="0">
                          <a:latin typeface="Times New Roman" pitchFamily="18" charset="0"/>
                          <a:cs typeface="Times New Roman" pitchFamily="18" charset="0"/>
                        </a:rPr>
                        <a:t>2022г.</a:t>
                      </a:r>
                      <a:endParaRPr lang="ru-RU" dirty="0">
                        <a:latin typeface="Times New Roman" pitchFamily="18" charset="0"/>
                        <a:cs typeface="Times New Roman" pitchFamily="18" charset="0"/>
                      </a:endParaRPr>
                    </a:p>
                  </a:txBody>
                  <a:tcPr/>
                </a:tc>
              </a:tr>
              <a:tr h="525698">
                <a:tc>
                  <a:txBody>
                    <a:bodyPr/>
                    <a:lstStyle/>
                    <a:p>
                      <a:pPr algn="ctr"/>
                      <a:r>
                        <a:rPr lang="ru-RU" sz="1800" kern="1200" dirty="0" smtClean="0">
                          <a:solidFill>
                            <a:schemeClr val="dk1"/>
                          </a:solidFill>
                          <a:latin typeface="Times New Roman" pitchFamily="18" charset="0"/>
                          <a:ea typeface="+mn-ea"/>
                          <a:cs typeface="Times New Roman" pitchFamily="18" charset="0"/>
                        </a:rPr>
                        <a:t>74200 руб.</a:t>
                      </a:r>
                      <a:endParaRPr lang="ru-RU" dirty="0">
                        <a:latin typeface="Times New Roman" pitchFamily="18" charset="0"/>
                        <a:cs typeface="Times New Roman" pitchFamily="18" charset="0"/>
                      </a:endParaRPr>
                    </a:p>
                  </a:txBody>
                  <a:tcPr/>
                </a:tc>
                <a:tc>
                  <a:txBody>
                    <a:bodyPr/>
                    <a:lstStyle/>
                    <a:p>
                      <a:pPr algn="ctr"/>
                      <a:r>
                        <a:rPr lang="ru-RU" sz="1800" kern="1200" dirty="0" smtClean="0">
                          <a:solidFill>
                            <a:schemeClr val="dk1"/>
                          </a:solidFill>
                          <a:latin typeface="Times New Roman" pitchFamily="18" charset="0"/>
                          <a:ea typeface="+mn-ea"/>
                          <a:cs typeface="Times New Roman" pitchFamily="18" charset="0"/>
                        </a:rPr>
                        <a:t>48400 руб.</a:t>
                      </a:r>
                      <a:endParaRPr lang="ru-RU" dirty="0">
                        <a:latin typeface="Times New Roman" pitchFamily="18" charset="0"/>
                        <a:cs typeface="Times New Roman" pitchFamily="18" charset="0"/>
                      </a:endParaRPr>
                    </a:p>
                  </a:txBody>
                  <a:tcPr/>
                </a:tc>
                <a:tc>
                  <a:txBody>
                    <a:bodyPr/>
                    <a:lstStyle/>
                    <a:p>
                      <a:pPr algn="ctr"/>
                      <a:r>
                        <a:rPr lang="ru-RU" sz="1800" kern="1200" dirty="0" smtClean="0">
                          <a:solidFill>
                            <a:schemeClr val="dk1"/>
                          </a:solidFill>
                          <a:latin typeface="Times New Roman" pitchFamily="18" charset="0"/>
                          <a:ea typeface="+mn-ea"/>
                          <a:cs typeface="Times New Roman" pitchFamily="18" charset="0"/>
                        </a:rPr>
                        <a:t>37400 руб.</a:t>
                      </a:r>
                      <a:endParaRPr lang="ru-RU" dirty="0">
                        <a:latin typeface="Times New Roman" pitchFamily="18" charset="0"/>
                        <a:cs typeface="Times New Roman" pitchFamily="18" charset="0"/>
                      </a:endParaRPr>
                    </a:p>
                  </a:txBody>
                  <a:tcPr/>
                </a:tc>
              </a:tr>
              <a:tr h="525698">
                <a:tc gridSpan="3">
                  <a:txBody>
                    <a:bodyPr/>
                    <a:lstStyle/>
                    <a:p>
                      <a:pPr algn="ctr"/>
                      <a:r>
                        <a:rPr lang="ru-RU" dirty="0" smtClean="0">
                          <a:latin typeface="Times New Roman" pitchFamily="18" charset="0"/>
                          <a:cs typeface="Times New Roman" pitchFamily="18" charset="0"/>
                        </a:rPr>
                        <a:t>Итого: 160000 руб.</a:t>
                      </a:r>
                      <a:endParaRPr lang="ru-RU" dirty="0">
                        <a:latin typeface="Times New Roman" pitchFamily="18" charset="0"/>
                        <a:cs typeface="Times New Roman" pitchFamily="18" charset="0"/>
                      </a:endParaRPr>
                    </a:p>
                  </a:txBody>
                  <a:tcPr/>
                </a:tc>
                <a:tc hMerge="1">
                  <a:txBody>
                    <a:bodyPr/>
                    <a:lstStyle/>
                    <a:p>
                      <a:pPr algn="ctr"/>
                      <a:endParaRPr lang="ru-RU" dirty="0">
                        <a:latin typeface="Times New Roman" pitchFamily="18" charset="0"/>
                        <a:cs typeface="Times New Roman" pitchFamily="18" charset="0"/>
                      </a:endParaRPr>
                    </a:p>
                  </a:txBody>
                  <a:tcPr/>
                </a:tc>
                <a:tc hMerge="1">
                  <a:txBody>
                    <a:bodyPr/>
                    <a:lstStyle/>
                    <a:p>
                      <a:pPr algn="ctr"/>
                      <a:endParaRPr lang="ru-RU" dirty="0">
                        <a:latin typeface="Times New Roman" pitchFamily="18" charset="0"/>
                        <a:cs typeface="Times New Roman" pitchFamily="18" charset="0"/>
                      </a:endParaRPr>
                    </a:p>
                  </a:txBody>
                  <a:tcPr/>
                </a:tc>
              </a:tr>
              <a:tr h="525698">
                <a:tc gridSpan="3">
                  <a:txBody>
                    <a:bodyPr/>
                    <a:lstStyle/>
                    <a:p>
                      <a:pPr algn="ctr"/>
                      <a:r>
                        <a:rPr lang="ru-RU" b="1" dirty="0" smtClean="0">
                          <a:latin typeface="Times New Roman" pitchFamily="18" charset="0"/>
                          <a:cs typeface="Times New Roman" pitchFamily="18" charset="0"/>
                        </a:rPr>
                        <a:t>Требуется видеопроектор: 35000 руб.</a:t>
                      </a:r>
                      <a:endParaRPr lang="ru-RU" b="1" dirty="0">
                        <a:latin typeface="Times New Roman" pitchFamily="18" charset="0"/>
                        <a:cs typeface="Times New Roman" pitchFamily="18" charset="0"/>
                      </a:endParaRPr>
                    </a:p>
                  </a:txBody>
                  <a:tcPr/>
                </a:tc>
                <a:tc hMerge="1">
                  <a:txBody>
                    <a:bodyPr/>
                    <a:lstStyle/>
                    <a:p>
                      <a:pPr algn="ctr"/>
                      <a:endParaRPr lang="ru-RU" dirty="0">
                        <a:latin typeface="Times New Roman" pitchFamily="18" charset="0"/>
                        <a:cs typeface="Times New Roman" pitchFamily="18" charset="0"/>
                      </a:endParaRPr>
                    </a:p>
                  </a:txBody>
                  <a:tcPr/>
                </a:tc>
                <a:tc hMerge="1">
                  <a:txBody>
                    <a:bodyPr/>
                    <a:lstStyle/>
                    <a:p>
                      <a:pPr algn="ctr"/>
                      <a:endParaRPr lang="ru-RU" dirty="0">
                        <a:latin typeface="Times New Roman" pitchFamily="18" charset="0"/>
                        <a:cs typeface="Times New Roman" pitchFamily="18" charset="0"/>
                      </a:endParaRPr>
                    </a:p>
                  </a:txBody>
                  <a:tcPr/>
                </a:tc>
              </a:tr>
            </a:tbl>
          </a:graphicData>
        </a:graphic>
      </p:graphicFrame>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45837" y="991165"/>
            <a:ext cx="8890243" cy="79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521" tIns="43260" rIns="86521" bIns="43260">
            <a:spAutoFit/>
          </a:bodyPr>
          <a:lstStyle>
            <a:lvl1pPr>
              <a:defRPr sz="2600">
                <a:solidFill>
                  <a:schemeClr val="tx1"/>
                </a:solidFill>
                <a:latin typeface="Arial" pitchFamily="34" charset="0"/>
                <a:cs typeface="Arial" pitchFamily="34" charset="0"/>
              </a:defRPr>
            </a:lvl1pPr>
            <a:lvl2pPr marL="742950" indent="-285750">
              <a:defRPr sz="2600">
                <a:solidFill>
                  <a:schemeClr val="tx1"/>
                </a:solidFill>
                <a:latin typeface="Arial" pitchFamily="34" charset="0"/>
                <a:cs typeface="Arial" pitchFamily="34" charset="0"/>
              </a:defRPr>
            </a:lvl2pPr>
            <a:lvl3pPr marL="1143000" indent="-228600">
              <a:defRPr sz="2600">
                <a:solidFill>
                  <a:schemeClr val="tx1"/>
                </a:solidFill>
                <a:latin typeface="Arial" pitchFamily="34" charset="0"/>
                <a:cs typeface="Arial" pitchFamily="34" charset="0"/>
              </a:defRPr>
            </a:lvl3pPr>
            <a:lvl4pPr marL="1600200" indent="-228600">
              <a:defRPr sz="2600">
                <a:solidFill>
                  <a:schemeClr val="tx1"/>
                </a:solidFill>
                <a:latin typeface="Arial" pitchFamily="34" charset="0"/>
                <a:cs typeface="Arial" pitchFamily="34" charset="0"/>
              </a:defRPr>
            </a:lvl4pPr>
            <a:lvl5pPr marL="2057400" indent="-228600">
              <a:defRPr sz="2600">
                <a:solidFill>
                  <a:schemeClr val="tx1"/>
                </a:solidFill>
                <a:latin typeface="Arial" pitchFamily="34" charset="0"/>
                <a:cs typeface="Arial" pitchFamily="34" charset="0"/>
              </a:defRPr>
            </a:lvl5pPr>
            <a:lvl6pPr marL="2514600" indent="-228600" defTabSz="1368425"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1368425"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1368425"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1368425" eaLnBrk="0" fontAlgn="base" hangingPunct="0">
              <a:spcBef>
                <a:spcPct val="0"/>
              </a:spcBef>
              <a:spcAft>
                <a:spcPct val="0"/>
              </a:spcAft>
              <a:defRPr sz="2600">
                <a:solidFill>
                  <a:schemeClr val="tx1"/>
                </a:solidFill>
                <a:latin typeface="Arial" pitchFamily="34" charset="0"/>
                <a:cs typeface="Arial" pitchFamily="34" charset="0"/>
              </a:defRPr>
            </a:lvl9pPr>
          </a:lstStyle>
          <a:p>
            <a:endParaRPr lang="ru-RU" sz="2300" b="1" dirty="0">
              <a:solidFill>
                <a:srgbClr val="FF0000"/>
              </a:solidFill>
            </a:endParaRPr>
          </a:p>
          <a:p>
            <a:endParaRPr lang="ru-RU" sz="2300" b="1" dirty="0">
              <a:solidFill>
                <a:srgbClr val="FF0000"/>
              </a:solidFill>
            </a:endParaRPr>
          </a:p>
        </p:txBody>
      </p:sp>
      <p:sp>
        <p:nvSpPr>
          <p:cNvPr id="4100" name="Rectangle 4"/>
          <p:cNvSpPr>
            <a:spLocks noChangeArrowheads="1"/>
          </p:cNvSpPr>
          <p:nvPr/>
        </p:nvSpPr>
        <p:spPr bwMode="auto">
          <a:xfrm>
            <a:off x="154378" y="3804875"/>
            <a:ext cx="1180407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spcBef>
                <a:spcPct val="0"/>
              </a:spcBef>
              <a:spcAft>
                <a:spcPct val="0"/>
              </a:spcAft>
              <a:buClrTx/>
              <a:buSzTx/>
              <a:buFontTx/>
              <a:buNone/>
              <a:tabLst/>
            </a:pP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 name="TextBox 9"/>
          <p:cNvSpPr txBox="1"/>
          <p:nvPr/>
        </p:nvSpPr>
        <p:spPr>
          <a:xfrm>
            <a:off x="495299" y="0"/>
            <a:ext cx="10465625" cy="430887"/>
          </a:xfrm>
          <a:prstGeom prst="rect">
            <a:avLst/>
          </a:prstGeom>
          <a:noFill/>
        </p:spPr>
        <p:txBody>
          <a:bodyPr wrap="square" rtlCol="0">
            <a:spAutoFit/>
          </a:bodyPr>
          <a:lstStyle/>
          <a:p>
            <a:pPr algn="ctr"/>
            <a:r>
              <a:rPr lang="ru-RU" sz="2200" b="1" dirty="0">
                <a:solidFill>
                  <a:srgbClr val="FF0000"/>
                </a:solidFill>
                <a:latin typeface="Times New Roman" pitchFamily="18" charset="0"/>
                <a:cs typeface="Times New Roman" pitchFamily="18" charset="0"/>
              </a:rPr>
              <a:t>Подчиненность ТЦМК и результаты:  </a:t>
            </a:r>
          </a:p>
        </p:txBody>
      </p:sp>
      <p:pic>
        <p:nvPicPr>
          <p:cNvPr id="2" name="Picture 2"/>
          <p:cNvPicPr>
            <a:picLocks noChangeAspect="1" noChangeArrowheads="1"/>
          </p:cNvPicPr>
          <p:nvPr/>
        </p:nvPicPr>
        <p:blipFill>
          <a:blip r:embed="rId3" cstate="print"/>
          <a:srcRect l="26642" t="19310" r="22873" b="7929"/>
          <a:stretch>
            <a:fillRect/>
          </a:stretch>
        </p:blipFill>
        <p:spPr bwMode="auto">
          <a:xfrm>
            <a:off x="5786651" y="464799"/>
            <a:ext cx="6405349" cy="6388727"/>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l="29216" t="19869" r="24776" b="7369"/>
          <a:stretch>
            <a:fillRect/>
          </a:stretch>
        </p:blipFill>
        <p:spPr bwMode="auto">
          <a:xfrm>
            <a:off x="0" y="477672"/>
            <a:ext cx="5769637" cy="6380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45837" y="991165"/>
            <a:ext cx="8890243" cy="79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521" tIns="43260" rIns="86521" bIns="43260">
            <a:spAutoFit/>
          </a:bodyPr>
          <a:lstStyle>
            <a:lvl1pPr>
              <a:defRPr sz="2600">
                <a:solidFill>
                  <a:schemeClr val="tx1"/>
                </a:solidFill>
                <a:latin typeface="Arial" pitchFamily="34" charset="0"/>
                <a:cs typeface="Arial" pitchFamily="34" charset="0"/>
              </a:defRPr>
            </a:lvl1pPr>
            <a:lvl2pPr marL="742950" indent="-285750">
              <a:defRPr sz="2600">
                <a:solidFill>
                  <a:schemeClr val="tx1"/>
                </a:solidFill>
                <a:latin typeface="Arial" pitchFamily="34" charset="0"/>
                <a:cs typeface="Arial" pitchFamily="34" charset="0"/>
              </a:defRPr>
            </a:lvl2pPr>
            <a:lvl3pPr marL="1143000" indent="-228600">
              <a:defRPr sz="2600">
                <a:solidFill>
                  <a:schemeClr val="tx1"/>
                </a:solidFill>
                <a:latin typeface="Arial" pitchFamily="34" charset="0"/>
                <a:cs typeface="Arial" pitchFamily="34" charset="0"/>
              </a:defRPr>
            </a:lvl3pPr>
            <a:lvl4pPr marL="1600200" indent="-228600">
              <a:defRPr sz="2600">
                <a:solidFill>
                  <a:schemeClr val="tx1"/>
                </a:solidFill>
                <a:latin typeface="Arial" pitchFamily="34" charset="0"/>
                <a:cs typeface="Arial" pitchFamily="34" charset="0"/>
              </a:defRPr>
            </a:lvl4pPr>
            <a:lvl5pPr marL="2057400" indent="-228600">
              <a:defRPr sz="2600">
                <a:solidFill>
                  <a:schemeClr val="tx1"/>
                </a:solidFill>
                <a:latin typeface="Arial" pitchFamily="34" charset="0"/>
                <a:cs typeface="Arial" pitchFamily="34" charset="0"/>
              </a:defRPr>
            </a:lvl5pPr>
            <a:lvl6pPr marL="2514600" indent="-228600" defTabSz="1368425"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1368425"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1368425"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1368425" eaLnBrk="0" fontAlgn="base" hangingPunct="0">
              <a:spcBef>
                <a:spcPct val="0"/>
              </a:spcBef>
              <a:spcAft>
                <a:spcPct val="0"/>
              </a:spcAft>
              <a:defRPr sz="2600">
                <a:solidFill>
                  <a:schemeClr val="tx1"/>
                </a:solidFill>
                <a:latin typeface="Arial" pitchFamily="34" charset="0"/>
                <a:cs typeface="Arial" pitchFamily="34" charset="0"/>
              </a:defRPr>
            </a:lvl9pPr>
          </a:lstStyle>
          <a:p>
            <a:endParaRPr lang="ru-RU" sz="2300" b="1" dirty="0">
              <a:solidFill>
                <a:srgbClr val="FF0000"/>
              </a:solidFill>
            </a:endParaRPr>
          </a:p>
          <a:p>
            <a:endParaRPr lang="ru-RU" sz="2300" b="1" dirty="0">
              <a:solidFill>
                <a:srgbClr val="FF0000"/>
              </a:solidFill>
            </a:endParaRPr>
          </a:p>
        </p:txBody>
      </p:sp>
      <p:pic>
        <p:nvPicPr>
          <p:cNvPr id="9" name="Рисунок 1" descr="Лого итог.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6759" y="0"/>
            <a:ext cx="1525241" cy="144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4"/>
          <p:cNvSpPr>
            <a:spLocks noChangeArrowheads="1"/>
          </p:cNvSpPr>
          <p:nvPr/>
        </p:nvSpPr>
        <p:spPr bwMode="auto">
          <a:xfrm>
            <a:off x="154378" y="438501"/>
            <a:ext cx="11839699" cy="67147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spcBef>
                <a:spcPct val="0"/>
              </a:spcBef>
              <a:spcAft>
                <a:spcPct val="0"/>
              </a:spcAft>
              <a:buClrTx/>
              <a:buSzTx/>
              <a:buFontTx/>
              <a:buNone/>
              <a:tabLst/>
            </a:pP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a:t>
            </a:r>
            <a:r>
              <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ФЗ от </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21.11.2011г. </a:t>
            </a:r>
            <a:r>
              <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№323-ФЗ «Об основах охраны здоровья граждан в РФ».</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2. Пост. Правит. РФ от 26.08.2013г</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734 «Об утв. Положения о Всероссийской службе медицины катастроф».</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3. Приказ Минздрава РФ от 27.10.2000г</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380 «Об утв. положения о службе медицины катастроф Минздрава РФ».</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4. </a:t>
            </a:r>
            <a:r>
              <a:rPr kumimoji="0" 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Приказ Минздрава РФ от 06.11.2020г. №1202н «Об утв. порядка организации и оказания Всероссийской службой медицины катастроф медицинской помощи при ЧС, в том числе медицинской эвакуации».</a:t>
            </a:r>
            <a:endParaRPr kumimoji="0" lang="ru-RU" sz="16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5. </a:t>
            </a:r>
            <a:r>
              <a:rPr kumimoji="0" 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Приказ Минздравмедпрома</a:t>
            </a:r>
            <a:r>
              <a:rPr lang="ru-RU" sz="1600" b="1" dirty="0">
                <a:latin typeface="Times New Roman" pitchFamily="18" charset="0"/>
                <a:ea typeface="Times New Roman" pitchFamily="18" charset="0"/>
                <a:cs typeface="Times New Roman" pitchFamily="18" charset="0"/>
              </a:rPr>
              <a:t> </a:t>
            </a:r>
            <a:r>
              <a:rPr kumimoji="0" 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РФ от 21.06.1996г. №261 «Об утв. положений о региональных и территориальных центрах медицины катастроф».</a:t>
            </a:r>
            <a:endParaRPr kumimoji="0" lang="ru-RU" sz="16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r>
              <a:rPr lang="ru-RU" sz="1600" dirty="0">
                <a:latin typeface="Times New Roman" pitchFamily="18" charset="0"/>
                <a:ea typeface="Times New Roman" pitchFamily="18" charset="0"/>
                <a:cs typeface="Times New Roman" pitchFamily="18" charset="0"/>
              </a:rPr>
              <a:t>6.</a:t>
            </a:r>
            <a:r>
              <a:rPr lang="en-US" sz="1600" dirty="0">
                <a:latin typeface="Times New Roman" pitchFamily="18" charset="0"/>
                <a:ea typeface="Times New Roman" pitchFamily="18" charset="0"/>
                <a:cs typeface="Times New Roman" pitchFamily="18" charset="0"/>
              </a:rPr>
              <a:t> </a:t>
            </a:r>
            <a:r>
              <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Приказ Минздрава РФ №394, МЧС РФ №589 от 03.11.1999г. «О совершенствовании системы оказания экстренной медицинской помощи лицам, пострадавшим от террористических актов».</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r>
              <a:rPr lang="ru-RU" sz="1600" dirty="0">
                <a:latin typeface="Times New Roman" pitchFamily="18" charset="0"/>
                <a:ea typeface="Times New Roman" pitchFamily="18" charset="0"/>
                <a:cs typeface="Times New Roman" pitchFamily="18" charset="0"/>
              </a:rPr>
              <a:t>7</a:t>
            </a:r>
            <a:r>
              <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Приказ Минздрава РФ от 26.08.2013г. №598 «Об утверждении положения о резерве медицинских ресурсов Минздрава РФ для ликвидации медико-санитарных последствий ЧС, его номенклатуры и объема».</a:t>
            </a:r>
          </a:p>
          <a:p>
            <a:pPr lvl="0" algn="just" eaLnBrk="0" fontAlgn="base" hangingPunct="0">
              <a:spcBef>
                <a:spcPct val="0"/>
              </a:spcBef>
              <a:spcAft>
                <a:spcPct val="0"/>
              </a:spcAft>
            </a:pPr>
            <a:r>
              <a:rPr lang="ru-RU" sz="1600" dirty="0">
                <a:latin typeface="Times New Roman" pitchFamily="18" charset="0"/>
                <a:cs typeface="Times New Roman" pitchFamily="18" charset="0"/>
              </a:rPr>
              <a:t>8</a:t>
            </a:r>
            <a:r>
              <a:rPr lang="ru-RU" sz="1600" b="1" dirty="0">
                <a:latin typeface="Times New Roman" pitchFamily="18" charset="0"/>
                <a:cs typeface="Times New Roman" pitchFamily="18" charset="0"/>
              </a:rPr>
              <a:t>. </a:t>
            </a:r>
            <a:r>
              <a:rPr lang="ru-RU" sz="1600" b="1" dirty="0">
                <a:solidFill>
                  <a:srgbClr val="FF0000"/>
                </a:solidFill>
                <a:latin typeface="Times New Roman" pitchFamily="18" charset="0"/>
                <a:cs typeface="Times New Roman" pitchFamily="18" charset="0"/>
              </a:rPr>
              <a:t>Приказ Минздрава России от 28.01.2022г. №34, отменивший приказ Минздрава РФ от 02.10.2019г. №827</a:t>
            </a:r>
            <a:r>
              <a:rPr lang="ru-RU" sz="1600" b="1" dirty="0">
                <a:latin typeface="Times New Roman" pitchFamily="18" charset="0"/>
                <a:cs typeface="Times New Roman" pitchFamily="18" charset="0"/>
              </a:rPr>
              <a:t> </a:t>
            </a:r>
            <a:r>
              <a:rPr lang="ru-RU" sz="1600" dirty="0">
                <a:latin typeface="Times New Roman" pitchFamily="18" charset="0"/>
                <a:cs typeface="Times New Roman" pitchFamily="18" charset="0"/>
              </a:rPr>
              <a:t>«Об утверждении ведомственной целевой программы «Совершенствование оказания скорой, в том числе скорой специализированной, медицинской помощи и деятельности Всероссийской службы медицины катастроф».</a:t>
            </a:r>
            <a:r>
              <a:rPr kumimoji="0" lang="ru-RU" sz="16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p>
          <a:p>
            <a:pPr marL="0" marR="0" lvl="0" indent="0" algn="just" defTabSz="914400" rtl="0" eaLnBrk="0" fontAlgn="base" latinLnBrk="0" hangingPunct="0">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9. Пост. Правит. ВО от 31.01.2011г. № 65 «О территориальной подсистеме единой государственной системы предупреждения и ликвидации ЧС области» (в ред. постановления Правительства области от 08.02.2021г. №124).</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r>
              <a:rPr lang="ru-RU" sz="1600" dirty="0">
                <a:latin typeface="Times New Roman" pitchFamily="18" charset="0"/>
                <a:ea typeface="Times New Roman" pitchFamily="18" charset="0"/>
                <a:cs typeface="Times New Roman" pitchFamily="18" charset="0"/>
              </a:rPr>
              <a:t>10</a:t>
            </a:r>
            <a:r>
              <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Пост. Правит. ВО от 02.06.2014г. №463 «О Перечне сил и средств постоянной готовности Вологодской территориальной подсистемы единой государственной системы предупреждения и ликвидации ЧС».</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r>
              <a:rPr lang="ru-RU" sz="1600" dirty="0">
                <a:latin typeface="Times New Roman" pitchFamily="18" charset="0"/>
                <a:ea typeface="Times New Roman" pitchFamily="18" charset="0"/>
                <a:cs typeface="Times New Roman" pitchFamily="18" charset="0"/>
              </a:rPr>
              <a:t>11</a:t>
            </a:r>
            <a:r>
              <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Пост. Правит. ВО от 15 ноября 2010 года №1295 «О Вологодском областном резерве материальных ресурсов для ликвидации ЧС природного и техногенного характера».</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12. </a:t>
            </a:r>
            <a:r>
              <a:rPr kumimoji="0" 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Приказ департамента здравоохранения Вологодской области от 22.02.2019 года №137 «О резерве медицинских средств для ликвидации ЧС природного и техногенного характера».</a:t>
            </a:r>
            <a:endParaRPr kumimoji="0" lang="ru-RU" sz="16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r>
              <a:rPr kumimoji="0" lang="ru-RU" sz="1600" b="0" i="0" u="none" strike="noStrike" cap="none" normalizeH="0" baseline="0" dirty="0">
                <a:ln>
                  <a:noFill/>
                </a:ln>
                <a:solidFill>
                  <a:srgbClr val="202122"/>
                </a:solidFill>
                <a:effectLst/>
                <a:latin typeface="Times New Roman" pitchFamily="18" charset="0"/>
                <a:ea typeface="Times New Roman" pitchFamily="18" charset="0"/>
                <a:cs typeface="Times New Roman" pitchFamily="18" charset="0"/>
              </a:rPr>
              <a:t>13. Алгоритмы реагирования СМК Вологодской области на ЧС техногенного характера, связанных с ДТП и на ЧС социального характера (терроризм) от 20.04.2022г. и на ЧС природного характера – лесные и другие ландшафтные пожары от 23.05.2023г. </a:t>
            </a:r>
          </a:p>
          <a:p>
            <a:pPr lvl="0" algn="just" eaLnBrk="0" fontAlgn="base" hangingPunct="0">
              <a:spcBef>
                <a:spcPct val="0"/>
              </a:spcBef>
              <a:spcAft>
                <a:spcPct val="0"/>
              </a:spcAft>
            </a:pPr>
            <a:r>
              <a:rPr lang="ru-RU" sz="1600" dirty="0">
                <a:solidFill>
                  <a:srgbClr val="202122"/>
                </a:solidFill>
                <a:latin typeface="Times New Roman" pitchFamily="18" charset="0"/>
                <a:cs typeface="Times New Roman" pitchFamily="18" charset="0"/>
              </a:rPr>
              <a:t>14. </a:t>
            </a:r>
            <a:r>
              <a:rPr lang="ru-RU" sz="1600" b="1" dirty="0">
                <a:solidFill>
                  <a:srgbClr val="202122"/>
                </a:solidFill>
                <a:latin typeface="Times New Roman" pitchFamily="18" charset="0"/>
                <a:cs typeface="Times New Roman" pitchFamily="18" charset="0"/>
              </a:rPr>
              <a:t>ФЗ от 14.04.2023г. №135-ФЗ «О внесении </a:t>
            </a:r>
            <a:r>
              <a:rPr lang="ru-RU" sz="1600" b="1" dirty="0" err="1">
                <a:solidFill>
                  <a:srgbClr val="202122"/>
                </a:solidFill>
                <a:latin typeface="Times New Roman" pitchFamily="18" charset="0"/>
                <a:cs typeface="Times New Roman" pitchFamily="18" charset="0"/>
              </a:rPr>
              <a:t>изм</a:t>
            </a:r>
            <a:r>
              <a:rPr lang="ru-RU" sz="1600" b="1" dirty="0">
                <a:solidFill>
                  <a:srgbClr val="202122"/>
                </a:solidFill>
                <a:latin typeface="Times New Roman" pitchFamily="18" charset="0"/>
                <a:cs typeface="Times New Roman" pitchFamily="18" charset="0"/>
              </a:rPr>
              <a:t>. в ст. 31 ФЗ «Об основах охраны здоровья граждан».</a:t>
            </a:r>
            <a:r>
              <a:rPr lang="ru-RU" sz="1600" dirty="0">
                <a:solidFill>
                  <a:srgbClr val="202122"/>
                </a:solidFill>
                <a:latin typeface="Times New Roman" pitchFamily="18" charset="0"/>
                <a:cs typeface="Times New Roman" pitchFamily="18" charset="0"/>
              </a:rPr>
              <a:t> </a:t>
            </a:r>
          </a:p>
          <a:p>
            <a:pPr lvl="0" algn="just" eaLnBrk="0" fontAlgn="base" hangingPunct="0">
              <a:spcBef>
                <a:spcPct val="0"/>
              </a:spcBef>
              <a:spcAft>
                <a:spcPct val="0"/>
              </a:spcAft>
            </a:pPr>
            <a:endParaRPr kumimoji="0" lang="ru-RU" sz="1500" b="0" i="0"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20000"/>
              </a:lnSpc>
              <a:spcBef>
                <a:spcPct val="0"/>
              </a:spcBef>
              <a:spcAft>
                <a:spcPct val="0"/>
              </a:spcAft>
              <a:buClrTx/>
              <a:buSzTx/>
              <a:buFontTx/>
              <a:buNone/>
              <a:tabLst/>
            </a:pP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 name="TextBox 9"/>
          <p:cNvSpPr txBox="1"/>
          <p:nvPr/>
        </p:nvSpPr>
        <p:spPr>
          <a:xfrm>
            <a:off x="495299" y="0"/>
            <a:ext cx="10465625" cy="430887"/>
          </a:xfrm>
          <a:prstGeom prst="rect">
            <a:avLst/>
          </a:prstGeom>
          <a:noFill/>
        </p:spPr>
        <p:txBody>
          <a:bodyPr wrap="square" rtlCol="0">
            <a:spAutoFit/>
          </a:bodyPr>
          <a:lstStyle/>
          <a:p>
            <a:pPr algn="ctr"/>
            <a:r>
              <a:rPr lang="ru-RU" sz="2200" b="1" dirty="0">
                <a:solidFill>
                  <a:srgbClr val="FF0000"/>
                </a:solidFill>
                <a:latin typeface="Times New Roman" pitchFamily="18" charset="0"/>
                <a:cs typeface="Times New Roman" pitchFamily="18" charset="0"/>
              </a:rPr>
              <a:t>Основные регламенты по СМК и ПП: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Лого итог.png"/>
          <p:cNvPicPr>
            <a:picLocks noChangeAspect="1"/>
          </p:cNvPicPr>
          <p:nvPr/>
        </p:nvPicPr>
        <p:blipFill>
          <a:blip r:embed="rId3" cstate="print"/>
          <a:stretch>
            <a:fillRect/>
          </a:stretch>
        </p:blipFill>
        <p:spPr>
          <a:xfrm>
            <a:off x="10520218" y="3"/>
            <a:ext cx="1455942" cy="1419092"/>
          </a:xfrm>
          <a:prstGeom prst="rect">
            <a:avLst/>
          </a:prstGeom>
        </p:spPr>
      </p:pic>
      <p:sp>
        <p:nvSpPr>
          <p:cNvPr id="5" name="Content Placeholder 2"/>
          <p:cNvSpPr txBox="1">
            <a:spLocks/>
          </p:cNvSpPr>
          <p:nvPr/>
        </p:nvSpPr>
        <p:spPr>
          <a:xfrm>
            <a:off x="471053" y="1386947"/>
            <a:ext cx="11194473" cy="4413487"/>
          </a:xfrm>
          <a:prstGeom prst="rect">
            <a:avLst/>
          </a:prstGeom>
        </p:spPr>
        <p:txBody>
          <a:bodyPr/>
          <a:lstStyle/>
          <a:p>
            <a:pPr marL="0" marR="0" lvl="0" algn="just" defTabSz="914400" rtl="0" eaLnBrk="0" fontAlgn="base" latinLnBrk="0" hangingPunct="0">
              <a:lnSpc>
                <a:spcPct val="150000"/>
              </a:lnSpc>
              <a:spcAft>
                <a:spcPct val="0"/>
              </a:spcAft>
              <a:buClrTx/>
              <a:buSzPct val="100000"/>
              <a:buFont typeface="Arial" charset="0"/>
              <a:buNone/>
              <a:tabLst/>
              <a:defRPr/>
            </a:pPr>
            <a:endParaRPr kumimoji="0" lang="ru-RU" sz="1800" b="0" i="0" u="none" strike="noStrike" kern="1200" cap="none" spc="0" normalizeH="0" baseline="0" noProof="0" dirty="0">
              <a:ln>
                <a:noFill/>
              </a:ln>
              <a:solidFill>
                <a:srgbClr val="000066"/>
              </a:solidFill>
              <a:effectLst/>
              <a:uLnTx/>
              <a:uFillTx/>
              <a:latin typeface="Times New Roman" pitchFamily="18" charset="0"/>
              <a:cs typeface="Times New Roman" pitchFamily="18" charset="0"/>
            </a:endParaRPr>
          </a:p>
        </p:txBody>
      </p:sp>
      <p:graphicFrame>
        <p:nvGraphicFramePr>
          <p:cNvPr id="4" name="Диаграмма 3"/>
          <p:cNvGraphicFramePr/>
          <p:nvPr/>
        </p:nvGraphicFramePr>
        <p:xfrm>
          <a:off x="378620" y="2066796"/>
          <a:ext cx="5226533" cy="36452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Диаграмма 5"/>
          <p:cNvGraphicFramePr/>
          <p:nvPr/>
        </p:nvGraphicFramePr>
        <p:xfrm>
          <a:off x="5790696" y="1966586"/>
          <a:ext cx="5906499" cy="3745445"/>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p:cNvSpPr txBox="1"/>
          <p:nvPr/>
        </p:nvSpPr>
        <p:spPr>
          <a:xfrm>
            <a:off x="855581" y="993481"/>
            <a:ext cx="3838038" cy="615553"/>
          </a:xfrm>
          <a:prstGeom prst="rect">
            <a:avLst/>
          </a:prstGeom>
          <a:noFill/>
        </p:spPr>
        <p:txBody>
          <a:bodyPr wrap="none" rtlCol="0">
            <a:spAutoFit/>
          </a:bodyPr>
          <a:lstStyle/>
          <a:p>
            <a:pPr algn="ctr"/>
            <a:r>
              <a:rPr lang="ru-RU" sz="2000" b="1" dirty="0">
                <a:latin typeface="Times New Roman" pitchFamily="18" charset="0"/>
                <a:cs typeface="Times New Roman" pitchFamily="18" charset="0"/>
              </a:rPr>
              <a:t>ЧС</a:t>
            </a:r>
          </a:p>
          <a:p>
            <a:pPr algn="ctr"/>
            <a:r>
              <a:rPr lang="ru-RU" sz="1400" b="1" dirty="0">
                <a:latin typeface="Times New Roman" pitchFamily="18" charset="0"/>
                <a:cs typeface="Times New Roman" pitchFamily="18" charset="0"/>
              </a:rPr>
              <a:t>(Приказ Минздрава РФ от 03.02.2005г. №112)</a:t>
            </a:r>
          </a:p>
        </p:txBody>
      </p:sp>
      <p:sp>
        <p:nvSpPr>
          <p:cNvPr id="8" name="TextBox 7"/>
          <p:cNvSpPr txBox="1"/>
          <p:nvPr/>
        </p:nvSpPr>
        <p:spPr>
          <a:xfrm>
            <a:off x="6186901" y="992438"/>
            <a:ext cx="4996368" cy="1046440"/>
          </a:xfrm>
          <a:prstGeom prst="rect">
            <a:avLst/>
          </a:prstGeom>
          <a:noFill/>
        </p:spPr>
        <p:txBody>
          <a:bodyPr wrap="square" rtlCol="0">
            <a:spAutoFit/>
          </a:bodyPr>
          <a:lstStyle/>
          <a:p>
            <a:pPr algn="ctr"/>
            <a:r>
              <a:rPr lang="ru-RU" sz="2000" b="1" dirty="0">
                <a:latin typeface="Times New Roman" pitchFamily="18" charset="0"/>
                <a:cs typeface="Times New Roman" pitchFamily="18" charset="0"/>
              </a:rPr>
              <a:t>ДТП</a:t>
            </a:r>
          </a:p>
          <a:p>
            <a:pPr algn="ctr"/>
            <a:r>
              <a:rPr lang="ru-RU" sz="1400" b="1" dirty="0">
                <a:latin typeface="Times New Roman" pitchFamily="18" charset="0"/>
                <a:cs typeface="Times New Roman" pitchFamily="18" charset="0"/>
              </a:rPr>
              <a:t>(План Правительства РФ от 04.08.2015г. №5063-П9 Региональный проект «Безопасность дорожного движения (Вологодская область) 2019-2024г.г.»)</a:t>
            </a:r>
            <a:endParaRPr lang="ru-RU" sz="1400" dirty="0"/>
          </a:p>
        </p:txBody>
      </p:sp>
      <p:sp>
        <p:nvSpPr>
          <p:cNvPr id="9" name="Прямоугольник 8"/>
          <p:cNvSpPr/>
          <p:nvPr/>
        </p:nvSpPr>
        <p:spPr>
          <a:xfrm>
            <a:off x="512064" y="199751"/>
            <a:ext cx="9899904" cy="769441"/>
          </a:xfrm>
          <a:prstGeom prst="rect">
            <a:avLst/>
          </a:prstGeom>
        </p:spPr>
        <p:txBody>
          <a:bodyPr wrap="square">
            <a:spAutoFit/>
          </a:bodyPr>
          <a:lstStyle/>
          <a:p>
            <a:pPr algn="ctr"/>
            <a:r>
              <a:rPr lang="ru-RU" altLang="ru-RU" sz="2200" b="1" dirty="0">
                <a:solidFill>
                  <a:srgbClr val="FF0000"/>
                </a:solidFill>
                <a:latin typeface="Times New Roman" pitchFamily="18" charset="0"/>
                <a:ea typeface="Calibri" pitchFamily="34" charset="0"/>
                <a:cs typeface="Times New Roman" pitchFamily="18" charset="0"/>
              </a:rPr>
              <a:t>ТЦМК – мониторинг чрезвычайных ситуаций,  пострадавших </a:t>
            </a:r>
          </a:p>
          <a:p>
            <a:pPr algn="ctr"/>
            <a:r>
              <a:rPr lang="ru-RU" altLang="ru-RU" sz="2200" b="1" dirty="0">
                <a:solidFill>
                  <a:srgbClr val="FF0000"/>
                </a:solidFill>
                <a:latin typeface="Times New Roman" pitchFamily="18" charset="0"/>
                <a:ea typeface="Calibri" pitchFamily="34" charset="0"/>
                <a:cs typeface="Times New Roman" pitchFamily="18" charset="0"/>
              </a:rPr>
              <a:t>при ЧС и при ДТП на территории области</a:t>
            </a:r>
            <a:endParaRPr lang="ru-RU" altLang="ru-RU" sz="2200" dirty="0">
              <a:solidFill>
                <a:srgbClr val="FF0000"/>
              </a:solidFill>
              <a:latin typeface="Times New Roman" pitchFamily="18" charset="0"/>
              <a:ea typeface="Calibri" pitchFamily="34" charset="0"/>
              <a:cs typeface="Times New Roman" pitchFamily="18" charset="0"/>
            </a:endParaRPr>
          </a:p>
        </p:txBody>
      </p:sp>
      <p:cxnSp>
        <p:nvCxnSpPr>
          <p:cNvPr id="11" name="Прямая соединительная линия 10"/>
          <p:cNvCxnSpPr/>
          <p:nvPr/>
        </p:nvCxnSpPr>
        <p:spPr>
          <a:xfrm flipV="1">
            <a:off x="6914368" y="2517569"/>
            <a:ext cx="1101476" cy="3884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Прямая соединительная линия 12"/>
          <p:cNvCxnSpPr/>
          <p:nvPr/>
        </p:nvCxnSpPr>
        <p:spPr>
          <a:xfrm>
            <a:off x="8004783" y="2519033"/>
            <a:ext cx="1215024" cy="31315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3547" y="0"/>
            <a:ext cx="9658597" cy="769441"/>
          </a:xfrm>
          <a:prstGeom prst="rect">
            <a:avLst/>
          </a:prstGeom>
        </p:spPr>
        <p:txBody>
          <a:bodyPr wrap="square">
            <a:spAutoFit/>
          </a:bodyPr>
          <a:lstStyle/>
          <a:p>
            <a:pPr algn="ctr"/>
            <a:r>
              <a:rPr lang="ru-RU" altLang="ru-RU" sz="2200" b="1" dirty="0" smtClean="0">
                <a:solidFill>
                  <a:srgbClr val="FF0000"/>
                </a:solidFill>
                <a:latin typeface="Times New Roman" pitchFamily="18" charset="0"/>
                <a:ea typeface="Calibri" pitchFamily="34" charset="0"/>
                <a:cs typeface="Times New Roman" pitchFamily="18" charset="0"/>
              </a:rPr>
              <a:t>ТЦМК – мониторинг чрезвычайных ситуаций,  пострадавших </a:t>
            </a:r>
          </a:p>
          <a:p>
            <a:pPr algn="ctr"/>
            <a:r>
              <a:rPr lang="ru-RU" altLang="ru-RU" sz="2200" b="1" dirty="0" smtClean="0">
                <a:solidFill>
                  <a:srgbClr val="FF0000"/>
                </a:solidFill>
                <a:latin typeface="Times New Roman" pitchFamily="18" charset="0"/>
                <a:ea typeface="Calibri" pitchFamily="34" charset="0"/>
                <a:cs typeface="Times New Roman" pitchFamily="18" charset="0"/>
              </a:rPr>
              <a:t>при ЧС и при ДТП на территории области</a:t>
            </a:r>
            <a:endParaRPr lang="ru-RU" sz="2200" dirty="0"/>
          </a:p>
        </p:txBody>
      </p:sp>
      <p:pic>
        <p:nvPicPr>
          <p:cNvPr id="4" name="Рисунок 3" descr="Лого итог.png"/>
          <p:cNvPicPr>
            <a:picLocks noChangeAspect="1"/>
          </p:cNvPicPr>
          <p:nvPr/>
        </p:nvPicPr>
        <p:blipFill>
          <a:blip r:embed="rId3" cstate="print"/>
          <a:stretch>
            <a:fillRect/>
          </a:stretch>
        </p:blipFill>
        <p:spPr>
          <a:xfrm>
            <a:off x="10520218" y="3"/>
            <a:ext cx="1455942" cy="1419092"/>
          </a:xfrm>
          <a:prstGeom prst="rect">
            <a:avLst/>
          </a:prstGeom>
        </p:spPr>
      </p:pic>
      <p:graphicFrame>
        <p:nvGraphicFramePr>
          <p:cNvPr id="5" name="Диаграмма 4"/>
          <p:cNvGraphicFramePr/>
          <p:nvPr/>
        </p:nvGraphicFramePr>
        <p:xfrm>
          <a:off x="1325574" y="2310970"/>
          <a:ext cx="8495319" cy="3745445"/>
        </p:xfrm>
        <a:graphic>
          <a:graphicData uri="http://schemas.openxmlformats.org/drawingml/2006/chart">
            <c:chart xmlns:c="http://schemas.openxmlformats.org/drawingml/2006/chart" xmlns:r="http://schemas.openxmlformats.org/officeDocument/2006/relationships" r:id="rId4"/>
          </a:graphicData>
        </a:graphic>
      </p:graphicFrame>
      <p:sp>
        <p:nvSpPr>
          <p:cNvPr id="7" name="Прямоугольник 6"/>
          <p:cNvSpPr/>
          <p:nvPr/>
        </p:nvSpPr>
        <p:spPr>
          <a:xfrm>
            <a:off x="1805050" y="792464"/>
            <a:ext cx="6768934" cy="1200329"/>
          </a:xfrm>
          <a:prstGeom prst="rect">
            <a:avLst/>
          </a:prstGeom>
        </p:spPr>
        <p:txBody>
          <a:bodyPr wrap="square">
            <a:spAutoFit/>
          </a:bodyPr>
          <a:lstStyle/>
          <a:p>
            <a:pPr algn="ctr"/>
            <a:r>
              <a:rPr lang="ru-RU" b="1" dirty="0" smtClean="0">
                <a:latin typeface="Times New Roman" pitchFamily="18" charset="0"/>
                <a:cs typeface="Times New Roman" pitchFamily="18" charset="0"/>
              </a:rPr>
              <a:t>ДТП</a:t>
            </a:r>
          </a:p>
          <a:p>
            <a:pPr algn="ctr"/>
            <a:r>
              <a:rPr lang="ru-RU" b="1" dirty="0" smtClean="0">
                <a:latin typeface="Times New Roman" pitchFamily="18" charset="0"/>
                <a:cs typeface="Times New Roman" pitchFamily="18" charset="0"/>
              </a:rPr>
              <a:t>(План Правительства РФ от 04.08.2015г. №5063-П9 Региональный проект «Безопасность дорожного движения (Вологодская область) 2019-2024г.г.»)</a:t>
            </a:r>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19F0D7E3-4964-7E45-8739-B3661D989BF6}"/>
              </a:ext>
            </a:extLst>
          </p:cNvPr>
          <p:cNvSpPr txBox="1">
            <a:spLocks noChangeArrowheads="1"/>
          </p:cNvSpPr>
          <p:nvPr/>
        </p:nvSpPr>
        <p:spPr bwMode="auto">
          <a:xfrm>
            <a:off x="224240" y="148748"/>
            <a:ext cx="11547059" cy="384721"/>
          </a:xfrm>
          <a:prstGeom prst="rect">
            <a:avLst/>
          </a:prstGeom>
          <a:noFill/>
          <a:ln w="9525">
            <a:noFill/>
            <a:miter lim="800000"/>
            <a:headEnd/>
            <a:tailEnd/>
          </a:ln>
        </p:spPr>
        <p:txBody>
          <a:bodyPr wrap="square">
            <a:spAutoFit/>
          </a:bodyPr>
          <a:lstStyle/>
          <a:p>
            <a:pPr algn="ctr">
              <a:spcBef>
                <a:spcPct val="50000"/>
              </a:spcBef>
            </a:pPr>
            <a:r>
              <a:rPr lang="ru-RU" sz="1900" b="1" dirty="0">
                <a:solidFill>
                  <a:srgbClr val="00338E"/>
                </a:solidFill>
                <a:cs typeface="Arial" charset="0"/>
              </a:rPr>
              <a:t>Варианты медицинской эвакуации при ЧС</a:t>
            </a:r>
          </a:p>
        </p:txBody>
      </p:sp>
      <p:sp>
        <p:nvSpPr>
          <p:cNvPr id="3" name="Freeform 988">
            <a:extLst>
              <a:ext uri="{FF2B5EF4-FFF2-40B4-BE49-F238E27FC236}">
                <a16:creationId xmlns="" xmlns:a16="http://schemas.microsoft.com/office/drawing/2014/main" id="{5DFD3528-1F0A-9C45-A87A-D5EFB384CE47}"/>
              </a:ext>
            </a:extLst>
          </p:cNvPr>
          <p:cNvSpPr>
            <a:spLocks/>
          </p:cNvSpPr>
          <p:nvPr/>
        </p:nvSpPr>
        <p:spPr bwMode="auto">
          <a:xfrm rot="21432142">
            <a:off x="378530" y="2551320"/>
            <a:ext cx="2437491" cy="2797772"/>
          </a:xfrm>
          <a:custGeom>
            <a:avLst/>
            <a:gdLst>
              <a:gd name="T0" fmla="*/ 84970 w 809"/>
              <a:gd name="T1" fmla="*/ 199772 h 772"/>
              <a:gd name="T2" fmla="*/ 230861 w 809"/>
              <a:gd name="T3" fmla="*/ 28898 h 772"/>
              <a:gd name="T4" fmla="*/ 594787 w 809"/>
              <a:gd name="T5" fmla="*/ 28898 h 772"/>
              <a:gd name="T6" fmla="*/ 884966 w 809"/>
              <a:gd name="T7" fmla="*/ 28898 h 772"/>
              <a:gd name="T8" fmla="*/ 1104604 w 809"/>
              <a:gd name="T9" fmla="*/ 199772 h 772"/>
              <a:gd name="T10" fmla="*/ 1248892 w 809"/>
              <a:gd name="T11" fmla="*/ 428442 h 772"/>
              <a:gd name="T12" fmla="*/ 1248892 w 809"/>
              <a:gd name="T13" fmla="*/ 770191 h 772"/>
              <a:gd name="T14" fmla="*/ 958713 w 809"/>
              <a:gd name="T15" fmla="*/ 941065 h 772"/>
              <a:gd name="T16" fmla="*/ 522643 w 809"/>
              <a:gd name="T17" fmla="*/ 941065 h 772"/>
              <a:gd name="T18" fmla="*/ 158717 w 809"/>
              <a:gd name="T19" fmla="*/ 826730 h 772"/>
              <a:gd name="T20" fmla="*/ 12826 w 809"/>
              <a:gd name="T21" fmla="*/ 541521 h 772"/>
              <a:gd name="T22" fmla="*/ 84970 w 809"/>
              <a:gd name="T23" fmla="*/ 314107 h 7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9"/>
              <a:gd name="T37" fmla="*/ 0 h 772"/>
              <a:gd name="T38" fmla="*/ 809 w 809"/>
              <a:gd name="T39" fmla="*/ 772 h 772"/>
              <a:gd name="connsiteX0" fmla="*/ 568 w 9756"/>
              <a:gd name="connsiteY0" fmla="*/ 2259 h 10087"/>
              <a:gd name="connsiteX1" fmla="*/ 1693 w 9756"/>
              <a:gd name="connsiteY1" fmla="*/ 497 h 10087"/>
              <a:gd name="connsiteX2" fmla="*/ 4545 w 9756"/>
              <a:gd name="connsiteY2" fmla="*/ 0 h 10087"/>
              <a:gd name="connsiteX3" fmla="*/ 6736 w 9756"/>
              <a:gd name="connsiteY3" fmla="*/ 497 h 10087"/>
              <a:gd name="connsiteX4" fmla="*/ 8430 w 9756"/>
              <a:gd name="connsiteY4" fmla="*/ 2259 h 10087"/>
              <a:gd name="connsiteX5" fmla="*/ 9542 w 9756"/>
              <a:gd name="connsiteY5" fmla="*/ 4616 h 10087"/>
              <a:gd name="connsiteX6" fmla="*/ 9542 w 9756"/>
              <a:gd name="connsiteY6" fmla="*/ 8139 h 10087"/>
              <a:gd name="connsiteX7" fmla="*/ 7305 w 9756"/>
              <a:gd name="connsiteY7" fmla="*/ 9901 h 10087"/>
              <a:gd name="connsiteX8" fmla="*/ 3943 w 9756"/>
              <a:gd name="connsiteY8" fmla="*/ 9901 h 10087"/>
              <a:gd name="connsiteX9" fmla="*/ 1137 w 9756"/>
              <a:gd name="connsiteY9" fmla="*/ 8722 h 10087"/>
              <a:gd name="connsiteX10" fmla="*/ 12 w 9756"/>
              <a:gd name="connsiteY10" fmla="*/ 5782 h 10087"/>
              <a:gd name="connsiteX11" fmla="*/ 568 w 9756"/>
              <a:gd name="connsiteY11" fmla="*/ 3437 h 10087"/>
              <a:gd name="connsiteX0" fmla="*/ 582 w 10000"/>
              <a:gd name="connsiteY0" fmla="*/ 2634 h 10394"/>
              <a:gd name="connsiteX1" fmla="*/ 1735 w 10000"/>
              <a:gd name="connsiteY1" fmla="*/ 887 h 10394"/>
              <a:gd name="connsiteX2" fmla="*/ 4697 w 10000"/>
              <a:gd name="connsiteY2" fmla="*/ 0 h 10394"/>
              <a:gd name="connsiteX3" fmla="*/ 6904 w 10000"/>
              <a:gd name="connsiteY3" fmla="*/ 887 h 10394"/>
              <a:gd name="connsiteX4" fmla="*/ 8641 w 10000"/>
              <a:gd name="connsiteY4" fmla="*/ 2634 h 10394"/>
              <a:gd name="connsiteX5" fmla="*/ 9781 w 10000"/>
              <a:gd name="connsiteY5" fmla="*/ 4970 h 10394"/>
              <a:gd name="connsiteX6" fmla="*/ 9781 w 10000"/>
              <a:gd name="connsiteY6" fmla="*/ 8463 h 10394"/>
              <a:gd name="connsiteX7" fmla="*/ 7488 w 10000"/>
              <a:gd name="connsiteY7" fmla="*/ 10210 h 10394"/>
              <a:gd name="connsiteX8" fmla="*/ 4042 w 10000"/>
              <a:gd name="connsiteY8" fmla="*/ 10210 h 10394"/>
              <a:gd name="connsiteX9" fmla="*/ 1165 w 10000"/>
              <a:gd name="connsiteY9" fmla="*/ 9041 h 10394"/>
              <a:gd name="connsiteX10" fmla="*/ 12 w 10000"/>
              <a:gd name="connsiteY10" fmla="*/ 6126 h 10394"/>
              <a:gd name="connsiteX11" fmla="*/ 582 w 10000"/>
              <a:gd name="connsiteY11" fmla="*/ 3801 h 10394"/>
              <a:gd name="connsiteX0" fmla="*/ 598 w 10016"/>
              <a:gd name="connsiteY0" fmla="*/ 2634 h 10394"/>
              <a:gd name="connsiteX1" fmla="*/ 1751 w 10016"/>
              <a:gd name="connsiteY1" fmla="*/ 887 h 10394"/>
              <a:gd name="connsiteX2" fmla="*/ 4713 w 10016"/>
              <a:gd name="connsiteY2" fmla="*/ 0 h 10394"/>
              <a:gd name="connsiteX3" fmla="*/ 6920 w 10016"/>
              <a:gd name="connsiteY3" fmla="*/ 887 h 10394"/>
              <a:gd name="connsiteX4" fmla="*/ 8657 w 10016"/>
              <a:gd name="connsiteY4" fmla="*/ 2634 h 10394"/>
              <a:gd name="connsiteX5" fmla="*/ 9797 w 10016"/>
              <a:gd name="connsiteY5" fmla="*/ 4970 h 10394"/>
              <a:gd name="connsiteX6" fmla="*/ 9797 w 10016"/>
              <a:gd name="connsiteY6" fmla="*/ 8463 h 10394"/>
              <a:gd name="connsiteX7" fmla="*/ 7504 w 10016"/>
              <a:gd name="connsiteY7" fmla="*/ 10210 h 10394"/>
              <a:gd name="connsiteX8" fmla="*/ 4058 w 10016"/>
              <a:gd name="connsiteY8" fmla="*/ 10210 h 10394"/>
              <a:gd name="connsiteX9" fmla="*/ 1181 w 10016"/>
              <a:gd name="connsiteY9" fmla="*/ 9041 h 10394"/>
              <a:gd name="connsiteX10" fmla="*/ 28 w 10016"/>
              <a:gd name="connsiteY10" fmla="*/ 6126 h 10394"/>
              <a:gd name="connsiteX11" fmla="*/ 211 w 10016"/>
              <a:gd name="connsiteY11" fmla="*/ 3341 h 10394"/>
              <a:gd name="connsiteX0" fmla="*/ 598 w 9797"/>
              <a:gd name="connsiteY0" fmla="*/ 2634 h 10400"/>
              <a:gd name="connsiteX1" fmla="*/ 1751 w 9797"/>
              <a:gd name="connsiteY1" fmla="*/ 887 h 10400"/>
              <a:gd name="connsiteX2" fmla="*/ 4713 w 9797"/>
              <a:gd name="connsiteY2" fmla="*/ 0 h 10400"/>
              <a:gd name="connsiteX3" fmla="*/ 6920 w 9797"/>
              <a:gd name="connsiteY3" fmla="*/ 887 h 10400"/>
              <a:gd name="connsiteX4" fmla="*/ 8657 w 9797"/>
              <a:gd name="connsiteY4" fmla="*/ 2634 h 10400"/>
              <a:gd name="connsiteX5" fmla="*/ 9797 w 9797"/>
              <a:gd name="connsiteY5" fmla="*/ 4970 h 10400"/>
              <a:gd name="connsiteX6" fmla="*/ 8789 w 9797"/>
              <a:gd name="connsiteY6" fmla="*/ 8351 h 10400"/>
              <a:gd name="connsiteX7" fmla="*/ 7504 w 9797"/>
              <a:gd name="connsiteY7" fmla="*/ 10210 h 10400"/>
              <a:gd name="connsiteX8" fmla="*/ 4058 w 9797"/>
              <a:gd name="connsiteY8" fmla="*/ 10210 h 10400"/>
              <a:gd name="connsiteX9" fmla="*/ 1181 w 9797"/>
              <a:gd name="connsiteY9" fmla="*/ 9041 h 10400"/>
              <a:gd name="connsiteX10" fmla="*/ 28 w 9797"/>
              <a:gd name="connsiteY10" fmla="*/ 6126 h 10400"/>
              <a:gd name="connsiteX11" fmla="*/ 211 w 9797"/>
              <a:gd name="connsiteY11" fmla="*/ 3341 h 10400"/>
              <a:gd name="connsiteX0" fmla="*/ 610 w 9060"/>
              <a:gd name="connsiteY0" fmla="*/ 2533 h 10000"/>
              <a:gd name="connsiteX1" fmla="*/ 1787 w 9060"/>
              <a:gd name="connsiteY1" fmla="*/ 853 h 10000"/>
              <a:gd name="connsiteX2" fmla="*/ 4811 w 9060"/>
              <a:gd name="connsiteY2" fmla="*/ 0 h 10000"/>
              <a:gd name="connsiteX3" fmla="*/ 7063 w 9060"/>
              <a:gd name="connsiteY3" fmla="*/ 853 h 10000"/>
              <a:gd name="connsiteX4" fmla="*/ 8836 w 9060"/>
              <a:gd name="connsiteY4" fmla="*/ 2533 h 10000"/>
              <a:gd name="connsiteX5" fmla="*/ 8933 w 9060"/>
              <a:gd name="connsiteY5" fmla="*/ 4621 h 10000"/>
              <a:gd name="connsiteX6" fmla="*/ 8971 w 9060"/>
              <a:gd name="connsiteY6" fmla="*/ 8030 h 10000"/>
              <a:gd name="connsiteX7" fmla="*/ 7659 w 9060"/>
              <a:gd name="connsiteY7" fmla="*/ 9817 h 10000"/>
              <a:gd name="connsiteX8" fmla="*/ 4142 w 9060"/>
              <a:gd name="connsiteY8" fmla="*/ 9817 h 10000"/>
              <a:gd name="connsiteX9" fmla="*/ 1205 w 9060"/>
              <a:gd name="connsiteY9" fmla="*/ 8693 h 10000"/>
              <a:gd name="connsiteX10" fmla="*/ 29 w 9060"/>
              <a:gd name="connsiteY10" fmla="*/ 5890 h 10000"/>
              <a:gd name="connsiteX11" fmla="*/ 215 w 9060"/>
              <a:gd name="connsiteY11" fmla="*/ 3213 h 10000"/>
              <a:gd name="connsiteX0" fmla="*/ 673 w 10048"/>
              <a:gd name="connsiteY0" fmla="*/ 2533 h 10000"/>
              <a:gd name="connsiteX1" fmla="*/ 1972 w 10048"/>
              <a:gd name="connsiteY1" fmla="*/ 853 h 10000"/>
              <a:gd name="connsiteX2" fmla="*/ 5310 w 10048"/>
              <a:gd name="connsiteY2" fmla="*/ 0 h 10000"/>
              <a:gd name="connsiteX3" fmla="*/ 7796 w 10048"/>
              <a:gd name="connsiteY3" fmla="*/ 853 h 10000"/>
              <a:gd name="connsiteX4" fmla="*/ 8669 w 10048"/>
              <a:gd name="connsiteY4" fmla="*/ 2237 h 10000"/>
              <a:gd name="connsiteX5" fmla="*/ 9860 w 10048"/>
              <a:gd name="connsiteY5" fmla="*/ 4621 h 10000"/>
              <a:gd name="connsiteX6" fmla="*/ 9902 w 10048"/>
              <a:gd name="connsiteY6" fmla="*/ 8030 h 10000"/>
              <a:gd name="connsiteX7" fmla="*/ 8454 w 10048"/>
              <a:gd name="connsiteY7" fmla="*/ 9817 h 10000"/>
              <a:gd name="connsiteX8" fmla="*/ 4572 w 10048"/>
              <a:gd name="connsiteY8" fmla="*/ 9817 h 10000"/>
              <a:gd name="connsiteX9" fmla="*/ 1330 w 10048"/>
              <a:gd name="connsiteY9" fmla="*/ 8693 h 10000"/>
              <a:gd name="connsiteX10" fmla="*/ 32 w 10048"/>
              <a:gd name="connsiteY10" fmla="*/ 5890 h 10000"/>
              <a:gd name="connsiteX11" fmla="*/ 237 w 10048"/>
              <a:gd name="connsiteY11" fmla="*/ 3213 h 10000"/>
              <a:gd name="connsiteX0" fmla="*/ 673 w 10085"/>
              <a:gd name="connsiteY0" fmla="*/ 2533 h 9984"/>
              <a:gd name="connsiteX1" fmla="*/ 1972 w 10085"/>
              <a:gd name="connsiteY1" fmla="*/ 853 h 9984"/>
              <a:gd name="connsiteX2" fmla="*/ 5310 w 10085"/>
              <a:gd name="connsiteY2" fmla="*/ 0 h 9984"/>
              <a:gd name="connsiteX3" fmla="*/ 7796 w 10085"/>
              <a:gd name="connsiteY3" fmla="*/ 853 h 9984"/>
              <a:gd name="connsiteX4" fmla="*/ 8669 w 10085"/>
              <a:gd name="connsiteY4" fmla="*/ 2237 h 9984"/>
              <a:gd name="connsiteX5" fmla="*/ 9860 w 10085"/>
              <a:gd name="connsiteY5" fmla="*/ 4621 h 9984"/>
              <a:gd name="connsiteX6" fmla="*/ 9902 w 10085"/>
              <a:gd name="connsiteY6" fmla="*/ 8030 h 9984"/>
              <a:gd name="connsiteX7" fmla="*/ 7929 w 10085"/>
              <a:gd name="connsiteY7" fmla="*/ 9789 h 9984"/>
              <a:gd name="connsiteX8" fmla="*/ 4572 w 10085"/>
              <a:gd name="connsiteY8" fmla="*/ 9817 h 9984"/>
              <a:gd name="connsiteX9" fmla="*/ 1330 w 10085"/>
              <a:gd name="connsiteY9" fmla="*/ 8693 h 9984"/>
              <a:gd name="connsiteX10" fmla="*/ 32 w 10085"/>
              <a:gd name="connsiteY10" fmla="*/ 5890 h 9984"/>
              <a:gd name="connsiteX11" fmla="*/ 237 w 10085"/>
              <a:gd name="connsiteY11" fmla="*/ 3213 h 9984"/>
              <a:gd name="connsiteX0" fmla="*/ 667 w 9817"/>
              <a:gd name="connsiteY0" fmla="*/ 2537 h 10004"/>
              <a:gd name="connsiteX1" fmla="*/ 1955 w 9817"/>
              <a:gd name="connsiteY1" fmla="*/ 854 h 10004"/>
              <a:gd name="connsiteX2" fmla="*/ 5265 w 9817"/>
              <a:gd name="connsiteY2" fmla="*/ 0 h 10004"/>
              <a:gd name="connsiteX3" fmla="*/ 7730 w 9817"/>
              <a:gd name="connsiteY3" fmla="*/ 854 h 10004"/>
              <a:gd name="connsiteX4" fmla="*/ 8596 w 9817"/>
              <a:gd name="connsiteY4" fmla="*/ 2241 h 10004"/>
              <a:gd name="connsiteX5" fmla="*/ 9777 w 9817"/>
              <a:gd name="connsiteY5" fmla="*/ 4628 h 10004"/>
              <a:gd name="connsiteX6" fmla="*/ 9387 w 9817"/>
              <a:gd name="connsiteY6" fmla="*/ 7972 h 10004"/>
              <a:gd name="connsiteX7" fmla="*/ 7862 w 9817"/>
              <a:gd name="connsiteY7" fmla="*/ 9805 h 10004"/>
              <a:gd name="connsiteX8" fmla="*/ 4533 w 9817"/>
              <a:gd name="connsiteY8" fmla="*/ 9833 h 10004"/>
              <a:gd name="connsiteX9" fmla="*/ 1319 w 9817"/>
              <a:gd name="connsiteY9" fmla="*/ 8707 h 10004"/>
              <a:gd name="connsiteX10" fmla="*/ 32 w 9817"/>
              <a:gd name="connsiteY10" fmla="*/ 5899 h 10004"/>
              <a:gd name="connsiteX11" fmla="*/ 235 w 9817"/>
              <a:gd name="connsiteY11" fmla="*/ 3218 h 10004"/>
              <a:gd name="connsiteX0" fmla="*/ 679 w 10061"/>
              <a:gd name="connsiteY0" fmla="*/ 2536 h 10000"/>
              <a:gd name="connsiteX1" fmla="*/ 1991 w 10061"/>
              <a:gd name="connsiteY1" fmla="*/ 854 h 10000"/>
              <a:gd name="connsiteX2" fmla="*/ 5363 w 10061"/>
              <a:gd name="connsiteY2" fmla="*/ 0 h 10000"/>
              <a:gd name="connsiteX3" fmla="*/ 7874 w 10061"/>
              <a:gd name="connsiteY3" fmla="*/ 854 h 10000"/>
              <a:gd name="connsiteX4" fmla="*/ 9959 w 10061"/>
              <a:gd name="connsiteY4" fmla="*/ 4626 h 10000"/>
              <a:gd name="connsiteX5" fmla="*/ 9562 w 10061"/>
              <a:gd name="connsiteY5" fmla="*/ 7969 h 10000"/>
              <a:gd name="connsiteX6" fmla="*/ 8009 w 10061"/>
              <a:gd name="connsiteY6" fmla="*/ 9801 h 10000"/>
              <a:gd name="connsiteX7" fmla="*/ 4618 w 10061"/>
              <a:gd name="connsiteY7" fmla="*/ 9829 h 10000"/>
              <a:gd name="connsiteX8" fmla="*/ 1344 w 10061"/>
              <a:gd name="connsiteY8" fmla="*/ 8704 h 10000"/>
              <a:gd name="connsiteX9" fmla="*/ 33 w 10061"/>
              <a:gd name="connsiteY9" fmla="*/ 5897 h 10000"/>
              <a:gd name="connsiteX10" fmla="*/ 239 w 10061"/>
              <a:gd name="connsiteY10" fmla="*/ 3217 h 10000"/>
              <a:gd name="connsiteX0" fmla="*/ 679 w 10061"/>
              <a:gd name="connsiteY0" fmla="*/ 1816 h 9280"/>
              <a:gd name="connsiteX1" fmla="*/ 1991 w 10061"/>
              <a:gd name="connsiteY1" fmla="*/ 134 h 9280"/>
              <a:gd name="connsiteX2" fmla="*/ 5297 w 10061"/>
              <a:gd name="connsiteY2" fmla="*/ 782 h 9280"/>
              <a:gd name="connsiteX3" fmla="*/ 7874 w 10061"/>
              <a:gd name="connsiteY3" fmla="*/ 134 h 9280"/>
              <a:gd name="connsiteX4" fmla="*/ 9959 w 10061"/>
              <a:gd name="connsiteY4" fmla="*/ 3906 h 9280"/>
              <a:gd name="connsiteX5" fmla="*/ 9562 w 10061"/>
              <a:gd name="connsiteY5" fmla="*/ 7249 h 9280"/>
              <a:gd name="connsiteX6" fmla="*/ 8009 w 10061"/>
              <a:gd name="connsiteY6" fmla="*/ 9081 h 9280"/>
              <a:gd name="connsiteX7" fmla="*/ 4618 w 10061"/>
              <a:gd name="connsiteY7" fmla="*/ 9109 h 9280"/>
              <a:gd name="connsiteX8" fmla="*/ 1344 w 10061"/>
              <a:gd name="connsiteY8" fmla="*/ 7984 h 9280"/>
              <a:gd name="connsiteX9" fmla="*/ 33 w 10061"/>
              <a:gd name="connsiteY9" fmla="*/ 5177 h 9280"/>
              <a:gd name="connsiteX10" fmla="*/ 239 w 10061"/>
              <a:gd name="connsiteY10" fmla="*/ 2497 h 9280"/>
              <a:gd name="connsiteX0" fmla="*/ 675 w 10006"/>
              <a:gd name="connsiteY0" fmla="*/ 1851 h 9895"/>
              <a:gd name="connsiteX1" fmla="*/ 1979 w 10006"/>
              <a:gd name="connsiteY1" fmla="*/ 38 h 9895"/>
              <a:gd name="connsiteX2" fmla="*/ 5265 w 10006"/>
              <a:gd name="connsiteY2" fmla="*/ 737 h 9895"/>
              <a:gd name="connsiteX3" fmla="*/ 7745 w 10006"/>
              <a:gd name="connsiteY3" fmla="*/ 2037 h 9895"/>
              <a:gd name="connsiteX4" fmla="*/ 9899 w 10006"/>
              <a:gd name="connsiteY4" fmla="*/ 4103 h 9895"/>
              <a:gd name="connsiteX5" fmla="*/ 9504 w 10006"/>
              <a:gd name="connsiteY5" fmla="*/ 7705 h 9895"/>
              <a:gd name="connsiteX6" fmla="*/ 7960 w 10006"/>
              <a:gd name="connsiteY6" fmla="*/ 9680 h 9895"/>
              <a:gd name="connsiteX7" fmla="*/ 4590 w 10006"/>
              <a:gd name="connsiteY7" fmla="*/ 9710 h 9895"/>
              <a:gd name="connsiteX8" fmla="*/ 1336 w 10006"/>
              <a:gd name="connsiteY8" fmla="*/ 8497 h 9895"/>
              <a:gd name="connsiteX9" fmla="*/ 33 w 10006"/>
              <a:gd name="connsiteY9" fmla="*/ 5473 h 9895"/>
              <a:gd name="connsiteX10" fmla="*/ 238 w 10006"/>
              <a:gd name="connsiteY10" fmla="*/ 2585 h 9895"/>
              <a:gd name="connsiteX0" fmla="*/ 675 w 10180"/>
              <a:gd name="connsiteY0" fmla="*/ 1898 h 10027"/>
              <a:gd name="connsiteX1" fmla="*/ 1978 w 10180"/>
              <a:gd name="connsiteY1" fmla="*/ 65 h 10027"/>
              <a:gd name="connsiteX2" fmla="*/ 5262 w 10180"/>
              <a:gd name="connsiteY2" fmla="*/ 772 h 10027"/>
              <a:gd name="connsiteX3" fmla="*/ 9893 w 10180"/>
              <a:gd name="connsiteY3" fmla="*/ 4174 h 10027"/>
              <a:gd name="connsiteX4" fmla="*/ 9498 w 10180"/>
              <a:gd name="connsiteY4" fmla="*/ 7814 h 10027"/>
              <a:gd name="connsiteX5" fmla="*/ 7955 w 10180"/>
              <a:gd name="connsiteY5" fmla="*/ 9810 h 10027"/>
              <a:gd name="connsiteX6" fmla="*/ 4587 w 10180"/>
              <a:gd name="connsiteY6" fmla="*/ 9840 h 10027"/>
              <a:gd name="connsiteX7" fmla="*/ 1335 w 10180"/>
              <a:gd name="connsiteY7" fmla="*/ 8614 h 10027"/>
              <a:gd name="connsiteX8" fmla="*/ 33 w 10180"/>
              <a:gd name="connsiteY8" fmla="*/ 5558 h 10027"/>
              <a:gd name="connsiteX9" fmla="*/ 238 w 10180"/>
              <a:gd name="connsiteY9" fmla="*/ 2639 h 10027"/>
              <a:gd name="connsiteX0" fmla="*/ 675 w 9563"/>
              <a:gd name="connsiteY0" fmla="*/ 1894 h 10023"/>
              <a:gd name="connsiteX1" fmla="*/ 1978 w 9563"/>
              <a:gd name="connsiteY1" fmla="*/ 61 h 10023"/>
              <a:gd name="connsiteX2" fmla="*/ 5262 w 9563"/>
              <a:gd name="connsiteY2" fmla="*/ 768 h 10023"/>
              <a:gd name="connsiteX3" fmla="*/ 8870 w 9563"/>
              <a:gd name="connsiteY3" fmla="*/ 3916 h 10023"/>
              <a:gd name="connsiteX4" fmla="*/ 9498 w 9563"/>
              <a:gd name="connsiteY4" fmla="*/ 7810 h 10023"/>
              <a:gd name="connsiteX5" fmla="*/ 7955 w 9563"/>
              <a:gd name="connsiteY5" fmla="*/ 9806 h 10023"/>
              <a:gd name="connsiteX6" fmla="*/ 4587 w 9563"/>
              <a:gd name="connsiteY6" fmla="*/ 9836 h 10023"/>
              <a:gd name="connsiteX7" fmla="*/ 1335 w 9563"/>
              <a:gd name="connsiteY7" fmla="*/ 8610 h 10023"/>
              <a:gd name="connsiteX8" fmla="*/ 33 w 9563"/>
              <a:gd name="connsiteY8" fmla="*/ 5554 h 10023"/>
              <a:gd name="connsiteX9" fmla="*/ 238 w 9563"/>
              <a:gd name="connsiteY9" fmla="*/ 2635 h 10023"/>
              <a:gd name="connsiteX0" fmla="*/ 706 w 9562"/>
              <a:gd name="connsiteY0" fmla="*/ 1890 h 10012"/>
              <a:gd name="connsiteX1" fmla="*/ 2068 w 9562"/>
              <a:gd name="connsiteY1" fmla="*/ 61 h 10012"/>
              <a:gd name="connsiteX2" fmla="*/ 5502 w 9562"/>
              <a:gd name="connsiteY2" fmla="*/ 766 h 10012"/>
              <a:gd name="connsiteX3" fmla="*/ 9275 w 9562"/>
              <a:gd name="connsiteY3" fmla="*/ 3907 h 10012"/>
              <a:gd name="connsiteX4" fmla="*/ 9192 w 9562"/>
              <a:gd name="connsiteY4" fmla="*/ 7606 h 10012"/>
              <a:gd name="connsiteX5" fmla="*/ 8319 w 9562"/>
              <a:gd name="connsiteY5" fmla="*/ 9783 h 10012"/>
              <a:gd name="connsiteX6" fmla="*/ 4797 w 9562"/>
              <a:gd name="connsiteY6" fmla="*/ 9813 h 10012"/>
              <a:gd name="connsiteX7" fmla="*/ 1396 w 9562"/>
              <a:gd name="connsiteY7" fmla="*/ 8590 h 10012"/>
              <a:gd name="connsiteX8" fmla="*/ 35 w 9562"/>
              <a:gd name="connsiteY8" fmla="*/ 5541 h 10012"/>
              <a:gd name="connsiteX9" fmla="*/ 249 w 9562"/>
              <a:gd name="connsiteY9" fmla="*/ 2629 h 10012"/>
              <a:gd name="connsiteX0" fmla="*/ 738 w 9986"/>
              <a:gd name="connsiteY0" fmla="*/ 1831 h 9943"/>
              <a:gd name="connsiteX1" fmla="*/ 2163 w 9986"/>
              <a:gd name="connsiteY1" fmla="*/ 4 h 9943"/>
              <a:gd name="connsiteX2" fmla="*/ 5939 w 9986"/>
              <a:gd name="connsiteY2" fmla="*/ 1439 h 9943"/>
              <a:gd name="connsiteX3" fmla="*/ 9700 w 9986"/>
              <a:gd name="connsiteY3" fmla="*/ 3845 h 9943"/>
              <a:gd name="connsiteX4" fmla="*/ 9613 w 9986"/>
              <a:gd name="connsiteY4" fmla="*/ 7540 h 9943"/>
              <a:gd name="connsiteX5" fmla="*/ 8700 w 9986"/>
              <a:gd name="connsiteY5" fmla="*/ 9714 h 9943"/>
              <a:gd name="connsiteX6" fmla="*/ 5017 w 9986"/>
              <a:gd name="connsiteY6" fmla="*/ 9744 h 9943"/>
              <a:gd name="connsiteX7" fmla="*/ 1460 w 9986"/>
              <a:gd name="connsiteY7" fmla="*/ 8523 h 9943"/>
              <a:gd name="connsiteX8" fmla="*/ 37 w 9986"/>
              <a:gd name="connsiteY8" fmla="*/ 5477 h 9943"/>
              <a:gd name="connsiteX9" fmla="*/ 260 w 9986"/>
              <a:gd name="connsiteY9" fmla="*/ 2569 h 9943"/>
              <a:gd name="connsiteX0" fmla="*/ 739 w 10000"/>
              <a:gd name="connsiteY0" fmla="*/ 598 h 8757"/>
              <a:gd name="connsiteX1" fmla="*/ 3366 w 10000"/>
              <a:gd name="connsiteY1" fmla="*/ 179 h 8757"/>
              <a:gd name="connsiteX2" fmla="*/ 5947 w 10000"/>
              <a:gd name="connsiteY2" fmla="*/ 204 h 8757"/>
              <a:gd name="connsiteX3" fmla="*/ 9714 w 10000"/>
              <a:gd name="connsiteY3" fmla="*/ 2624 h 8757"/>
              <a:gd name="connsiteX4" fmla="*/ 9626 w 10000"/>
              <a:gd name="connsiteY4" fmla="*/ 6340 h 8757"/>
              <a:gd name="connsiteX5" fmla="*/ 8712 w 10000"/>
              <a:gd name="connsiteY5" fmla="*/ 8527 h 8757"/>
              <a:gd name="connsiteX6" fmla="*/ 5024 w 10000"/>
              <a:gd name="connsiteY6" fmla="*/ 8557 h 8757"/>
              <a:gd name="connsiteX7" fmla="*/ 1462 w 10000"/>
              <a:gd name="connsiteY7" fmla="*/ 7329 h 8757"/>
              <a:gd name="connsiteX8" fmla="*/ 37 w 10000"/>
              <a:gd name="connsiteY8" fmla="*/ 4265 h 8757"/>
              <a:gd name="connsiteX9" fmla="*/ 260 w 10000"/>
              <a:gd name="connsiteY9" fmla="*/ 1341 h 8757"/>
              <a:gd name="connsiteX0" fmla="*/ 588 w 10000"/>
              <a:gd name="connsiteY0" fmla="*/ 1250 h 10025"/>
              <a:gd name="connsiteX1" fmla="*/ 3366 w 10000"/>
              <a:gd name="connsiteY1" fmla="*/ 229 h 10025"/>
              <a:gd name="connsiteX2" fmla="*/ 5947 w 10000"/>
              <a:gd name="connsiteY2" fmla="*/ 258 h 10025"/>
              <a:gd name="connsiteX3" fmla="*/ 9714 w 10000"/>
              <a:gd name="connsiteY3" fmla="*/ 3021 h 10025"/>
              <a:gd name="connsiteX4" fmla="*/ 9626 w 10000"/>
              <a:gd name="connsiteY4" fmla="*/ 7265 h 10025"/>
              <a:gd name="connsiteX5" fmla="*/ 8712 w 10000"/>
              <a:gd name="connsiteY5" fmla="*/ 9762 h 10025"/>
              <a:gd name="connsiteX6" fmla="*/ 5024 w 10000"/>
              <a:gd name="connsiteY6" fmla="*/ 9797 h 10025"/>
              <a:gd name="connsiteX7" fmla="*/ 1462 w 10000"/>
              <a:gd name="connsiteY7" fmla="*/ 8394 h 10025"/>
              <a:gd name="connsiteX8" fmla="*/ 37 w 10000"/>
              <a:gd name="connsiteY8" fmla="*/ 4895 h 10025"/>
              <a:gd name="connsiteX9" fmla="*/ 260 w 10000"/>
              <a:gd name="connsiteY9" fmla="*/ 1556 h 10025"/>
              <a:gd name="connsiteX0" fmla="*/ 579 w 9991"/>
              <a:gd name="connsiteY0" fmla="*/ 1250 h 10025"/>
              <a:gd name="connsiteX1" fmla="*/ 3357 w 9991"/>
              <a:gd name="connsiteY1" fmla="*/ 229 h 10025"/>
              <a:gd name="connsiteX2" fmla="*/ 5938 w 9991"/>
              <a:gd name="connsiteY2" fmla="*/ 258 h 10025"/>
              <a:gd name="connsiteX3" fmla="*/ 9705 w 9991"/>
              <a:gd name="connsiteY3" fmla="*/ 3021 h 10025"/>
              <a:gd name="connsiteX4" fmla="*/ 9617 w 9991"/>
              <a:gd name="connsiteY4" fmla="*/ 7265 h 10025"/>
              <a:gd name="connsiteX5" fmla="*/ 8703 w 9991"/>
              <a:gd name="connsiteY5" fmla="*/ 9762 h 10025"/>
              <a:gd name="connsiteX6" fmla="*/ 5015 w 9991"/>
              <a:gd name="connsiteY6" fmla="*/ 9797 h 10025"/>
              <a:gd name="connsiteX7" fmla="*/ 1453 w 9991"/>
              <a:gd name="connsiteY7" fmla="*/ 8394 h 10025"/>
              <a:gd name="connsiteX8" fmla="*/ 28 w 9991"/>
              <a:gd name="connsiteY8" fmla="*/ 4895 h 10025"/>
              <a:gd name="connsiteX9" fmla="*/ 362 w 9991"/>
              <a:gd name="connsiteY9" fmla="*/ 2060 h 10025"/>
              <a:gd name="connsiteX0" fmla="*/ 580 w 10000"/>
              <a:gd name="connsiteY0" fmla="*/ 1577 h 10331"/>
              <a:gd name="connsiteX1" fmla="*/ 3379 w 10000"/>
              <a:gd name="connsiteY1" fmla="*/ 64 h 10331"/>
              <a:gd name="connsiteX2" fmla="*/ 5943 w 10000"/>
              <a:gd name="connsiteY2" fmla="*/ 587 h 10331"/>
              <a:gd name="connsiteX3" fmla="*/ 9714 w 10000"/>
              <a:gd name="connsiteY3" fmla="*/ 3343 h 10331"/>
              <a:gd name="connsiteX4" fmla="*/ 9626 w 10000"/>
              <a:gd name="connsiteY4" fmla="*/ 7577 h 10331"/>
              <a:gd name="connsiteX5" fmla="*/ 8711 w 10000"/>
              <a:gd name="connsiteY5" fmla="*/ 10068 h 10331"/>
              <a:gd name="connsiteX6" fmla="*/ 5020 w 10000"/>
              <a:gd name="connsiteY6" fmla="*/ 10103 h 10331"/>
              <a:gd name="connsiteX7" fmla="*/ 1454 w 10000"/>
              <a:gd name="connsiteY7" fmla="*/ 8703 h 10331"/>
              <a:gd name="connsiteX8" fmla="*/ 28 w 10000"/>
              <a:gd name="connsiteY8" fmla="*/ 5213 h 10331"/>
              <a:gd name="connsiteX9" fmla="*/ 362 w 10000"/>
              <a:gd name="connsiteY9" fmla="*/ 2385 h 10331"/>
              <a:gd name="connsiteX0" fmla="*/ 580 w 9968"/>
              <a:gd name="connsiteY0" fmla="*/ 1639 h 10393"/>
              <a:gd name="connsiteX1" fmla="*/ 3379 w 9968"/>
              <a:gd name="connsiteY1" fmla="*/ 126 h 10393"/>
              <a:gd name="connsiteX2" fmla="*/ 6386 w 9968"/>
              <a:gd name="connsiteY2" fmla="*/ 456 h 10393"/>
              <a:gd name="connsiteX3" fmla="*/ 9714 w 9968"/>
              <a:gd name="connsiteY3" fmla="*/ 3405 h 10393"/>
              <a:gd name="connsiteX4" fmla="*/ 9626 w 9968"/>
              <a:gd name="connsiteY4" fmla="*/ 7639 h 10393"/>
              <a:gd name="connsiteX5" fmla="*/ 8711 w 9968"/>
              <a:gd name="connsiteY5" fmla="*/ 10130 h 10393"/>
              <a:gd name="connsiteX6" fmla="*/ 5020 w 9968"/>
              <a:gd name="connsiteY6" fmla="*/ 10165 h 10393"/>
              <a:gd name="connsiteX7" fmla="*/ 1454 w 9968"/>
              <a:gd name="connsiteY7" fmla="*/ 8765 h 10393"/>
              <a:gd name="connsiteX8" fmla="*/ 28 w 9968"/>
              <a:gd name="connsiteY8" fmla="*/ 5275 h 10393"/>
              <a:gd name="connsiteX9" fmla="*/ 362 w 9968"/>
              <a:gd name="connsiteY9" fmla="*/ 2447 h 10393"/>
              <a:gd name="connsiteX0" fmla="*/ 582 w 9775"/>
              <a:gd name="connsiteY0" fmla="*/ 1570 h 9993"/>
              <a:gd name="connsiteX1" fmla="*/ 3390 w 9775"/>
              <a:gd name="connsiteY1" fmla="*/ 114 h 9993"/>
              <a:gd name="connsiteX2" fmla="*/ 6407 w 9775"/>
              <a:gd name="connsiteY2" fmla="*/ 432 h 9993"/>
              <a:gd name="connsiteX3" fmla="*/ 9403 w 9775"/>
              <a:gd name="connsiteY3" fmla="*/ 3090 h 9993"/>
              <a:gd name="connsiteX4" fmla="*/ 9657 w 9775"/>
              <a:gd name="connsiteY4" fmla="*/ 7343 h 9993"/>
              <a:gd name="connsiteX5" fmla="*/ 8739 w 9775"/>
              <a:gd name="connsiteY5" fmla="*/ 9740 h 9993"/>
              <a:gd name="connsiteX6" fmla="*/ 5036 w 9775"/>
              <a:gd name="connsiteY6" fmla="*/ 9774 h 9993"/>
              <a:gd name="connsiteX7" fmla="*/ 1459 w 9775"/>
              <a:gd name="connsiteY7" fmla="*/ 8427 h 9993"/>
              <a:gd name="connsiteX8" fmla="*/ 28 w 9775"/>
              <a:gd name="connsiteY8" fmla="*/ 5069 h 9993"/>
              <a:gd name="connsiteX9" fmla="*/ 363 w 9775"/>
              <a:gd name="connsiteY9" fmla="*/ 2347 h 9993"/>
              <a:gd name="connsiteX0" fmla="*/ 595 w 9911"/>
              <a:gd name="connsiteY0" fmla="*/ 1571 h 10014"/>
              <a:gd name="connsiteX1" fmla="*/ 3468 w 9911"/>
              <a:gd name="connsiteY1" fmla="*/ 114 h 10014"/>
              <a:gd name="connsiteX2" fmla="*/ 6554 w 9911"/>
              <a:gd name="connsiteY2" fmla="*/ 432 h 10014"/>
              <a:gd name="connsiteX3" fmla="*/ 9619 w 9911"/>
              <a:gd name="connsiteY3" fmla="*/ 3092 h 10014"/>
              <a:gd name="connsiteX4" fmla="*/ 9709 w 9911"/>
              <a:gd name="connsiteY4" fmla="*/ 7126 h 10014"/>
              <a:gd name="connsiteX5" fmla="*/ 8940 w 9911"/>
              <a:gd name="connsiteY5" fmla="*/ 9747 h 10014"/>
              <a:gd name="connsiteX6" fmla="*/ 5152 w 9911"/>
              <a:gd name="connsiteY6" fmla="*/ 9781 h 10014"/>
              <a:gd name="connsiteX7" fmla="*/ 1493 w 9911"/>
              <a:gd name="connsiteY7" fmla="*/ 8433 h 10014"/>
              <a:gd name="connsiteX8" fmla="*/ 29 w 9911"/>
              <a:gd name="connsiteY8" fmla="*/ 5073 h 10014"/>
              <a:gd name="connsiteX9" fmla="*/ 371 w 9911"/>
              <a:gd name="connsiteY9" fmla="*/ 2349 h 10014"/>
              <a:gd name="connsiteX0" fmla="*/ 600 w 10036"/>
              <a:gd name="connsiteY0" fmla="*/ 1569 h 9976"/>
              <a:gd name="connsiteX1" fmla="*/ 3499 w 10036"/>
              <a:gd name="connsiteY1" fmla="*/ 114 h 9976"/>
              <a:gd name="connsiteX2" fmla="*/ 6613 w 10036"/>
              <a:gd name="connsiteY2" fmla="*/ 431 h 9976"/>
              <a:gd name="connsiteX3" fmla="*/ 9705 w 10036"/>
              <a:gd name="connsiteY3" fmla="*/ 3088 h 9976"/>
              <a:gd name="connsiteX4" fmla="*/ 9796 w 10036"/>
              <a:gd name="connsiteY4" fmla="*/ 7116 h 9976"/>
              <a:gd name="connsiteX5" fmla="*/ 8345 w 10036"/>
              <a:gd name="connsiteY5" fmla="*/ 9694 h 9976"/>
              <a:gd name="connsiteX6" fmla="*/ 5198 w 10036"/>
              <a:gd name="connsiteY6" fmla="*/ 9767 h 9976"/>
              <a:gd name="connsiteX7" fmla="*/ 1506 w 10036"/>
              <a:gd name="connsiteY7" fmla="*/ 8421 h 9976"/>
              <a:gd name="connsiteX8" fmla="*/ 29 w 10036"/>
              <a:gd name="connsiteY8" fmla="*/ 5066 h 9976"/>
              <a:gd name="connsiteX9" fmla="*/ 374 w 10036"/>
              <a:gd name="connsiteY9" fmla="*/ 2346 h 9976"/>
              <a:gd name="connsiteX0" fmla="*/ 598 w 10000"/>
              <a:gd name="connsiteY0" fmla="*/ 1789 h 10216"/>
              <a:gd name="connsiteX1" fmla="*/ 3497 w 10000"/>
              <a:gd name="connsiteY1" fmla="*/ 65 h 10216"/>
              <a:gd name="connsiteX2" fmla="*/ 6589 w 10000"/>
              <a:gd name="connsiteY2" fmla="*/ 648 h 10216"/>
              <a:gd name="connsiteX3" fmla="*/ 9670 w 10000"/>
              <a:gd name="connsiteY3" fmla="*/ 3311 h 10216"/>
              <a:gd name="connsiteX4" fmla="*/ 9761 w 10000"/>
              <a:gd name="connsiteY4" fmla="*/ 7349 h 10216"/>
              <a:gd name="connsiteX5" fmla="*/ 8315 w 10000"/>
              <a:gd name="connsiteY5" fmla="*/ 9933 h 10216"/>
              <a:gd name="connsiteX6" fmla="*/ 5179 w 10000"/>
              <a:gd name="connsiteY6" fmla="*/ 10006 h 10216"/>
              <a:gd name="connsiteX7" fmla="*/ 1501 w 10000"/>
              <a:gd name="connsiteY7" fmla="*/ 8657 h 10216"/>
              <a:gd name="connsiteX8" fmla="*/ 29 w 10000"/>
              <a:gd name="connsiteY8" fmla="*/ 5294 h 10216"/>
              <a:gd name="connsiteX9" fmla="*/ 373 w 10000"/>
              <a:gd name="connsiteY9" fmla="*/ 2568 h 10216"/>
              <a:gd name="connsiteX0" fmla="*/ 598 w 10907"/>
              <a:gd name="connsiteY0" fmla="*/ 1781 h 10208"/>
              <a:gd name="connsiteX1" fmla="*/ 3497 w 10907"/>
              <a:gd name="connsiteY1" fmla="*/ 57 h 10208"/>
              <a:gd name="connsiteX2" fmla="*/ 6589 w 10907"/>
              <a:gd name="connsiteY2" fmla="*/ 640 h 10208"/>
              <a:gd name="connsiteX3" fmla="*/ 10769 w 10907"/>
              <a:gd name="connsiteY3" fmla="*/ 2809 h 10208"/>
              <a:gd name="connsiteX4" fmla="*/ 9761 w 10907"/>
              <a:gd name="connsiteY4" fmla="*/ 7341 h 10208"/>
              <a:gd name="connsiteX5" fmla="*/ 8315 w 10907"/>
              <a:gd name="connsiteY5" fmla="*/ 9925 h 10208"/>
              <a:gd name="connsiteX6" fmla="*/ 5179 w 10907"/>
              <a:gd name="connsiteY6" fmla="*/ 9998 h 10208"/>
              <a:gd name="connsiteX7" fmla="*/ 1501 w 10907"/>
              <a:gd name="connsiteY7" fmla="*/ 8649 h 10208"/>
              <a:gd name="connsiteX8" fmla="*/ 29 w 10907"/>
              <a:gd name="connsiteY8" fmla="*/ 5286 h 10208"/>
              <a:gd name="connsiteX9" fmla="*/ 373 w 10907"/>
              <a:gd name="connsiteY9" fmla="*/ 2560 h 10208"/>
              <a:gd name="connsiteX0" fmla="*/ 598 w 10835"/>
              <a:gd name="connsiteY0" fmla="*/ 2356 h 10783"/>
              <a:gd name="connsiteX1" fmla="*/ 3497 w 10835"/>
              <a:gd name="connsiteY1" fmla="*/ 632 h 10783"/>
              <a:gd name="connsiteX2" fmla="*/ 7846 w 10835"/>
              <a:gd name="connsiteY2" fmla="*/ 173 h 10783"/>
              <a:gd name="connsiteX3" fmla="*/ 10769 w 10835"/>
              <a:gd name="connsiteY3" fmla="*/ 3384 h 10783"/>
              <a:gd name="connsiteX4" fmla="*/ 9761 w 10835"/>
              <a:gd name="connsiteY4" fmla="*/ 7916 h 10783"/>
              <a:gd name="connsiteX5" fmla="*/ 8315 w 10835"/>
              <a:gd name="connsiteY5" fmla="*/ 10500 h 10783"/>
              <a:gd name="connsiteX6" fmla="*/ 5179 w 10835"/>
              <a:gd name="connsiteY6" fmla="*/ 10573 h 10783"/>
              <a:gd name="connsiteX7" fmla="*/ 1501 w 10835"/>
              <a:gd name="connsiteY7" fmla="*/ 9224 h 10783"/>
              <a:gd name="connsiteX8" fmla="*/ 29 w 10835"/>
              <a:gd name="connsiteY8" fmla="*/ 5861 h 10783"/>
              <a:gd name="connsiteX9" fmla="*/ 373 w 10835"/>
              <a:gd name="connsiteY9" fmla="*/ 3135 h 10783"/>
              <a:gd name="connsiteX0" fmla="*/ 598 w 11099"/>
              <a:gd name="connsiteY0" fmla="*/ 2356 h 10758"/>
              <a:gd name="connsiteX1" fmla="*/ 3497 w 11099"/>
              <a:gd name="connsiteY1" fmla="*/ 632 h 10758"/>
              <a:gd name="connsiteX2" fmla="*/ 7846 w 11099"/>
              <a:gd name="connsiteY2" fmla="*/ 173 h 10758"/>
              <a:gd name="connsiteX3" fmla="*/ 10769 w 11099"/>
              <a:gd name="connsiteY3" fmla="*/ 3384 h 10758"/>
              <a:gd name="connsiteX4" fmla="*/ 10757 w 11099"/>
              <a:gd name="connsiteY4" fmla="*/ 8292 h 10758"/>
              <a:gd name="connsiteX5" fmla="*/ 8315 w 11099"/>
              <a:gd name="connsiteY5" fmla="*/ 10500 h 10758"/>
              <a:gd name="connsiteX6" fmla="*/ 5179 w 11099"/>
              <a:gd name="connsiteY6" fmla="*/ 10573 h 10758"/>
              <a:gd name="connsiteX7" fmla="*/ 1501 w 11099"/>
              <a:gd name="connsiteY7" fmla="*/ 9224 h 10758"/>
              <a:gd name="connsiteX8" fmla="*/ 29 w 11099"/>
              <a:gd name="connsiteY8" fmla="*/ 5861 h 10758"/>
              <a:gd name="connsiteX9" fmla="*/ 373 w 11099"/>
              <a:gd name="connsiteY9" fmla="*/ 3135 h 10758"/>
              <a:gd name="connsiteX0" fmla="*/ 598 w 11582"/>
              <a:gd name="connsiteY0" fmla="*/ 2303 h 10705"/>
              <a:gd name="connsiteX1" fmla="*/ 3497 w 11582"/>
              <a:gd name="connsiteY1" fmla="*/ 579 h 10705"/>
              <a:gd name="connsiteX2" fmla="*/ 7846 w 11582"/>
              <a:gd name="connsiteY2" fmla="*/ 120 h 10705"/>
              <a:gd name="connsiteX3" fmla="*/ 11407 w 11582"/>
              <a:gd name="connsiteY3" fmla="*/ 2572 h 10705"/>
              <a:gd name="connsiteX4" fmla="*/ 10757 w 11582"/>
              <a:gd name="connsiteY4" fmla="*/ 8239 h 10705"/>
              <a:gd name="connsiteX5" fmla="*/ 8315 w 11582"/>
              <a:gd name="connsiteY5" fmla="*/ 10447 h 10705"/>
              <a:gd name="connsiteX6" fmla="*/ 5179 w 11582"/>
              <a:gd name="connsiteY6" fmla="*/ 10520 h 10705"/>
              <a:gd name="connsiteX7" fmla="*/ 1501 w 11582"/>
              <a:gd name="connsiteY7" fmla="*/ 9171 h 10705"/>
              <a:gd name="connsiteX8" fmla="*/ 29 w 11582"/>
              <a:gd name="connsiteY8" fmla="*/ 5808 h 10705"/>
              <a:gd name="connsiteX9" fmla="*/ 373 w 11582"/>
              <a:gd name="connsiteY9" fmla="*/ 3082 h 10705"/>
              <a:gd name="connsiteX0" fmla="*/ 593 w 11577"/>
              <a:gd name="connsiteY0" fmla="*/ 2303 h 10705"/>
              <a:gd name="connsiteX1" fmla="*/ 3492 w 11577"/>
              <a:gd name="connsiteY1" fmla="*/ 579 h 10705"/>
              <a:gd name="connsiteX2" fmla="*/ 7841 w 11577"/>
              <a:gd name="connsiteY2" fmla="*/ 120 h 10705"/>
              <a:gd name="connsiteX3" fmla="*/ 11402 w 11577"/>
              <a:gd name="connsiteY3" fmla="*/ 2572 h 10705"/>
              <a:gd name="connsiteX4" fmla="*/ 10752 w 11577"/>
              <a:gd name="connsiteY4" fmla="*/ 8239 h 10705"/>
              <a:gd name="connsiteX5" fmla="*/ 8310 w 11577"/>
              <a:gd name="connsiteY5" fmla="*/ 10447 h 10705"/>
              <a:gd name="connsiteX6" fmla="*/ 5174 w 11577"/>
              <a:gd name="connsiteY6" fmla="*/ 10520 h 10705"/>
              <a:gd name="connsiteX7" fmla="*/ 1496 w 11577"/>
              <a:gd name="connsiteY7" fmla="*/ 9171 h 10705"/>
              <a:gd name="connsiteX8" fmla="*/ 24 w 11577"/>
              <a:gd name="connsiteY8" fmla="*/ 5808 h 10705"/>
              <a:gd name="connsiteX9" fmla="*/ 470 w 11577"/>
              <a:gd name="connsiteY9" fmla="*/ 2390 h 10705"/>
              <a:gd name="connsiteX0" fmla="*/ 444 w 11577"/>
              <a:gd name="connsiteY0" fmla="*/ 2440 h 10707"/>
              <a:gd name="connsiteX1" fmla="*/ 3492 w 11577"/>
              <a:gd name="connsiteY1" fmla="*/ 581 h 10707"/>
              <a:gd name="connsiteX2" fmla="*/ 7841 w 11577"/>
              <a:gd name="connsiteY2" fmla="*/ 122 h 10707"/>
              <a:gd name="connsiteX3" fmla="*/ 11402 w 11577"/>
              <a:gd name="connsiteY3" fmla="*/ 2574 h 10707"/>
              <a:gd name="connsiteX4" fmla="*/ 10752 w 11577"/>
              <a:gd name="connsiteY4" fmla="*/ 8241 h 10707"/>
              <a:gd name="connsiteX5" fmla="*/ 8310 w 11577"/>
              <a:gd name="connsiteY5" fmla="*/ 10449 h 10707"/>
              <a:gd name="connsiteX6" fmla="*/ 5174 w 11577"/>
              <a:gd name="connsiteY6" fmla="*/ 10522 h 10707"/>
              <a:gd name="connsiteX7" fmla="*/ 1496 w 11577"/>
              <a:gd name="connsiteY7" fmla="*/ 9173 h 10707"/>
              <a:gd name="connsiteX8" fmla="*/ 24 w 11577"/>
              <a:gd name="connsiteY8" fmla="*/ 5810 h 10707"/>
              <a:gd name="connsiteX9" fmla="*/ 470 w 11577"/>
              <a:gd name="connsiteY9" fmla="*/ 2392 h 1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77" h="10707">
                <a:moveTo>
                  <a:pt x="444" y="2440"/>
                </a:moveTo>
                <a:cubicBezTo>
                  <a:pt x="751" y="1593"/>
                  <a:pt x="2259" y="967"/>
                  <a:pt x="3492" y="581"/>
                </a:cubicBezTo>
                <a:cubicBezTo>
                  <a:pt x="4725" y="195"/>
                  <a:pt x="6523" y="-210"/>
                  <a:pt x="7841" y="122"/>
                </a:cubicBezTo>
                <a:cubicBezTo>
                  <a:pt x="9159" y="454"/>
                  <a:pt x="10917" y="1221"/>
                  <a:pt x="11402" y="2574"/>
                </a:cubicBezTo>
                <a:cubicBezTo>
                  <a:pt x="11887" y="3927"/>
                  <a:pt x="11267" y="6929"/>
                  <a:pt x="10752" y="8241"/>
                </a:cubicBezTo>
                <a:cubicBezTo>
                  <a:pt x="10237" y="9553"/>
                  <a:pt x="9240" y="10069"/>
                  <a:pt x="8310" y="10449"/>
                </a:cubicBezTo>
                <a:cubicBezTo>
                  <a:pt x="7380" y="10829"/>
                  <a:pt x="6310" y="10735"/>
                  <a:pt x="5174" y="10522"/>
                </a:cubicBezTo>
                <a:cubicBezTo>
                  <a:pt x="4038" y="10310"/>
                  <a:pt x="2354" y="9959"/>
                  <a:pt x="1496" y="9173"/>
                </a:cubicBezTo>
                <a:cubicBezTo>
                  <a:pt x="639" y="8389"/>
                  <a:pt x="152" y="6819"/>
                  <a:pt x="24" y="5810"/>
                </a:cubicBezTo>
                <a:cubicBezTo>
                  <a:pt x="-108" y="4801"/>
                  <a:pt x="360" y="2838"/>
                  <a:pt x="470" y="2392"/>
                </a:cubicBezTo>
              </a:path>
            </a:pathLst>
          </a:custGeom>
          <a:noFill/>
          <a:ln w="38100">
            <a:solidFill>
              <a:srgbClr val="FF6600"/>
            </a:solidFill>
            <a:prstDash val="dash"/>
            <a:round/>
            <a:headEnd/>
            <a:tailEnd/>
          </a:ln>
        </p:spPr>
        <p:txBody>
          <a:bodyPr/>
          <a:lstStyle/>
          <a:p>
            <a:endParaRPr lang="ru-RU" dirty="0"/>
          </a:p>
        </p:txBody>
      </p:sp>
      <p:sp>
        <p:nvSpPr>
          <p:cNvPr id="4" name="TextBox 3">
            <a:extLst>
              <a:ext uri="{FF2B5EF4-FFF2-40B4-BE49-F238E27FC236}">
                <a16:creationId xmlns="" xmlns:a16="http://schemas.microsoft.com/office/drawing/2014/main" id="{A1147696-771E-5046-95E2-A3E6AE67645F}"/>
              </a:ext>
            </a:extLst>
          </p:cNvPr>
          <p:cNvSpPr txBox="1"/>
          <p:nvPr/>
        </p:nvSpPr>
        <p:spPr>
          <a:xfrm>
            <a:off x="816989" y="3531944"/>
            <a:ext cx="1740531" cy="830997"/>
          </a:xfrm>
          <a:prstGeom prst="rect">
            <a:avLst/>
          </a:prstGeom>
          <a:noFill/>
        </p:spPr>
        <p:txBody>
          <a:bodyPr wrap="square" rtlCol="0">
            <a:spAutoFit/>
          </a:bodyPr>
          <a:lstStyle/>
          <a:p>
            <a:r>
              <a:rPr lang="ru-RU" sz="4800" b="1" dirty="0">
                <a:latin typeface="Arial" panose="020B0604020202020204" pitchFamily="34" charset="0"/>
                <a:cs typeface="Arial" panose="020B0604020202020204" pitchFamily="34" charset="0"/>
              </a:rPr>
              <a:t>ЧС</a:t>
            </a:r>
          </a:p>
        </p:txBody>
      </p:sp>
      <p:sp>
        <p:nvSpPr>
          <p:cNvPr id="7" name="Freeform 14">
            <a:extLst>
              <a:ext uri="{FF2B5EF4-FFF2-40B4-BE49-F238E27FC236}">
                <a16:creationId xmlns="" xmlns:a16="http://schemas.microsoft.com/office/drawing/2014/main" id="{BDD74BF5-510A-5848-A074-76B6FB49098A}"/>
              </a:ext>
            </a:extLst>
          </p:cNvPr>
          <p:cNvSpPr>
            <a:spLocks/>
          </p:cNvSpPr>
          <p:nvPr/>
        </p:nvSpPr>
        <p:spPr bwMode="auto">
          <a:xfrm flipH="1">
            <a:off x="1889706" y="2172870"/>
            <a:ext cx="8802099" cy="937723"/>
          </a:xfrm>
          <a:custGeom>
            <a:avLst/>
            <a:gdLst>
              <a:gd name="T0" fmla="*/ 4604225 w 10087"/>
              <a:gd name="T1" fmla="*/ 567660 h 10166"/>
              <a:gd name="T2" fmla="*/ 2299602 w 10087"/>
              <a:gd name="T3" fmla="*/ 33950 h 10166"/>
              <a:gd name="T4" fmla="*/ 0 w 10087"/>
              <a:gd name="T5" fmla="*/ 342461 h 10166"/>
              <a:gd name="T6" fmla="*/ 0 60000 65536"/>
              <a:gd name="T7" fmla="*/ 0 60000 65536"/>
              <a:gd name="T8" fmla="*/ 0 60000 65536"/>
              <a:gd name="T9" fmla="*/ 0 w 10087"/>
              <a:gd name="T10" fmla="*/ 0 h 10166"/>
              <a:gd name="T11" fmla="*/ 10087 w 10087"/>
              <a:gd name="T12" fmla="*/ 10166 h 10166"/>
              <a:gd name="connsiteX0" fmla="*/ 10335 w 10335"/>
              <a:gd name="connsiteY0" fmla="*/ 10574 h 10574"/>
              <a:gd name="connsiteX1" fmla="*/ 5286 w 10335"/>
              <a:gd name="connsiteY1" fmla="*/ 1016 h 10574"/>
              <a:gd name="connsiteX2" fmla="*/ 0 w 10335"/>
              <a:gd name="connsiteY2" fmla="*/ 3827 h 10574"/>
              <a:gd name="connsiteX0" fmla="*/ 10335 w 10335"/>
              <a:gd name="connsiteY0" fmla="*/ 9908 h 9908"/>
              <a:gd name="connsiteX1" fmla="*/ 5286 w 10335"/>
              <a:gd name="connsiteY1" fmla="*/ 350 h 9908"/>
              <a:gd name="connsiteX2" fmla="*/ 0 w 10335"/>
              <a:gd name="connsiteY2" fmla="*/ 3161 h 9908"/>
              <a:gd name="connsiteX0" fmla="*/ 10000 w 10000"/>
              <a:gd name="connsiteY0" fmla="*/ 8091 h 8091"/>
              <a:gd name="connsiteX1" fmla="*/ 6178 w 10000"/>
              <a:gd name="connsiteY1" fmla="*/ 436 h 8091"/>
              <a:gd name="connsiteX2" fmla="*/ 0 w 10000"/>
              <a:gd name="connsiteY2" fmla="*/ 1281 h 8091"/>
              <a:gd name="connsiteX0" fmla="*/ 8799 w 8799"/>
              <a:gd name="connsiteY0" fmla="*/ 10263 h 10263"/>
              <a:gd name="connsiteX1" fmla="*/ 4977 w 8799"/>
              <a:gd name="connsiteY1" fmla="*/ 802 h 10263"/>
              <a:gd name="connsiteX2" fmla="*/ 0 w 8799"/>
              <a:gd name="connsiteY2" fmla="*/ 0 h 10263"/>
              <a:gd name="connsiteX0" fmla="*/ 10390 w 10390"/>
              <a:gd name="connsiteY0" fmla="*/ 9835 h 9835"/>
              <a:gd name="connsiteX1" fmla="*/ 6046 w 10390"/>
              <a:gd name="connsiteY1" fmla="*/ 616 h 9835"/>
              <a:gd name="connsiteX2" fmla="*/ 0 w 10390"/>
              <a:gd name="connsiteY2" fmla="*/ 135 h 9835"/>
              <a:gd name="connsiteX0" fmla="*/ 10000 w 10000"/>
              <a:gd name="connsiteY0" fmla="*/ 10183 h 10183"/>
              <a:gd name="connsiteX1" fmla="*/ 5819 w 10000"/>
              <a:gd name="connsiteY1" fmla="*/ 809 h 10183"/>
              <a:gd name="connsiteX2" fmla="*/ 0 w 10000"/>
              <a:gd name="connsiteY2" fmla="*/ 320 h 10183"/>
              <a:gd name="connsiteX0" fmla="*/ 10000 w 10000"/>
              <a:gd name="connsiteY0" fmla="*/ 12126 h 12126"/>
              <a:gd name="connsiteX1" fmla="*/ 5890 w 10000"/>
              <a:gd name="connsiteY1" fmla="*/ 616 h 12126"/>
              <a:gd name="connsiteX2" fmla="*/ 0 w 10000"/>
              <a:gd name="connsiteY2" fmla="*/ 2263 h 12126"/>
              <a:gd name="connsiteX0" fmla="*/ 10000 w 10000"/>
              <a:gd name="connsiteY0" fmla="*/ 13061 h 13061"/>
              <a:gd name="connsiteX1" fmla="*/ 5890 w 10000"/>
              <a:gd name="connsiteY1" fmla="*/ 1551 h 13061"/>
              <a:gd name="connsiteX2" fmla="*/ 0 w 10000"/>
              <a:gd name="connsiteY2" fmla="*/ 3198 h 13061"/>
              <a:gd name="connsiteX0" fmla="*/ 10000 w 10000"/>
              <a:gd name="connsiteY0" fmla="*/ 12623 h 12623"/>
              <a:gd name="connsiteX1" fmla="*/ 5890 w 10000"/>
              <a:gd name="connsiteY1" fmla="*/ 1113 h 12623"/>
              <a:gd name="connsiteX2" fmla="*/ 0 w 10000"/>
              <a:gd name="connsiteY2" fmla="*/ 2760 h 12623"/>
              <a:gd name="connsiteX0" fmla="*/ 10667 w 10667"/>
              <a:gd name="connsiteY0" fmla="*/ 22546 h 22546"/>
              <a:gd name="connsiteX1" fmla="*/ 6557 w 10667"/>
              <a:gd name="connsiteY1" fmla="*/ 11036 h 22546"/>
              <a:gd name="connsiteX2" fmla="*/ 0 w 10667"/>
              <a:gd name="connsiteY2" fmla="*/ 130 h 22546"/>
              <a:gd name="connsiteX0" fmla="*/ 10667 w 10667"/>
              <a:gd name="connsiteY0" fmla="*/ 22644 h 22644"/>
              <a:gd name="connsiteX1" fmla="*/ 6493 w 10667"/>
              <a:gd name="connsiteY1" fmla="*/ 6569 h 22644"/>
              <a:gd name="connsiteX2" fmla="*/ 0 w 10667"/>
              <a:gd name="connsiteY2" fmla="*/ 228 h 22644"/>
              <a:gd name="connsiteX0" fmla="*/ 10667 w 10667"/>
              <a:gd name="connsiteY0" fmla="*/ 22737 h 22737"/>
              <a:gd name="connsiteX1" fmla="*/ 6493 w 10667"/>
              <a:gd name="connsiteY1" fmla="*/ 6662 h 22737"/>
              <a:gd name="connsiteX2" fmla="*/ 0 w 10667"/>
              <a:gd name="connsiteY2" fmla="*/ 321 h 22737"/>
              <a:gd name="connsiteX0" fmla="*/ 10667 w 10667"/>
              <a:gd name="connsiteY0" fmla="*/ 22737 h 22737"/>
              <a:gd name="connsiteX1" fmla="*/ 6493 w 10667"/>
              <a:gd name="connsiteY1" fmla="*/ 6662 h 22737"/>
              <a:gd name="connsiteX2" fmla="*/ 0 w 10667"/>
              <a:gd name="connsiteY2" fmla="*/ 321 h 22737"/>
              <a:gd name="connsiteX0" fmla="*/ 10667 w 10667"/>
              <a:gd name="connsiteY0" fmla="*/ 22945 h 22945"/>
              <a:gd name="connsiteX1" fmla="*/ 6493 w 10667"/>
              <a:gd name="connsiteY1" fmla="*/ 4968 h 22945"/>
              <a:gd name="connsiteX2" fmla="*/ 0 w 10667"/>
              <a:gd name="connsiteY2" fmla="*/ 529 h 22945"/>
              <a:gd name="connsiteX0" fmla="*/ 10794 w 10794"/>
              <a:gd name="connsiteY0" fmla="*/ 32042 h 32042"/>
              <a:gd name="connsiteX1" fmla="*/ 6620 w 10794"/>
              <a:gd name="connsiteY1" fmla="*/ 14065 h 32042"/>
              <a:gd name="connsiteX2" fmla="*/ 0 w 10794"/>
              <a:gd name="connsiteY2" fmla="*/ 117 h 32042"/>
              <a:gd name="connsiteX0" fmla="*/ 10794 w 10794"/>
              <a:gd name="connsiteY0" fmla="*/ 31925 h 31925"/>
              <a:gd name="connsiteX1" fmla="*/ 6620 w 10794"/>
              <a:gd name="connsiteY1" fmla="*/ 13948 h 31925"/>
              <a:gd name="connsiteX2" fmla="*/ 0 w 10794"/>
              <a:gd name="connsiteY2" fmla="*/ 0 h 31925"/>
              <a:gd name="connsiteX0" fmla="*/ 10794 w 10794"/>
              <a:gd name="connsiteY0" fmla="*/ 31925 h 31925"/>
              <a:gd name="connsiteX1" fmla="*/ 6207 w 10794"/>
              <a:gd name="connsiteY1" fmla="*/ 10905 h 31925"/>
              <a:gd name="connsiteX2" fmla="*/ 0 w 10794"/>
              <a:gd name="connsiteY2" fmla="*/ 0 h 31925"/>
              <a:gd name="connsiteX0" fmla="*/ 10794 w 10794"/>
              <a:gd name="connsiteY0" fmla="*/ 31925 h 31925"/>
              <a:gd name="connsiteX1" fmla="*/ 6207 w 10794"/>
              <a:gd name="connsiteY1" fmla="*/ 10905 h 31925"/>
              <a:gd name="connsiteX2" fmla="*/ 0 w 10794"/>
              <a:gd name="connsiteY2" fmla="*/ 0 h 31925"/>
              <a:gd name="connsiteX0" fmla="*/ 10794 w 10794"/>
              <a:gd name="connsiteY0" fmla="*/ 31925 h 31925"/>
              <a:gd name="connsiteX1" fmla="*/ 6207 w 10794"/>
              <a:gd name="connsiteY1" fmla="*/ 10905 h 31925"/>
              <a:gd name="connsiteX2" fmla="*/ 0 w 10794"/>
              <a:gd name="connsiteY2" fmla="*/ 0 h 31925"/>
              <a:gd name="connsiteX0" fmla="*/ 10794 w 10794"/>
              <a:gd name="connsiteY0" fmla="*/ 31925 h 31925"/>
              <a:gd name="connsiteX1" fmla="*/ 6207 w 10794"/>
              <a:gd name="connsiteY1" fmla="*/ 10905 h 31925"/>
              <a:gd name="connsiteX2" fmla="*/ 0 w 10794"/>
              <a:gd name="connsiteY2" fmla="*/ 0 h 31925"/>
              <a:gd name="connsiteX0" fmla="*/ 11245 w 11245"/>
              <a:gd name="connsiteY0" fmla="*/ 21585 h 29227"/>
              <a:gd name="connsiteX1" fmla="*/ 6658 w 11245"/>
              <a:gd name="connsiteY1" fmla="*/ 565 h 29227"/>
              <a:gd name="connsiteX2" fmla="*/ 0 w 11245"/>
              <a:gd name="connsiteY2" fmla="*/ 29192 h 29227"/>
              <a:gd name="connsiteX0" fmla="*/ 11245 w 11245"/>
              <a:gd name="connsiteY0" fmla="*/ 22124 h 29731"/>
              <a:gd name="connsiteX1" fmla="*/ 6658 w 11245"/>
              <a:gd name="connsiteY1" fmla="*/ 1104 h 29731"/>
              <a:gd name="connsiteX2" fmla="*/ 0 w 11245"/>
              <a:gd name="connsiteY2" fmla="*/ 29731 h 29731"/>
              <a:gd name="connsiteX0" fmla="*/ 11245 w 11245"/>
              <a:gd name="connsiteY0" fmla="*/ 24774 h 32381"/>
              <a:gd name="connsiteX1" fmla="*/ 7242 w 11245"/>
              <a:gd name="connsiteY1" fmla="*/ 974 h 32381"/>
              <a:gd name="connsiteX2" fmla="*/ 0 w 11245"/>
              <a:gd name="connsiteY2" fmla="*/ 32381 h 32381"/>
              <a:gd name="connsiteX0" fmla="*/ 11935 w 11935"/>
              <a:gd name="connsiteY0" fmla="*/ 26936 h 32381"/>
              <a:gd name="connsiteX1" fmla="*/ 7242 w 11935"/>
              <a:gd name="connsiteY1" fmla="*/ 974 h 32381"/>
              <a:gd name="connsiteX2" fmla="*/ 0 w 11935"/>
              <a:gd name="connsiteY2" fmla="*/ 32381 h 32381"/>
              <a:gd name="connsiteX0" fmla="*/ 12068 w 12068"/>
              <a:gd name="connsiteY0" fmla="*/ 39907 h 39907"/>
              <a:gd name="connsiteX1" fmla="*/ 7242 w 12068"/>
              <a:gd name="connsiteY1" fmla="*/ 974 h 39907"/>
              <a:gd name="connsiteX2" fmla="*/ 0 w 12068"/>
              <a:gd name="connsiteY2" fmla="*/ 32381 h 39907"/>
              <a:gd name="connsiteX0" fmla="*/ 12068 w 12068"/>
              <a:gd name="connsiteY0" fmla="*/ 39907 h 39907"/>
              <a:gd name="connsiteX1" fmla="*/ 7242 w 12068"/>
              <a:gd name="connsiteY1" fmla="*/ 974 h 39907"/>
              <a:gd name="connsiteX2" fmla="*/ 0 w 12068"/>
              <a:gd name="connsiteY2" fmla="*/ 32381 h 39907"/>
            </a:gdLst>
            <a:ahLst/>
            <a:cxnLst>
              <a:cxn ang="0">
                <a:pos x="connsiteX0" y="connsiteY0"/>
              </a:cxn>
              <a:cxn ang="0">
                <a:pos x="connsiteX1" y="connsiteY1"/>
              </a:cxn>
              <a:cxn ang="0">
                <a:pos x="connsiteX2" y="connsiteY2"/>
              </a:cxn>
            </a:cxnLst>
            <a:rect l="l" t="t" r="r" b="b"/>
            <a:pathLst>
              <a:path w="12068" h="39907">
                <a:moveTo>
                  <a:pt x="12068" y="39907"/>
                </a:moveTo>
                <a:cubicBezTo>
                  <a:pt x="11155" y="26946"/>
                  <a:pt x="9450" y="7908"/>
                  <a:pt x="7242" y="974"/>
                </a:cubicBezTo>
                <a:cubicBezTo>
                  <a:pt x="5575" y="-4439"/>
                  <a:pt x="1294" y="13621"/>
                  <a:pt x="0" y="32381"/>
                </a:cubicBezTo>
              </a:path>
            </a:pathLst>
          </a:custGeom>
          <a:noFill/>
          <a:ln w="31750">
            <a:solidFill>
              <a:srgbClr val="21C5FF"/>
            </a:solidFill>
            <a:prstDash val="solid"/>
            <a:round/>
            <a:headEnd/>
            <a:tailEnd type="triangle" w="med" len="med"/>
          </a:ln>
        </p:spPr>
        <p:txBody>
          <a:bodyPr/>
          <a:lstStyle/>
          <a:p>
            <a:endParaRPr lang="ru-RU" dirty="0"/>
          </a:p>
        </p:txBody>
      </p:sp>
      <p:cxnSp>
        <p:nvCxnSpPr>
          <p:cNvPr id="8" name="Прямая со стрелкой 7">
            <a:extLst>
              <a:ext uri="{FF2B5EF4-FFF2-40B4-BE49-F238E27FC236}">
                <a16:creationId xmlns="" xmlns:a16="http://schemas.microsoft.com/office/drawing/2014/main" id="{738BC38E-E627-9743-83D1-FD4C64CDA3D2}"/>
              </a:ext>
            </a:extLst>
          </p:cNvPr>
          <p:cNvCxnSpPr>
            <a:cxnSpLocks/>
          </p:cNvCxnSpPr>
          <p:nvPr/>
        </p:nvCxnSpPr>
        <p:spPr bwMode="auto">
          <a:xfrm flipH="1">
            <a:off x="2778016" y="3084958"/>
            <a:ext cx="1440160" cy="212426"/>
          </a:xfrm>
          <a:prstGeom prst="straightConnector1">
            <a:avLst/>
          </a:prstGeom>
          <a:solidFill>
            <a:schemeClr val="accent1"/>
          </a:solidFill>
          <a:ln w="22225" cap="flat" cmpd="sng" algn="ctr">
            <a:solidFill>
              <a:srgbClr val="FF0000"/>
            </a:solidFill>
            <a:prstDash val="solid"/>
            <a:round/>
            <a:headEnd type="triangle" w="med" len="med"/>
            <a:tailEnd type="none" w="med" len="med"/>
          </a:ln>
          <a:effectLst/>
        </p:spPr>
      </p:cxnSp>
      <p:grpSp>
        <p:nvGrpSpPr>
          <p:cNvPr id="5" name="Группа 19">
            <a:extLst>
              <a:ext uri="{FF2B5EF4-FFF2-40B4-BE49-F238E27FC236}">
                <a16:creationId xmlns="" xmlns:a16="http://schemas.microsoft.com/office/drawing/2014/main" id="{CC1B5978-A36C-C249-8071-4784BFEF58D1}"/>
              </a:ext>
            </a:extLst>
          </p:cNvPr>
          <p:cNvGrpSpPr/>
          <p:nvPr/>
        </p:nvGrpSpPr>
        <p:grpSpPr>
          <a:xfrm>
            <a:off x="4327864" y="2748548"/>
            <a:ext cx="507683" cy="419004"/>
            <a:chOff x="175087" y="5445227"/>
            <a:chExt cx="380762" cy="419004"/>
          </a:xfrm>
        </p:grpSpPr>
        <p:grpSp>
          <p:nvGrpSpPr>
            <p:cNvPr id="6" name="Group 2031">
              <a:extLst>
                <a:ext uri="{FF2B5EF4-FFF2-40B4-BE49-F238E27FC236}">
                  <a16:creationId xmlns="" xmlns:a16="http://schemas.microsoft.com/office/drawing/2014/main" id="{A86D4266-CDAC-3B4C-A7BC-3099FED901A1}"/>
                </a:ext>
              </a:extLst>
            </p:cNvPr>
            <p:cNvGrpSpPr>
              <a:grpSpLocks/>
            </p:cNvGrpSpPr>
            <p:nvPr/>
          </p:nvGrpSpPr>
          <p:grpSpPr bwMode="auto">
            <a:xfrm>
              <a:off x="179512" y="5445227"/>
              <a:ext cx="265499" cy="382543"/>
              <a:chOff x="1968" y="1872"/>
              <a:chExt cx="384" cy="357"/>
            </a:xfrm>
          </p:grpSpPr>
          <p:sp>
            <p:nvSpPr>
              <p:cNvPr id="26" name="Rectangle 2032">
                <a:extLst>
                  <a:ext uri="{FF2B5EF4-FFF2-40B4-BE49-F238E27FC236}">
                    <a16:creationId xmlns="" xmlns:a16="http://schemas.microsoft.com/office/drawing/2014/main" id="{991EB204-0FD7-BA4C-94C0-86166DE81BB8}"/>
                  </a:ext>
                </a:extLst>
              </p:cNvPr>
              <p:cNvSpPr>
                <a:spLocks noChangeArrowheads="1"/>
              </p:cNvSpPr>
              <p:nvPr/>
            </p:nvSpPr>
            <p:spPr bwMode="auto">
              <a:xfrm>
                <a:off x="1968" y="2064"/>
                <a:ext cx="384" cy="165"/>
              </a:xfrm>
              <a:prstGeom prst="rect">
                <a:avLst/>
              </a:prstGeom>
              <a:noFill/>
              <a:ln w="12700">
                <a:solidFill>
                  <a:schemeClr val="tx1"/>
                </a:solidFill>
                <a:miter lim="800000"/>
                <a:headEnd type="none" w="sm" len="sm"/>
                <a:tailEnd type="none" w="sm" len="sm"/>
              </a:ln>
            </p:spPr>
            <p:txBody>
              <a:bodyPr wrap="none" anchor="ctr"/>
              <a:lstStyle/>
              <a:p>
                <a:endParaRPr lang="ru-RU" dirty="0">
                  <a:solidFill>
                    <a:srgbClr val="000000"/>
                  </a:solidFill>
                  <a:cs typeface="Arial" charset="0"/>
                </a:endParaRPr>
              </a:p>
            </p:txBody>
          </p:sp>
          <p:sp>
            <p:nvSpPr>
              <p:cNvPr id="27" name="AutoShape 2033">
                <a:extLst>
                  <a:ext uri="{FF2B5EF4-FFF2-40B4-BE49-F238E27FC236}">
                    <a16:creationId xmlns="" xmlns:a16="http://schemas.microsoft.com/office/drawing/2014/main" id="{64D6652C-B9E5-0948-A191-F28A24EB03FF}"/>
                  </a:ext>
                </a:extLst>
              </p:cNvPr>
              <p:cNvSpPr>
                <a:spLocks noChangeArrowheads="1"/>
              </p:cNvSpPr>
              <p:nvPr/>
            </p:nvSpPr>
            <p:spPr bwMode="auto">
              <a:xfrm>
                <a:off x="1968" y="1872"/>
                <a:ext cx="384" cy="192"/>
              </a:xfrm>
              <a:prstGeom prst="triangle">
                <a:avLst>
                  <a:gd name="adj" fmla="val 50000"/>
                </a:avLst>
              </a:prstGeom>
              <a:noFill/>
              <a:ln w="12700">
                <a:solidFill>
                  <a:schemeClr val="tx1"/>
                </a:solidFill>
                <a:miter lim="800000"/>
                <a:headEnd type="none" w="sm" len="sm"/>
                <a:tailEnd type="none" w="sm" len="sm"/>
              </a:ln>
            </p:spPr>
            <p:txBody>
              <a:bodyPr wrap="none" anchor="ctr"/>
              <a:lstStyle/>
              <a:p>
                <a:endParaRPr lang="ru-RU" dirty="0">
                  <a:solidFill>
                    <a:srgbClr val="000000"/>
                  </a:solidFill>
                  <a:cs typeface="Arial" charset="0"/>
                </a:endParaRPr>
              </a:p>
            </p:txBody>
          </p:sp>
        </p:grpSp>
        <p:grpSp>
          <p:nvGrpSpPr>
            <p:cNvPr id="9" name="Group 2034">
              <a:extLst>
                <a:ext uri="{FF2B5EF4-FFF2-40B4-BE49-F238E27FC236}">
                  <a16:creationId xmlns="" xmlns:a16="http://schemas.microsoft.com/office/drawing/2014/main" id="{E575EE2B-729D-2D4C-A5DD-AA374A9A5CA1}"/>
                </a:ext>
              </a:extLst>
            </p:cNvPr>
            <p:cNvGrpSpPr>
              <a:grpSpLocks/>
            </p:cNvGrpSpPr>
            <p:nvPr/>
          </p:nvGrpSpPr>
          <p:grpSpPr bwMode="auto">
            <a:xfrm>
              <a:off x="252524" y="5504729"/>
              <a:ext cx="123900" cy="131406"/>
              <a:chOff x="5808" y="1520"/>
              <a:chExt cx="240" cy="240"/>
            </a:xfrm>
          </p:grpSpPr>
          <p:sp>
            <p:nvSpPr>
              <p:cNvPr id="24" name="Line 2035">
                <a:extLst>
                  <a:ext uri="{FF2B5EF4-FFF2-40B4-BE49-F238E27FC236}">
                    <a16:creationId xmlns="" xmlns:a16="http://schemas.microsoft.com/office/drawing/2014/main" id="{C99F0B99-CBBF-294D-8B9A-FAD56F4FF7D2}"/>
                  </a:ext>
                </a:extLst>
              </p:cNvPr>
              <p:cNvSpPr>
                <a:spLocks noChangeShapeType="1"/>
              </p:cNvSpPr>
              <p:nvPr/>
            </p:nvSpPr>
            <p:spPr bwMode="auto">
              <a:xfrm>
                <a:off x="5808" y="1632"/>
                <a:ext cx="240" cy="0"/>
              </a:xfrm>
              <a:prstGeom prst="line">
                <a:avLst/>
              </a:prstGeom>
              <a:noFill/>
              <a:ln w="12700">
                <a:solidFill>
                  <a:srgbClr val="FF0000"/>
                </a:solidFill>
                <a:round/>
                <a:headEnd type="none" w="sm" len="sm"/>
                <a:tailEnd type="none" w="sm" len="sm"/>
              </a:ln>
            </p:spPr>
            <p:txBody>
              <a:bodyPr wrap="none" anchor="ctr"/>
              <a:lstStyle/>
              <a:p>
                <a:endParaRPr lang="ru-RU" dirty="0">
                  <a:solidFill>
                    <a:srgbClr val="000000"/>
                  </a:solidFill>
                  <a:cs typeface="Arial" charset="0"/>
                </a:endParaRPr>
              </a:p>
            </p:txBody>
          </p:sp>
          <p:sp>
            <p:nvSpPr>
              <p:cNvPr id="25" name="Line 2036">
                <a:extLst>
                  <a:ext uri="{FF2B5EF4-FFF2-40B4-BE49-F238E27FC236}">
                    <a16:creationId xmlns="" xmlns:a16="http://schemas.microsoft.com/office/drawing/2014/main" id="{67349BD0-FF97-D743-A237-C8060ADDE7AD}"/>
                  </a:ext>
                </a:extLst>
              </p:cNvPr>
              <p:cNvSpPr>
                <a:spLocks noChangeShapeType="1"/>
              </p:cNvSpPr>
              <p:nvPr/>
            </p:nvSpPr>
            <p:spPr bwMode="auto">
              <a:xfrm>
                <a:off x="5920" y="1520"/>
                <a:ext cx="0" cy="240"/>
              </a:xfrm>
              <a:prstGeom prst="line">
                <a:avLst/>
              </a:prstGeom>
              <a:noFill/>
              <a:ln w="12700">
                <a:solidFill>
                  <a:srgbClr val="FF0000"/>
                </a:solidFill>
                <a:round/>
                <a:headEnd type="none" w="sm" len="sm"/>
                <a:tailEnd type="none" w="sm" len="sm"/>
              </a:ln>
            </p:spPr>
            <p:txBody>
              <a:bodyPr wrap="none" anchor="ctr"/>
              <a:lstStyle/>
              <a:p>
                <a:endParaRPr lang="ru-RU" dirty="0">
                  <a:solidFill>
                    <a:srgbClr val="000000"/>
                  </a:solidFill>
                  <a:cs typeface="Arial" charset="0"/>
                </a:endParaRPr>
              </a:p>
            </p:txBody>
          </p:sp>
        </p:grpSp>
        <p:sp>
          <p:nvSpPr>
            <p:cNvPr id="23" name="TextBox 22">
              <a:extLst>
                <a:ext uri="{FF2B5EF4-FFF2-40B4-BE49-F238E27FC236}">
                  <a16:creationId xmlns="" xmlns:a16="http://schemas.microsoft.com/office/drawing/2014/main" id="{4CC2F387-CADD-6B4E-8ED2-C8C18034042A}"/>
                </a:ext>
              </a:extLst>
            </p:cNvPr>
            <p:cNvSpPr txBox="1"/>
            <p:nvPr/>
          </p:nvSpPr>
          <p:spPr>
            <a:xfrm>
              <a:off x="175087" y="5618010"/>
              <a:ext cx="380762" cy="246221"/>
            </a:xfrm>
            <a:prstGeom prst="rect">
              <a:avLst/>
            </a:prstGeom>
            <a:noFill/>
          </p:spPr>
          <p:txBody>
            <a:bodyPr wrap="square" rtlCol="0">
              <a:spAutoFit/>
            </a:bodyPr>
            <a:lstStyle/>
            <a:p>
              <a:pPr marL="4763"/>
              <a:r>
                <a:rPr lang="ru-RU" sz="1000" dirty="0">
                  <a:solidFill>
                    <a:srgbClr val="000000"/>
                  </a:solidFill>
                  <a:cs typeface="Arial" charset="0"/>
                </a:rPr>
                <a:t>Б</a:t>
              </a:r>
              <a:endParaRPr lang="ru-RU" sz="1000" b="0" dirty="0">
                <a:solidFill>
                  <a:srgbClr val="000000"/>
                </a:solidFill>
                <a:cs typeface="Arial" charset="0"/>
              </a:endParaRPr>
            </a:p>
          </p:txBody>
        </p:sp>
      </p:grpSp>
      <p:cxnSp>
        <p:nvCxnSpPr>
          <p:cNvPr id="28" name="Прямая со стрелкой 27">
            <a:extLst>
              <a:ext uri="{FF2B5EF4-FFF2-40B4-BE49-F238E27FC236}">
                <a16:creationId xmlns="" xmlns:a16="http://schemas.microsoft.com/office/drawing/2014/main" id="{4A9F164E-D1B8-994B-A19E-0277237F8DCF}"/>
              </a:ext>
            </a:extLst>
          </p:cNvPr>
          <p:cNvCxnSpPr>
            <a:cxnSpLocks/>
          </p:cNvCxnSpPr>
          <p:nvPr/>
        </p:nvCxnSpPr>
        <p:spPr bwMode="auto">
          <a:xfrm flipH="1" flipV="1">
            <a:off x="4732609" y="3043387"/>
            <a:ext cx="5780116" cy="53497"/>
          </a:xfrm>
          <a:prstGeom prst="straightConnector1">
            <a:avLst/>
          </a:prstGeom>
          <a:solidFill>
            <a:schemeClr val="accent1"/>
          </a:solidFill>
          <a:ln w="22225" cap="flat" cmpd="sng" algn="ctr">
            <a:solidFill>
              <a:srgbClr val="FF0000"/>
            </a:solidFill>
            <a:prstDash val="solid"/>
            <a:round/>
            <a:headEnd type="triangle" w="med" len="med"/>
            <a:tailEnd type="none" w="med" len="med"/>
          </a:ln>
          <a:effectLst/>
        </p:spPr>
      </p:cxnSp>
      <p:grpSp>
        <p:nvGrpSpPr>
          <p:cNvPr id="10" name="Группа 29">
            <a:extLst>
              <a:ext uri="{FF2B5EF4-FFF2-40B4-BE49-F238E27FC236}">
                <a16:creationId xmlns="" xmlns:a16="http://schemas.microsoft.com/office/drawing/2014/main" id="{74BFB03B-383F-6241-8738-390E66AF24BA}"/>
              </a:ext>
            </a:extLst>
          </p:cNvPr>
          <p:cNvGrpSpPr/>
          <p:nvPr/>
        </p:nvGrpSpPr>
        <p:grpSpPr>
          <a:xfrm>
            <a:off x="7110063" y="3335179"/>
            <a:ext cx="507683" cy="419004"/>
            <a:chOff x="175087" y="5445227"/>
            <a:chExt cx="380762" cy="419004"/>
          </a:xfrm>
        </p:grpSpPr>
        <p:grpSp>
          <p:nvGrpSpPr>
            <p:cNvPr id="11" name="Group 2031">
              <a:extLst>
                <a:ext uri="{FF2B5EF4-FFF2-40B4-BE49-F238E27FC236}">
                  <a16:creationId xmlns="" xmlns:a16="http://schemas.microsoft.com/office/drawing/2014/main" id="{2E6C2ABE-BCAA-F442-9B0F-B1BBCA7F6D33}"/>
                </a:ext>
              </a:extLst>
            </p:cNvPr>
            <p:cNvGrpSpPr>
              <a:grpSpLocks/>
            </p:cNvGrpSpPr>
            <p:nvPr/>
          </p:nvGrpSpPr>
          <p:grpSpPr bwMode="auto">
            <a:xfrm>
              <a:off x="179512" y="5445227"/>
              <a:ext cx="265499" cy="382543"/>
              <a:chOff x="1968" y="1872"/>
              <a:chExt cx="384" cy="357"/>
            </a:xfrm>
          </p:grpSpPr>
          <p:sp>
            <p:nvSpPr>
              <p:cNvPr id="36" name="Rectangle 2032">
                <a:extLst>
                  <a:ext uri="{FF2B5EF4-FFF2-40B4-BE49-F238E27FC236}">
                    <a16:creationId xmlns="" xmlns:a16="http://schemas.microsoft.com/office/drawing/2014/main" id="{3807B1A4-D68E-CA40-9484-865C593CD45F}"/>
                  </a:ext>
                </a:extLst>
              </p:cNvPr>
              <p:cNvSpPr>
                <a:spLocks noChangeArrowheads="1"/>
              </p:cNvSpPr>
              <p:nvPr/>
            </p:nvSpPr>
            <p:spPr bwMode="auto">
              <a:xfrm>
                <a:off x="1968" y="2064"/>
                <a:ext cx="384" cy="165"/>
              </a:xfrm>
              <a:prstGeom prst="rect">
                <a:avLst/>
              </a:prstGeom>
              <a:noFill/>
              <a:ln w="12700">
                <a:solidFill>
                  <a:schemeClr val="tx1"/>
                </a:solidFill>
                <a:miter lim="800000"/>
                <a:headEnd type="none" w="sm" len="sm"/>
                <a:tailEnd type="none" w="sm" len="sm"/>
              </a:ln>
            </p:spPr>
            <p:txBody>
              <a:bodyPr wrap="none" anchor="ctr"/>
              <a:lstStyle/>
              <a:p>
                <a:endParaRPr lang="ru-RU" dirty="0">
                  <a:solidFill>
                    <a:srgbClr val="000000"/>
                  </a:solidFill>
                  <a:cs typeface="Arial" charset="0"/>
                </a:endParaRPr>
              </a:p>
            </p:txBody>
          </p:sp>
          <p:sp>
            <p:nvSpPr>
              <p:cNvPr id="37" name="AutoShape 2033">
                <a:extLst>
                  <a:ext uri="{FF2B5EF4-FFF2-40B4-BE49-F238E27FC236}">
                    <a16:creationId xmlns="" xmlns:a16="http://schemas.microsoft.com/office/drawing/2014/main" id="{D4E8AE91-AE9D-AB4D-86EC-A06E4F23A5C3}"/>
                  </a:ext>
                </a:extLst>
              </p:cNvPr>
              <p:cNvSpPr>
                <a:spLocks noChangeArrowheads="1"/>
              </p:cNvSpPr>
              <p:nvPr/>
            </p:nvSpPr>
            <p:spPr bwMode="auto">
              <a:xfrm>
                <a:off x="1968" y="1872"/>
                <a:ext cx="384" cy="192"/>
              </a:xfrm>
              <a:prstGeom prst="triangle">
                <a:avLst>
                  <a:gd name="adj" fmla="val 50000"/>
                </a:avLst>
              </a:prstGeom>
              <a:noFill/>
              <a:ln w="12700">
                <a:solidFill>
                  <a:schemeClr val="tx1"/>
                </a:solidFill>
                <a:miter lim="800000"/>
                <a:headEnd type="none" w="sm" len="sm"/>
                <a:tailEnd type="none" w="sm" len="sm"/>
              </a:ln>
            </p:spPr>
            <p:txBody>
              <a:bodyPr wrap="none" anchor="ctr"/>
              <a:lstStyle/>
              <a:p>
                <a:endParaRPr lang="ru-RU" dirty="0">
                  <a:solidFill>
                    <a:srgbClr val="000000"/>
                  </a:solidFill>
                  <a:cs typeface="Arial" charset="0"/>
                </a:endParaRPr>
              </a:p>
            </p:txBody>
          </p:sp>
        </p:grpSp>
        <p:grpSp>
          <p:nvGrpSpPr>
            <p:cNvPr id="12" name="Group 2034">
              <a:extLst>
                <a:ext uri="{FF2B5EF4-FFF2-40B4-BE49-F238E27FC236}">
                  <a16:creationId xmlns="" xmlns:a16="http://schemas.microsoft.com/office/drawing/2014/main" id="{316BC88B-8F2B-AD4A-9BEE-0EA6CB45EA0A}"/>
                </a:ext>
              </a:extLst>
            </p:cNvPr>
            <p:cNvGrpSpPr>
              <a:grpSpLocks/>
            </p:cNvGrpSpPr>
            <p:nvPr/>
          </p:nvGrpSpPr>
          <p:grpSpPr bwMode="auto">
            <a:xfrm>
              <a:off x="252524" y="5504729"/>
              <a:ext cx="123900" cy="131406"/>
              <a:chOff x="5808" y="1520"/>
              <a:chExt cx="240" cy="240"/>
            </a:xfrm>
          </p:grpSpPr>
          <p:sp>
            <p:nvSpPr>
              <p:cNvPr id="34" name="Line 2035">
                <a:extLst>
                  <a:ext uri="{FF2B5EF4-FFF2-40B4-BE49-F238E27FC236}">
                    <a16:creationId xmlns="" xmlns:a16="http://schemas.microsoft.com/office/drawing/2014/main" id="{4239E564-2361-074F-9673-A30BA61E3138}"/>
                  </a:ext>
                </a:extLst>
              </p:cNvPr>
              <p:cNvSpPr>
                <a:spLocks noChangeShapeType="1"/>
              </p:cNvSpPr>
              <p:nvPr/>
            </p:nvSpPr>
            <p:spPr bwMode="auto">
              <a:xfrm>
                <a:off x="5808" y="1632"/>
                <a:ext cx="240" cy="0"/>
              </a:xfrm>
              <a:prstGeom prst="line">
                <a:avLst/>
              </a:prstGeom>
              <a:noFill/>
              <a:ln w="12700">
                <a:solidFill>
                  <a:srgbClr val="FF0000"/>
                </a:solidFill>
                <a:round/>
                <a:headEnd type="none" w="sm" len="sm"/>
                <a:tailEnd type="none" w="sm" len="sm"/>
              </a:ln>
            </p:spPr>
            <p:txBody>
              <a:bodyPr wrap="none" anchor="ctr"/>
              <a:lstStyle/>
              <a:p>
                <a:endParaRPr lang="ru-RU" dirty="0">
                  <a:solidFill>
                    <a:srgbClr val="000000"/>
                  </a:solidFill>
                  <a:cs typeface="Arial" charset="0"/>
                </a:endParaRPr>
              </a:p>
            </p:txBody>
          </p:sp>
          <p:sp>
            <p:nvSpPr>
              <p:cNvPr id="35" name="Line 2036">
                <a:extLst>
                  <a:ext uri="{FF2B5EF4-FFF2-40B4-BE49-F238E27FC236}">
                    <a16:creationId xmlns="" xmlns:a16="http://schemas.microsoft.com/office/drawing/2014/main" id="{9CF4ECC9-EFCC-2F4B-8BA5-6631B0FCC719}"/>
                  </a:ext>
                </a:extLst>
              </p:cNvPr>
              <p:cNvSpPr>
                <a:spLocks noChangeShapeType="1"/>
              </p:cNvSpPr>
              <p:nvPr/>
            </p:nvSpPr>
            <p:spPr bwMode="auto">
              <a:xfrm>
                <a:off x="5920" y="1520"/>
                <a:ext cx="0" cy="240"/>
              </a:xfrm>
              <a:prstGeom prst="line">
                <a:avLst/>
              </a:prstGeom>
              <a:noFill/>
              <a:ln w="12700">
                <a:solidFill>
                  <a:srgbClr val="FF0000"/>
                </a:solidFill>
                <a:round/>
                <a:headEnd type="none" w="sm" len="sm"/>
                <a:tailEnd type="none" w="sm" len="sm"/>
              </a:ln>
            </p:spPr>
            <p:txBody>
              <a:bodyPr wrap="none" anchor="ctr"/>
              <a:lstStyle/>
              <a:p>
                <a:endParaRPr lang="ru-RU" dirty="0">
                  <a:solidFill>
                    <a:srgbClr val="000000"/>
                  </a:solidFill>
                  <a:cs typeface="Arial" charset="0"/>
                </a:endParaRPr>
              </a:p>
            </p:txBody>
          </p:sp>
        </p:grpSp>
        <p:sp>
          <p:nvSpPr>
            <p:cNvPr id="33" name="TextBox 32">
              <a:extLst>
                <a:ext uri="{FF2B5EF4-FFF2-40B4-BE49-F238E27FC236}">
                  <a16:creationId xmlns="" xmlns:a16="http://schemas.microsoft.com/office/drawing/2014/main" id="{AD8A4281-6D6D-DE47-9BA1-D813FC45E40C}"/>
                </a:ext>
              </a:extLst>
            </p:cNvPr>
            <p:cNvSpPr txBox="1"/>
            <p:nvPr/>
          </p:nvSpPr>
          <p:spPr>
            <a:xfrm>
              <a:off x="175087" y="5618010"/>
              <a:ext cx="380762" cy="246221"/>
            </a:xfrm>
            <a:prstGeom prst="rect">
              <a:avLst/>
            </a:prstGeom>
            <a:noFill/>
          </p:spPr>
          <p:txBody>
            <a:bodyPr wrap="square" rtlCol="0">
              <a:spAutoFit/>
            </a:bodyPr>
            <a:lstStyle/>
            <a:p>
              <a:pPr marL="4763"/>
              <a:r>
                <a:rPr lang="ru-RU" sz="1000" dirty="0">
                  <a:solidFill>
                    <a:srgbClr val="000000"/>
                  </a:solidFill>
                  <a:cs typeface="Arial" charset="0"/>
                </a:rPr>
                <a:t>Б</a:t>
              </a:r>
              <a:endParaRPr lang="ru-RU" sz="1000" b="0" dirty="0">
                <a:solidFill>
                  <a:srgbClr val="000000"/>
                </a:solidFill>
                <a:cs typeface="Arial" charset="0"/>
              </a:endParaRPr>
            </a:p>
          </p:txBody>
        </p:sp>
      </p:grpSp>
      <p:sp>
        <p:nvSpPr>
          <p:cNvPr id="38" name="TextBox 37">
            <a:extLst>
              <a:ext uri="{FF2B5EF4-FFF2-40B4-BE49-F238E27FC236}">
                <a16:creationId xmlns="" xmlns:a16="http://schemas.microsoft.com/office/drawing/2014/main" id="{393554E4-E569-CA4D-B5A9-AAC96B0F797F}"/>
              </a:ext>
            </a:extLst>
          </p:cNvPr>
          <p:cNvSpPr txBox="1"/>
          <p:nvPr/>
        </p:nvSpPr>
        <p:spPr>
          <a:xfrm>
            <a:off x="7464849" y="3492594"/>
            <a:ext cx="1440160" cy="276999"/>
          </a:xfrm>
          <a:prstGeom prst="rect">
            <a:avLst/>
          </a:prstGeom>
          <a:noFill/>
        </p:spPr>
        <p:txBody>
          <a:bodyPr wrap="square" rtlCol="0">
            <a:spAutoFit/>
          </a:bodyPr>
          <a:lstStyle/>
          <a:p>
            <a:r>
              <a:rPr lang="ru-RU" sz="1200" dirty="0"/>
              <a:t>ММЦ</a:t>
            </a:r>
          </a:p>
        </p:txBody>
      </p:sp>
      <p:cxnSp>
        <p:nvCxnSpPr>
          <p:cNvPr id="39" name="Прямая со стрелкой 38">
            <a:extLst>
              <a:ext uri="{FF2B5EF4-FFF2-40B4-BE49-F238E27FC236}">
                <a16:creationId xmlns="" xmlns:a16="http://schemas.microsoft.com/office/drawing/2014/main" id="{52631FE8-8582-7546-BE78-097F7DBA6D4A}"/>
              </a:ext>
            </a:extLst>
          </p:cNvPr>
          <p:cNvCxnSpPr>
            <a:cxnSpLocks/>
          </p:cNvCxnSpPr>
          <p:nvPr/>
        </p:nvCxnSpPr>
        <p:spPr bwMode="auto">
          <a:xfrm flipH="1">
            <a:off x="2823757" y="3755112"/>
            <a:ext cx="1796940" cy="20843"/>
          </a:xfrm>
          <a:prstGeom prst="straightConnector1">
            <a:avLst/>
          </a:prstGeom>
          <a:solidFill>
            <a:schemeClr val="accent1"/>
          </a:solidFill>
          <a:ln w="22225" cap="flat" cmpd="sng" algn="ctr">
            <a:solidFill>
              <a:srgbClr val="FF0000"/>
            </a:solidFill>
            <a:prstDash val="solid"/>
            <a:round/>
            <a:headEnd type="triangle" w="med" len="med"/>
            <a:tailEnd type="none" w="med" len="med"/>
          </a:ln>
          <a:effectLst/>
        </p:spPr>
      </p:cxnSp>
      <p:cxnSp>
        <p:nvCxnSpPr>
          <p:cNvPr id="51" name="Прямая со стрелкой 50">
            <a:extLst>
              <a:ext uri="{FF2B5EF4-FFF2-40B4-BE49-F238E27FC236}">
                <a16:creationId xmlns="" xmlns:a16="http://schemas.microsoft.com/office/drawing/2014/main" id="{3EADD0D4-E537-254E-83AE-80332CAEDC62}"/>
              </a:ext>
            </a:extLst>
          </p:cNvPr>
          <p:cNvCxnSpPr>
            <a:cxnSpLocks/>
          </p:cNvCxnSpPr>
          <p:nvPr/>
        </p:nvCxnSpPr>
        <p:spPr bwMode="auto">
          <a:xfrm flipH="1">
            <a:off x="4584825" y="3718650"/>
            <a:ext cx="2423871" cy="35533"/>
          </a:xfrm>
          <a:prstGeom prst="straightConnector1">
            <a:avLst/>
          </a:prstGeom>
          <a:solidFill>
            <a:schemeClr val="accent1"/>
          </a:solidFill>
          <a:ln w="22225" cap="flat" cmpd="sng" algn="ctr">
            <a:solidFill>
              <a:srgbClr val="FF0000"/>
            </a:solidFill>
            <a:prstDash val="solid"/>
            <a:round/>
            <a:headEnd type="triangle" w="med" len="med"/>
            <a:tailEnd type="none" w="med" len="med"/>
          </a:ln>
          <a:effectLst/>
        </p:spPr>
      </p:cxnSp>
      <p:grpSp>
        <p:nvGrpSpPr>
          <p:cNvPr id="13" name="Group 22">
            <a:extLst>
              <a:ext uri="{FF2B5EF4-FFF2-40B4-BE49-F238E27FC236}">
                <a16:creationId xmlns="" xmlns:a16="http://schemas.microsoft.com/office/drawing/2014/main" id="{B40D1015-09E7-6944-99E2-841F50DE6E36}"/>
              </a:ext>
            </a:extLst>
          </p:cNvPr>
          <p:cNvGrpSpPr>
            <a:grpSpLocks/>
          </p:cNvGrpSpPr>
          <p:nvPr/>
        </p:nvGrpSpPr>
        <p:grpSpPr bwMode="auto">
          <a:xfrm rot="290725" flipH="1">
            <a:off x="6084535" y="1850747"/>
            <a:ext cx="658309" cy="330092"/>
            <a:chOff x="3011" y="1937"/>
            <a:chExt cx="1592" cy="1209"/>
          </a:xfrm>
          <a:solidFill>
            <a:srgbClr val="50BFE6"/>
          </a:solidFill>
        </p:grpSpPr>
        <p:grpSp>
          <p:nvGrpSpPr>
            <p:cNvPr id="14" name="Group 23">
              <a:extLst>
                <a:ext uri="{FF2B5EF4-FFF2-40B4-BE49-F238E27FC236}">
                  <a16:creationId xmlns="" xmlns:a16="http://schemas.microsoft.com/office/drawing/2014/main" id="{A39254B9-F0B1-B244-8115-42DD1ABB455F}"/>
                </a:ext>
              </a:extLst>
            </p:cNvPr>
            <p:cNvGrpSpPr>
              <a:grpSpLocks/>
            </p:cNvGrpSpPr>
            <p:nvPr/>
          </p:nvGrpSpPr>
          <p:grpSpPr bwMode="auto">
            <a:xfrm rot="1450423">
              <a:off x="3011" y="1937"/>
              <a:ext cx="1592" cy="1209"/>
              <a:chOff x="3011" y="1937"/>
              <a:chExt cx="1592" cy="1209"/>
            </a:xfrm>
            <a:grpFill/>
          </p:grpSpPr>
          <p:sp>
            <p:nvSpPr>
              <p:cNvPr id="59" name="Freeform 24">
                <a:extLst>
                  <a:ext uri="{FF2B5EF4-FFF2-40B4-BE49-F238E27FC236}">
                    <a16:creationId xmlns="" xmlns:a16="http://schemas.microsoft.com/office/drawing/2014/main" id="{24002C15-B0A4-574C-BED6-EE9513D3244A}"/>
                  </a:ext>
                </a:extLst>
              </p:cNvPr>
              <p:cNvSpPr>
                <a:spLocks/>
              </p:cNvSpPr>
              <p:nvPr/>
            </p:nvSpPr>
            <p:spPr bwMode="auto">
              <a:xfrm rot="9044436" flipH="1" flipV="1">
                <a:off x="3438" y="2981"/>
                <a:ext cx="179" cy="117"/>
              </a:xfrm>
              <a:custGeom>
                <a:avLst/>
                <a:gdLst>
                  <a:gd name="T0" fmla="*/ 5 w 352"/>
                  <a:gd name="T1" fmla="*/ 0 h 167"/>
                  <a:gd name="T2" fmla="*/ 0 w 352"/>
                  <a:gd name="T3" fmla="*/ 82 h 167"/>
                  <a:gd name="T4" fmla="*/ 174 w 352"/>
                  <a:gd name="T5" fmla="*/ 117 h 167"/>
                  <a:gd name="T6" fmla="*/ 179 w 352"/>
                  <a:gd name="T7" fmla="*/ 22 h 167"/>
                  <a:gd name="T8" fmla="*/ 5 w 352"/>
                  <a:gd name="T9" fmla="*/ 0 h 167"/>
                  <a:gd name="T10" fmla="*/ 0 60000 65536"/>
                  <a:gd name="T11" fmla="*/ 0 60000 65536"/>
                  <a:gd name="T12" fmla="*/ 0 60000 65536"/>
                  <a:gd name="T13" fmla="*/ 0 60000 65536"/>
                  <a:gd name="T14" fmla="*/ 0 60000 65536"/>
                  <a:gd name="T15" fmla="*/ 0 w 352"/>
                  <a:gd name="T16" fmla="*/ 0 h 167"/>
                  <a:gd name="T17" fmla="*/ 352 w 352"/>
                  <a:gd name="T18" fmla="*/ 167 h 167"/>
                </a:gdLst>
                <a:ahLst/>
                <a:cxnLst>
                  <a:cxn ang="T10">
                    <a:pos x="T0" y="T1"/>
                  </a:cxn>
                  <a:cxn ang="T11">
                    <a:pos x="T2" y="T3"/>
                  </a:cxn>
                  <a:cxn ang="T12">
                    <a:pos x="T4" y="T5"/>
                  </a:cxn>
                  <a:cxn ang="T13">
                    <a:pos x="T6" y="T7"/>
                  </a:cxn>
                  <a:cxn ang="T14">
                    <a:pos x="T8" y="T9"/>
                  </a:cxn>
                </a:cxnLst>
                <a:rect l="T15" t="T16" r="T17" b="T18"/>
                <a:pathLst>
                  <a:path w="352" h="167">
                    <a:moveTo>
                      <a:pt x="9" y="0"/>
                    </a:moveTo>
                    <a:lnTo>
                      <a:pt x="0" y="117"/>
                    </a:lnTo>
                    <a:lnTo>
                      <a:pt x="343" y="167"/>
                    </a:lnTo>
                    <a:lnTo>
                      <a:pt x="352" y="32"/>
                    </a:lnTo>
                    <a:lnTo>
                      <a:pt x="9" y="0"/>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60" name="Oval 25">
                <a:extLst>
                  <a:ext uri="{FF2B5EF4-FFF2-40B4-BE49-F238E27FC236}">
                    <a16:creationId xmlns="" xmlns:a16="http://schemas.microsoft.com/office/drawing/2014/main" id="{3CE72785-8182-274C-9DC5-11779DCB8A9C}"/>
                  </a:ext>
                </a:extLst>
              </p:cNvPr>
              <p:cNvSpPr>
                <a:spLocks noChangeArrowheads="1"/>
              </p:cNvSpPr>
              <p:nvPr/>
            </p:nvSpPr>
            <p:spPr bwMode="auto">
              <a:xfrm rot="9044436" flipH="1" flipV="1">
                <a:off x="3527" y="3073"/>
                <a:ext cx="51" cy="73"/>
              </a:xfrm>
              <a:prstGeom prst="ellipse">
                <a:avLst/>
              </a:prstGeom>
              <a:grpFill/>
              <a:ln w="0">
                <a:solidFill>
                  <a:srgbClr val="000000"/>
                </a:solidFill>
                <a:round/>
                <a:headEnd/>
                <a:tailEnd/>
              </a:ln>
            </p:spPr>
            <p:txBody>
              <a:bodyPr/>
              <a:lstStyle/>
              <a:p>
                <a:endParaRPr lang="ru-RU" dirty="0">
                  <a:solidFill>
                    <a:srgbClr val="000000"/>
                  </a:solidFill>
                  <a:cs typeface="Arial" charset="0"/>
                </a:endParaRPr>
              </a:p>
            </p:txBody>
          </p:sp>
          <p:sp>
            <p:nvSpPr>
              <p:cNvPr id="61" name="Oval 26">
                <a:extLst>
                  <a:ext uri="{FF2B5EF4-FFF2-40B4-BE49-F238E27FC236}">
                    <a16:creationId xmlns="" xmlns:a16="http://schemas.microsoft.com/office/drawing/2014/main" id="{D46D5250-E7A5-6F44-8927-5FBAE0934B3B}"/>
                  </a:ext>
                </a:extLst>
              </p:cNvPr>
              <p:cNvSpPr>
                <a:spLocks noChangeArrowheads="1"/>
              </p:cNvSpPr>
              <p:nvPr/>
            </p:nvSpPr>
            <p:spPr bwMode="auto">
              <a:xfrm rot="9044436" flipH="1" flipV="1">
                <a:off x="3536" y="3092"/>
                <a:ext cx="25" cy="39"/>
              </a:xfrm>
              <a:prstGeom prst="ellipse">
                <a:avLst/>
              </a:prstGeom>
              <a:grpFill/>
              <a:ln w="0">
                <a:solidFill>
                  <a:srgbClr val="000000"/>
                </a:solidFill>
                <a:round/>
                <a:headEnd/>
                <a:tailEnd/>
              </a:ln>
            </p:spPr>
            <p:txBody>
              <a:bodyPr/>
              <a:lstStyle/>
              <a:p>
                <a:endParaRPr lang="ru-RU" dirty="0">
                  <a:solidFill>
                    <a:srgbClr val="000000"/>
                  </a:solidFill>
                  <a:cs typeface="Arial" charset="0"/>
                </a:endParaRPr>
              </a:p>
            </p:txBody>
          </p:sp>
          <p:sp>
            <p:nvSpPr>
              <p:cNvPr id="62" name="Line 27">
                <a:extLst>
                  <a:ext uri="{FF2B5EF4-FFF2-40B4-BE49-F238E27FC236}">
                    <a16:creationId xmlns="" xmlns:a16="http://schemas.microsoft.com/office/drawing/2014/main" id="{D2B55963-95EC-0147-9568-736F07CC6E5E}"/>
                  </a:ext>
                </a:extLst>
              </p:cNvPr>
              <p:cNvSpPr>
                <a:spLocks noChangeShapeType="1"/>
              </p:cNvSpPr>
              <p:nvPr/>
            </p:nvSpPr>
            <p:spPr bwMode="auto">
              <a:xfrm rot="9044436" flipH="1" flipV="1">
                <a:off x="3524" y="3055"/>
                <a:ext cx="8" cy="73"/>
              </a:xfrm>
              <a:prstGeom prst="line">
                <a:avLst/>
              </a:prstGeom>
              <a:grpFill/>
              <a:ln w="1588">
                <a:solidFill>
                  <a:srgbClr val="808080"/>
                </a:solidFill>
                <a:round/>
                <a:headEnd/>
                <a:tailEnd/>
              </a:ln>
            </p:spPr>
            <p:txBody>
              <a:bodyPr/>
              <a:lstStyle/>
              <a:p>
                <a:endParaRPr lang="ru-RU" dirty="0">
                  <a:solidFill>
                    <a:srgbClr val="000000"/>
                  </a:solidFill>
                  <a:cs typeface="Arial" charset="0"/>
                </a:endParaRPr>
              </a:p>
            </p:txBody>
          </p:sp>
          <p:sp>
            <p:nvSpPr>
              <p:cNvPr id="63" name="Oval 28">
                <a:extLst>
                  <a:ext uri="{FF2B5EF4-FFF2-40B4-BE49-F238E27FC236}">
                    <a16:creationId xmlns="" xmlns:a16="http://schemas.microsoft.com/office/drawing/2014/main" id="{D540C6D4-6CF4-9D43-BDE4-85CF9843C96A}"/>
                  </a:ext>
                </a:extLst>
              </p:cNvPr>
              <p:cNvSpPr>
                <a:spLocks noChangeArrowheads="1"/>
              </p:cNvSpPr>
              <p:nvPr/>
            </p:nvSpPr>
            <p:spPr bwMode="auto">
              <a:xfrm rot="9044436" flipH="1" flipV="1">
                <a:off x="3909" y="2844"/>
                <a:ext cx="60" cy="73"/>
              </a:xfrm>
              <a:prstGeom prst="ellipse">
                <a:avLst/>
              </a:prstGeom>
              <a:grpFill/>
              <a:ln w="0">
                <a:solidFill>
                  <a:srgbClr val="000000"/>
                </a:solidFill>
                <a:round/>
                <a:headEnd/>
                <a:tailEnd/>
              </a:ln>
            </p:spPr>
            <p:txBody>
              <a:bodyPr/>
              <a:lstStyle/>
              <a:p>
                <a:endParaRPr lang="ru-RU" dirty="0">
                  <a:solidFill>
                    <a:srgbClr val="000000"/>
                  </a:solidFill>
                  <a:cs typeface="Arial" charset="0"/>
                </a:endParaRPr>
              </a:p>
            </p:txBody>
          </p:sp>
          <p:sp>
            <p:nvSpPr>
              <p:cNvPr id="64" name="Oval 29">
                <a:extLst>
                  <a:ext uri="{FF2B5EF4-FFF2-40B4-BE49-F238E27FC236}">
                    <a16:creationId xmlns="" xmlns:a16="http://schemas.microsoft.com/office/drawing/2014/main" id="{2B34571F-9812-7246-93EE-7B0575F3707F}"/>
                  </a:ext>
                </a:extLst>
              </p:cNvPr>
              <p:cNvSpPr>
                <a:spLocks noChangeArrowheads="1"/>
              </p:cNvSpPr>
              <p:nvPr/>
            </p:nvSpPr>
            <p:spPr bwMode="auto">
              <a:xfrm rot="9044436" flipH="1" flipV="1">
                <a:off x="3926" y="2861"/>
                <a:ext cx="26" cy="39"/>
              </a:xfrm>
              <a:prstGeom prst="ellipse">
                <a:avLst/>
              </a:prstGeom>
              <a:grpFill/>
              <a:ln w="0">
                <a:solidFill>
                  <a:srgbClr val="000000"/>
                </a:solidFill>
                <a:round/>
                <a:headEnd/>
                <a:tailEnd/>
              </a:ln>
            </p:spPr>
            <p:txBody>
              <a:bodyPr/>
              <a:lstStyle/>
              <a:p>
                <a:endParaRPr lang="ru-RU" dirty="0">
                  <a:solidFill>
                    <a:srgbClr val="000000"/>
                  </a:solidFill>
                  <a:cs typeface="Arial" charset="0"/>
                </a:endParaRPr>
              </a:p>
            </p:txBody>
          </p:sp>
          <p:sp>
            <p:nvSpPr>
              <p:cNvPr id="65" name="Line 30">
                <a:extLst>
                  <a:ext uri="{FF2B5EF4-FFF2-40B4-BE49-F238E27FC236}">
                    <a16:creationId xmlns="" xmlns:a16="http://schemas.microsoft.com/office/drawing/2014/main" id="{48812031-D8D2-3941-A233-77D3217D70F0}"/>
                  </a:ext>
                </a:extLst>
              </p:cNvPr>
              <p:cNvSpPr>
                <a:spLocks noChangeShapeType="1"/>
              </p:cNvSpPr>
              <p:nvPr/>
            </p:nvSpPr>
            <p:spPr bwMode="auto">
              <a:xfrm rot="9044436" flipH="1" flipV="1">
                <a:off x="3914" y="2830"/>
                <a:ext cx="9" cy="68"/>
              </a:xfrm>
              <a:prstGeom prst="line">
                <a:avLst/>
              </a:prstGeom>
              <a:grpFill/>
              <a:ln w="1588">
                <a:solidFill>
                  <a:srgbClr val="808080"/>
                </a:solidFill>
                <a:round/>
                <a:headEnd/>
                <a:tailEnd/>
              </a:ln>
            </p:spPr>
            <p:txBody>
              <a:bodyPr/>
              <a:lstStyle/>
              <a:p>
                <a:endParaRPr lang="ru-RU" dirty="0">
                  <a:solidFill>
                    <a:srgbClr val="000000"/>
                  </a:solidFill>
                  <a:cs typeface="Arial" charset="0"/>
                </a:endParaRPr>
              </a:p>
            </p:txBody>
          </p:sp>
          <p:sp>
            <p:nvSpPr>
              <p:cNvPr id="66" name="Freeform 31">
                <a:extLst>
                  <a:ext uri="{FF2B5EF4-FFF2-40B4-BE49-F238E27FC236}">
                    <a16:creationId xmlns="" xmlns:a16="http://schemas.microsoft.com/office/drawing/2014/main" id="{D36D3E9C-D68A-B34B-A3D6-231176F8B50C}"/>
                  </a:ext>
                </a:extLst>
              </p:cNvPr>
              <p:cNvSpPr>
                <a:spLocks/>
              </p:cNvSpPr>
              <p:nvPr/>
            </p:nvSpPr>
            <p:spPr bwMode="auto">
              <a:xfrm rot="9044436" flipH="1" flipV="1">
                <a:off x="4368" y="2077"/>
                <a:ext cx="128" cy="45"/>
              </a:xfrm>
              <a:custGeom>
                <a:avLst/>
                <a:gdLst>
                  <a:gd name="T0" fmla="*/ 14 w 250"/>
                  <a:gd name="T1" fmla="*/ 10 h 65"/>
                  <a:gd name="T2" fmla="*/ 55 w 250"/>
                  <a:gd name="T3" fmla="*/ 5 h 65"/>
                  <a:gd name="T4" fmla="*/ 89 w 250"/>
                  <a:gd name="T5" fmla="*/ 2 h 65"/>
                  <a:gd name="T6" fmla="*/ 128 w 250"/>
                  <a:gd name="T7" fmla="*/ 0 h 65"/>
                  <a:gd name="T8" fmla="*/ 127 w 250"/>
                  <a:gd name="T9" fmla="*/ 39 h 65"/>
                  <a:gd name="T10" fmla="*/ 95 w 250"/>
                  <a:gd name="T11" fmla="*/ 43 h 65"/>
                  <a:gd name="T12" fmla="*/ 58 w 250"/>
                  <a:gd name="T13" fmla="*/ 44 h 65"/>
                  <a:gd name="T14" fmla="*/ 14 w 250"/>
                  <a:gd name="T15" fmla="*/ 45 h 65"/>
                  <a:gd name="T16" fmla="*/ 0 w 250"/>
                  <a:gd name="T17" fmla="*/ 40 h 65"/>
                  <a:gd name="T18" fmla="*/ 1 w 250"/>
                  <a:gd name="T19" fmla="*/ 11 h 65"/>
                  <a:gd name="T20" fmla="*/ 14 w 250"/>
                  <a:gd name="T21" fmla="*/ 1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0"/>
                  <a:gd name="T34" fmla="*/ 0 h 65"/>
                  <a:gd name="T35" fmla="*/ 250 w 250"/>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0" h="65">
                    <a:moveTo>
                      <a:pt x="28" y="14"/>
                    </a:moveTo>
                    <a:lnTo>
                      <a:pt x="108" y="7"/>
                    </a:lnTo>
                    <a:lnTo>
                      <a:pt x="173" y="3"/>
                    </a:lnTo>
                    <a:lnTo>
                      <a:pt x="250" y="0"/>
                    </a:lnTo>
                    <a:lnTo>
                      <a:pt x="249" y="56"/>
                    </a:lnTo>
                    <a:lnTo>
                      <a:pt x="185" y="62"/>
                    </a:lnTo>
                    <a:lnTo>
                      <a:pt x="114" y="63"/>
                    </a:lnTo>
                    <a:lnTo>
                      <a:pt x="28" y="65"/>
                    </a:lnTo>
                    <a:lnTo>
                      <a:pt x="0" y="58"/>
                    </a:lnTo>
                    <a:lnTo>
                      <a:pt x="2" y="16"/>
                    </a:lnTo>
                    <a:lnTo>
                      <a:pt x="28" y="14"/>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67" name="Freeform 32">
                <a:extLst>
                  <a:ext uri="{FF2B5EF4-FFF2-40B4-BE49-F238E27FC236}">
                    <a16:creationId xmlns="" xmlns:a16="http://schemas.microsoft.com/office/drawing/2014/main" id="{23B644C3-AAF9-2B43-A85D-3964DEFBC3D2}"/>
                  </a:ext>
                </a:extLst>
              </p:cNvPr>
              <p:cNvSpPr>
                <a:spLocks/>
              </p:cNvSpPr>
              <p:nvPr/>
            </p:nvSpPr>
            <p:spPr bwMode="auto">
              <a:xfrm rot="9044436" flipH="1" flipV="1">
                <a:off x="4470" y="2052"/>
                <a:ext cx="17" cy="40"/>
              </a:xfrm>
              <a:custGeom>
                <a:avLst/>
                <a:gdLst>
                  <a:gd name="T0" fmla="*/ 17 w 23"/>
                  <a:gd name="T1" fmla="*/ 2 h 53"/>
                  <a:gd name="T2" fmla="*/ 16 w 23"/>
                  <a:gd name="T3" fmla="*/ 38 h 53"/>
                  <a:gd name="T4" fmla="*/ 0 w 23"/>
                  <a:gd name="T5" fmla="*/ 40 h 53"/>
                  <a:gd name="T6" fmla="*/ 2 w 23"/>
                  <a:gd name="T7" fmla="*/ 0 h 53"/>
                  <a:gd name="T8" fmla="*/ 17 w 23"/>
                  <a:gd name="T9" fmla="*/ 2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23" y="2"/>
                    </a:moveTo>
                    <a:lnTo>
                      <a:pt x="21" y="50"/>
                    </a:lnTo>
                    <a:lnTo>
                      <a:pt x="0" y="53"/>
                    </a:lnTo>
                    <a:lnTo>
                      <a:pt x="3" y="0"/>
                    </a:lnTo>
                    <a:lnTo>
                      <a:pt x="23" y="2"/>
                    </a:lnTo>
                    <a:close/>
                  </a:path>
                </a:pathLst>
              </a:custGeom>
              <a:grpFill/>
              <a:ln w="9525">
                <a:noFill/>
                <a:miter lim="800000"/>
                <a:headEnd/>
                <a:tailEnd/>
              </a:ln>
            </p:spPr>
            <p:txBody>
              <a:bodyPr/>
              <a:lstStyle/>
              <a:p>
                <a:endParaRPr lang="ru-RU" dirty="0">
                  <a:solidFill>
                    <a:srgbClr val="000000"/>
                  </a:solidFill>
                  <a:cs typeface="Arial" charset="0"/>
                </a:endParaRPr>
              </a:p>
            </p:txBody>
          </p:sp>
          <p:sp>
            <p:nvSpPr>
              <p:cNvPr id="68" name="Freeform 33">
                <a:extLst>
                  <a:ext uri="{FF2B5EF4-FFF2-40B4-BE49-F238E27FC236}">
                    <a16:creationId xmlns="" xmlns:a16="http://schemas.microsoft.com/office/drawing/2014/main" id="{AD69969D-0D3D-E240-844B-46187F289F7D}"/>
                  </a:ext>
                </a:extLst>
              </p:cNvPr>
              <p:cNvSpPr>
                <a:spLocks/>
              </p:cNvSpPr>
              <p:nvPr/>
            </p:nvSpPr>
            <p:spPr bwMode="auto">
              <a:xfrm rot="9044436" flipH="1" flipV="1">
                <a:off x="4213" y="2180"/>
                <a:ext cx="145" cy="56"/>
              </a:xfrm>
              <a:custGeom>
                <a:avLst/>
                <a:gdLst>
                  <a:gd name="T0" fmla="*/ 124 w 288"/>
                  <a:gd name="T1" fmla="*/ 32 h 77"/>
                  <a:gd name="T2" fmla="*/ 94 w 288"/>
                  <a:gd name="T3" fmla="*/ 43 h 77"/>
                  <a:gd name="T4" fmla="*/ 59 w 288"/>
                  <a:gd name="T5" fmla="*/ 50 h 77"/>
                  <a:gd name="T6" fmla="*/ 24 w 288"/>
                  <a:gd name="T7" fmla="*/ 55 h 77"/>
                  <a:gd name="T8" fmla="*/ 0 w 288"/>
                  <a:gd name="T9" fmla="*/ 56 h 77"/>
                  <a:gd name="T10" fmla="*/ 1 w 288"/>
                  <a:gd name="T11" fmla="*/ 19 h 77"/>
                  <a:gd name="T12" fmla="*/ 26 w 288"/>
                  <a:gd name="T13" fmla="*/ 14 h 77"/>
                  <a:gd name="T14" fmla="*/ 53 w 288"/>
                  <a:gd name="T15" fmla="*/ 9 h 77"/>
                  <a:gd name="T16" fmla="*/ 91 w 288"/>
                  <a:gd name="T17" fmla="*/ 5 h 77"/>
                  <a:gd name="T18" fmla="*/ 120 w 288"/>
                  <a:gd name="T19" fmla="*/ 1 h 77"/>
                  <a:gd name="T20" fmla="*/ 142 w 288"/>
                  <a:gd name="T21" fmla="*/ 0 h 77"/>
                  <a:gd name="T22" fmla="*/ 145 w 288"/>
                  <a:gd name="T23" fmla="*/ 25 h 77"/>
                  <a:gd name="T24" fmla="*/ 124 w 288"/>
                  <a:gd name="T25" fmla="*/ 32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8"/>
                  <a:gd name="T40" fmla="*/ 0 h 77"/>
                  <a:gd name="T41" fmla="*/ 288 w 288"/>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8" h="77">
                    <a:moveTo>
                      <a:pt x="246" y="44"/>
                    </a:moveTo>
                    <a:lnTo>
                      <a:pt x="186" y="59"/>
                    </a:lnTo>
                    <a:lnTo>
                      <a:pt x="117" y="69"/>
                    </a:lnTo>
                    <a:lnTo>
                      <a:pt x="48" y="75"/>
                    </a:lnTo>
                    <a:lnTo>
                      <a:pt x="0" y="77"/>
                    </a:lnTo>
                    <a:lnTo>
                      <a:pt x="2" y="26"/>
                    </a:lnTo>
                    <a:lnTo>
                      <a:pt x="52" y="19"/>
                    </a:lnTo>
                    <a:lnTo>
                      <a:pt x="105" y="12"/>
                    </a:lnTo>
                    <a:lnTo>
                      <a:pt x="180" y="7"/>
                    </a:lnTo>
                    <a:lnTo>
                      <a:pt x="239" y="1"/>
                    </a:lnTo>
                    <a:lnTo>
                      <a:pt x="283" y="0"/>
                    </a:lnTo>
                    <a:lnTo>
                      <a:pt x="288" y="34"/>
                    </a:lnTo>
                    <a:lnTo>
                      <a:pt x="246" y="44"/>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69" name="Freeform 34">
                <a:extLst>
                  <a:ext uri="{FF2B5EF4-FFF2-40B4-BE49-F238E27FC236}">
                    <a16:creationId xmlns="" xmlns:a16="http://schemas.microsoft.com/office/drawing/2014/main" id="{4302C606-D177-B24A-AECF-CF7B8DF6CB2E}"/>
                  </a:ext>
                </a:extLst>
              </p:cNvPr>
              <p:cNvSpPr>
                <a:spLocks/>
              </p:cNvSpPr>
              <p:nvPr/>
            </p:nvSpPr>
            <p:spPr bwMode="auto">
              <a:xfrm rot="9044436" flipH="1" flipV="1">
                <a:off x="4226" y="2227"/>
                <a:ext cx="17" cy="39"/>
              </a:xfrm>
              <a:custGeom>
                <a:avLst/>
                <a:gdLst>
                  <a:gd name="T0" fmla="*/ 0 w 40"/>
                  <a:gd name="T1" fmla="*/ 39 h 54"/>
                  <a:gd name="T2" fmla="*/ 0 w 40"/>
                  <a:gd name="T3" fmla="*/ 3 h 54"/>
                  <a:gd name="T4" fmla="*/ 16 w 40"/>
                  <a:gd name="T5" fmla="*/ 0 h 54"/>
                  <a:gd name="T6" fmla="*/ 17 w 40"/>
                  <a:gd name="T7" fmla="*/ 39 h 54"/>
                  <a:gd name="T8" fmla="*/ 0 w 40"/>
                  <a:gd name="T9" fmla="*/ 39 h 54"/>
                  <a:gd name="T10" fmla="*/ 0 60000 65536"/>
                  <a:gd name="T11" fmla="*/ 0 60000 65536"/>
                  <a:gd name="T12" fmla="*/ 0 60000 65536"/>
                  <a:gd name="T13" fmla="*/ 0 60000 65536"/>
                  <a:gd name="T14" fmla="*/ 0 60000 65536"/>
                  <a:gd name="T15" fmla="*/ 0 w 40"/>
                  <a:gd name="T16" fmla="*/ 0 h 54"/>
                  <a:gd name="T17" fmla="*/ 40 w 40"/>
                  <a:gd name="T18" fmla="*/ 54 h 54"/>
                </a:gdLst>
                <a:ahLst/>
                <a:cxnLst>
                  <a:cxn ang="T10">
                    <a:pos x="T0" y="T1"/>
                  </a:cxn>
                  <a:cxn ang="T11">
                    <a:pos x="T2" y="T3"/>
                  </a:cxn>
                  <a:cxn ang="T12">
                    <a:pos x="T4" y="T5"/>
                  </a:cxn>
                  <a:cxn ang="T13">
                    <a:pos x="T6" y="T7"/>
                  </a:cxn>
                  <a:cxn ang="T14">
                    <a:pos x="T8" y="T9"/>
                  </a:cxn>
                </a:cxnLst>
                <a:rect l="T15" t="T16" r="T17" b="T18"/>
                <a:pathLst>
                  <a:path w="40" h="54">
                    <a:moveTo>
                      <a:pt x="1" y="54"/>
                    </a:moveTo>
                    <a:lnTo>
                      <a:pt x="0" y="4"/>
                    </a:lnTo>
                    <a:lnTo>
                      <a:pt x="37" y="0"/>
                    </a:lnTo>
                    <a:lnTo>
                      <a:pt x="40" y="54"/>
                    </a:lnTo>
                    <a:lnTo>
                      <a:pt x="1" y="54"/>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70" name="Freeform 35">
                <a:extLst>
                  <a:ext uri="{FF2B5EF4-FFF2-40B4-BE49-F238E27FC236}">
                    <a16:creationId xmlns="" xmlns:a16="http://schemas.microsoft.com/office/drawing/2014/main" id="{47176032-82E4-F748-832C-3431DA2EFB50}"/>
                  </a:ext>
                </a:extLst>
              </p:cNvPr>
              <p:cNvSpPr>
                <a:spLocks/>
              </p:cNvSpPr>
              <p:nvPr/>
            </p:nvSpPr>
            <p:spPr bwMode="auto">
              <a:xfrm rot="9044436" flipH="1" flipV="1">
                <a:off x="4267" y="1937"/>
                <a:ext cx="51" cy="196"/>
              </a:xfrm>
              <a:custGeom>
                <a:avLst/>
                <a:gdLst>
                  <a:gd name="T0" fmla="*/ 17 w 100"/>
                  <a:gd name="T1" fmla="*/ 171 h 281"/>
                  <a:gd name="T2" fmla="*/ 14 w 100"/>
                  <a:gd name="T3" fmla="*/ 144 h 281"/>
                  <a:gd name="T4" fmla="*/ 10 w 100"/>
                  <a:gd name="T5" fmla="*/ 111 h 281"/>
                  <a:gd name="T6" fmla="*/ 6 w 100"/>
                  <a:gd name="T7" fmla="*/ 76 h 281"/>
                  <a:gd name="T8" fmla="*/ 4 w 100"/>
                  <a:gd name="T9" fmla="*/ 45 h 281"/>
                  <a:gd name="T10" fmla="*/ 1 w 100"/>
                  <a:gd name="T11" fmla="*/ 17 h 281"/>
                  <a:gd name="T12" fmla="*/ 0 w 100"/>
                  <a:gd name="T13" fmla="*/ 0 h 281"/>
                  <a:gd name="T14" fmla="*/ 37 w 100"/>
                  <a:gd name="T15" fmla="*/ 1 h 281"/>
                  <a:gd name="T16" fmla="*/ 41 w 100"/>
                  <a:gd name="T17" fmla="*/ 38 h 281"/>
                  <a:gd name="T18" fmla="*/ 44 w 100"/>
                  <a:gd name="T19" fmla="*/ 62 h 281"/>
                  <a:gd name="T20" fmla="*/ 44 w 100"/>
                  <a:gd name="T21" fmla="*/ 83 h 281"/>
                  <a:gd name="T22" fmla="*/ 47 w 100"/>
                  <a:gd name="T23" fmla="*/ 104 h 281"/>
                  <a:gd name="T24" fmla="*/ 49 w 100"/>
                  <a:gd name="T25" fmla="*/ 135 h 281"/>
                  <a:gd name="T26" fmla="*/ 51 w 100"/>
                  <a:gd name="T27" fmla="*/ 163 h 281"/>
                  <a:gd name="T28" fmla="*/ 51 w 100"/>
                  <a:gd name="T29" fmla="*/ 196 h 281"/>
                  <a:gd name="T30" fmla="*/ 23 w 100"/>
                  <a:gd name="T31" fmla="*/ 196 h 281"/>
                  <a:gd name="T32" fmla="*/ 17 w 100"/>
                  <a:gd name="T33" fmla="*/ 171 h 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281"/>
                  <a:gd name="T53" fmla="*/ 100 w 100"/>
                  <a:gd name="T54" fmla="*/ 281 h 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281">
                    <a:moveTo>
                      <a:pt x="34" y="245"/>
                    </a:moveTo>
                    <a:lnTo>
                      <a:pt x="27" y="207"/>
                    </a:lnTo>
                    <a:lnTo>
                      <a:pt x="20" y="159"/>
                    </a:lnTo>
                    <a:lnTo>
                      <a:pt x="12" y="109"/>
                    </a:lnTo>
                    <a:lnTo>
                      <a:pt x="8" y="65"/>
                    </a:lnTo>
                    <a:lnTo>
                      <a:pt x="1" y="25"/>
                    </a:lnTo>
                    <a:lnTo>
                      <a:pt x="0" y="0"/>
                    </a:lnTo>
                    <a:lnTo>
                      <a:pt x="73" y="1"/>
                    </a:lnTo>
                    <a:lnTo>
                      <a:pt x="80" y="54"/>
                    </a:lnTo>
                    <a:lnTo>
                      <a:pt x="86" y="89"/>
                    </a:lnTo>
                    <a:lnTo>
                      <a:pt x="87" y="119"/>
                    </a:lnTo>
                    <a:lnTo>
                      <a:pt x="93" y="149"/>
                    </a:lnTo>
                    <a:lnTo>
                      <a:pt x="97" y="193"/>
                    </a:lnTo>
                    <a:lnTo>
                      <a:pt x="100" y="234"/>
                    </a:lnTo>
                    <a:lnTo>
                      <a:pt x="100" y="281"/>
                    </a:lnTo>
                    <a:lnTo>
                      <a:pt x="45" y="281"/>
                    </a:lnTo>
                    <a:lnTo>
                      <a:pt x="34" y="245"/>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71" name="Freeform 36">
                <a:extLst>
                  <a:ext uri="{FF2B5EF4-FFF2-40B4-BE49-F238E27FC236}">
                    <a16:creationId xmlns="" xmlns:a16="http://schemas.microsoft.com/office/drawing/2014/main" id="{AADB59C7-D6B5-2D4C-BA7B-60A48EBF978E}"/>
                  </a:ext>
                </a:extLst>
              </p:cNvPr>
              <p:cNvSpPr>
                <a:spLocks/>
              </p:cNvSpPr>
              <p:nvPr/>
            </p:nvSpPr>
            <p:spPr bwMode="auto">
              <a:xfrm rot="9044436" flipH="1" flipV="1">
                <a:off x="4234" y="1950"/>
                <a:ext cx="26" cy="22"/>
              </a:xfrm>
              <a:custGeom>
                <a:avLst/>
                <a:gdLst>
                  <a:gd name="T0" fmla="*/ 0 w 65"/>
                  <a:gd name="T1" fmla="*/ 1 h 33"/>
                  <a:gd name="T2" fmla="*/ 24 w 65"/>
                  <a:gd name="T3" fmla="*/ 0 h 33"/>
                  <a:gd name="T4" fmla="*/ 26 w 65"/>
                  <a:gd name="T5" fmla="*/ 22 h 33"/>
                  <a:gd name="T6" fmla="*/ 0 w 65"/>
                  <a:gd name="T7" fmla="*/ 22 h 33"/>
                  <a:gd name="T8" fmla="*/ 0 w 65"/>
                  <a:gd name="T9" fmla="*/ 1 h 33"/>
                  <a:gd name="T10" fmla="*/ 0 60000 65536"/>
                  <a:gd name="T11" fmla="*/ 0 60000 65536"/>
                  <a:gd name="T12" fmla="*/ 0 60000 65536"/>
                  <a:gd name="T13" fmla="*/ 0 60000 65536"/>
                  <a:gd name="T14" fmla="*/ 0 60000 65536"/>
                  <a:gd name="T15" fmla="*/ 0 w 65"/>
                  <a:gd name="T16" fmla="*/ 0 h 33"/>
                  <a:gd name="T17" fmla="*/ 65 w 65"/>
                  <a:gd name="T18" fmla="*/ 33 h 33"/>
                </a:gdLst>
                <a:ahLst/>
                <a:cxnLst>
                  <a:cxn ang="T10">
                    <a:pos x="T0" y="T1"/>
                  </a:cxn>
                  <a:cxn ang="T11">
                    <a:pos x="T2" y="T3"/>
                  </a:cxn>
                  <a:cxn ang="T12">
                    <a:pos x="T4" y="T5"/>
                  </a:cxn>
                  <a:cxn ang="T13">
                    <a:pos x="T6" y="T7"/>
                  </a:cxn>
                  <a:cxn ang="T14">
                    <a:pos x="T8" y="T9"/>
                  </a:cxn>
                </a:cxnLst>
                <a:rect l="T15" t="T16" r="T17" b="T18"/>
                <a:pathLst>
                  <a:path w="65" h="33">
                    <a:moveTo>
                      <a:pt x="1" y="1"/>
                    </a:moveTo>
                    <a:lnTo>
                      <a:pt x="61" y="0"/>
                    </a:lnTo>
                    <a:lnTo>
                      <a:pt x="65" y="33"/>
                    </a:lnTo>
                    <a:lnTo>
                      <a:pt x="0" y="33"/>
                    </a:lnTo>
                    <a:lnTo>
                      <a:pt x="1" y="1"/>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72" name="Freeform 37">
                <a:extLst>
                  <a:ext uri="{FF2B5EF4-FFF2-40B4-BE49-F238E27FC236}">
                    <a16:creationId xmlns="" xmlns:a16="http://schemas.microsoft.com/office/drawing/2014/main" id="{27FD9817-ED29-6D45-B53D-BB3F4B1C46BE}"/>
                  </a:ext>
                </a:extLst>
              </p:cNvPr>
              <p:cNvSpPr>
                <a:spLocks/>
              </p:cNvSpPr>
              <p:nvPr/>
            </p:nvSpPr>
            <p:spPr bwMode="auto">
              <a:xfrm rot="9044436" flipH="1" flipV="1">
                <a:off x="3141" y="2394"/>
                <a:ext cx="1462" cy="492"/>
              </a:xfrm>
              <a:custGeom>
                <a:avLst/>
                <a:gdLst>
                  <a:gd name="T0" fmla="*/ 683 w 2908"/>
                  <a:gd name="T1" fmla="*/ 58 h 701"/>
                  <a:gd name="T2" fmla="*/ 774 w 2908"/>
                  <a:gd name="T3" fmla="*/ 119 h 701"/>
                  <a:gd name="T4" fmla="*/ 918 w 2908"/>
                  <a:gd name="T5" fmla="*/ 188 h 701"/>
                  <a:gd name="T6" fmla="*/ 1387 w 2908"/>
                  <a:gd name="T7" fmla="*/ 0 h 701"/>
                  <a:gd name="T8" fmla="*/ 1460 w 2908"/>
                  <a:gd name="T9" fmla="*/ 1 h 701"/>
                  <a:gd name="T10" fmla="*/ 1444 w 2908"/>
                  <a:gd name="T11" fmla="*/ 13 h 701"/>
                  <a:gd name="T12" fmla="*/ 1406 w 2908"/>
                  <a:gd name="T13" fmla="*/ 252 h 701"/>
                  <a:gd name="T14" fmla="*/ 1376 w 2908"/>
                  <a:gd name="T15" fmla="*/ 320 h 701"/>
                  <a:gd name="T16" fmla="*/ 1328 w 2908"/>
                  <a:gd name="T17" fmla="*/ 345 h 701"/>
                  <a:gd name="T18" fmla="*/ 1273 w 2908"/>
                  <a:gd name="T19" fmla="*/ 373 h 701"/>
                  <a:gd name="T20" fmla="*/ 1225 w 2908"/>
                  <a:gd name="T21" fmla="*/ 397 h 701"/>
                  <a:gd name="T22" fmla="*/ 1172 w 2908"/>
                  <a:gd name="T23" fmla="*/ 418 h 701"/>
                  <a:gd name="T24" fmla="*/ 1112 w 2908"/>
                  <a:gd name="T25" fmla="*/ 439 h 701"/>
                  <a:gd name="T26" fmla="*/ 1053 w 2908"/>
                  <a:gd name="T27" fmla="*/ 452 h 701"/>
                  <a:gd name="T28" fmla="*/ 941 w 2908"/>
                  <a:gd name="T29" fmla="*/ 472 h 701"/>
                  <a:gd name="T30" fmla="*/ 816 w 2908"/>
                  <a:gd name="T31" fmla="*/ 485 h 701"/>
                  <a:gd name="T32" fmla="*/ 726 w 2908"/>
                  <a:gd name="T33" fmla="*/ 487 h 701"/>
                  <a:gd name="T34" fmla="*/ 613 w 2908"/>
                  <a:gd name="T35" fmla="*/ 491 h 701"/>
                  <a:gd name="T36" fmla="*/ 455 w 2908"/>
                  <a:gd name="T37" fmla="*/ 486 h 701"/>
                  <a:gd name="T38" fmla="*/ 234 w 2908"/>
                  <a:gd name="T39" fmla="*/ 452 h 701"/>
                  <a:gd name="T40" fmla="*/ 116 w 2908"/>
                  <a:gd name="T41" fmla="*/ 428 h 701"/>
                  <a:gd name="T42" fmla="*/ 62 w 2908"/>
                  <a:gd name="T43" fmla="*/ 417 h 701"/>
                  <a:gd name="T44" fmla="*/ 40 w 2908"/>
                  <a:gd name="T45" fmla="*/ 409 h 701"/>
                  <a:gd name="T46" fmla="*/ 18 w 2908"/>
                  <a:gd name="T47" fmla="*/ 394 h 701"/>
                  <a:gd name="T48" fmla="*/ 5 w 2908"/>
                  <a:gd name="T49" fmla="*/ 379 h 701"/>
                  <a:gd name="T50" fmla="*/ 1 w 2908"/>
                  <a:gd name="T51" fmla="*/ 364 h 701"/>
                  <a:gd name="T52" fmla="*/ 1 w 2908"/>
                  <a:gd name="T53" fmla="*/ 347 h 701"/>
                  <a:gd name="T54" fmla="*/ 9 w 2908"/>
                  <a:gd name="T55" fmla="*/ 333 h 701"/>
                  <a:gd name="T56" fmla="*/ 21 w 2908"/>
                  <a:gd name="T57" fmla="*/ 321 h 701"/>
                  <a:gd name="T58" fmla="*/ 40 w 2908"/>
                  <a:gd name="T59" fmla="*/ 307 h 701"/>
                  <a:gd name="T60" fmla="*/ 70 w 2908"/>
                  <a:gd name="T61" fmla="*/ 291 h 701"/>
                  <a:gd name="T62" fmla="*/ 113 w 2908"/>
                  <a:gd name="T63" fmla="*/ 270 h 701"/>
                  <a:gd name="T64" fmla="*/ 210 w 2908"/>
                  <a:gd name="T65" fmla="*/ 234 h 701"/>
                  <a:gd name="T66" fmla="*/ 266 w 2908"/>
                  <a:gd name="T67" fmla="*/ 175 h 701"/>
                  <a:gd name="T68" fmla="*/ 309 w 2908"/>
                  <a:gd name="T69" fmla="*/ 135 h 701"/>
                  <a:gd name="T70" fmla="*/ 357 w 2908"/>
                  <a:gd name="T71" fmla="*/ 110 h 701"/>
                  <a:gd name="T72" fmla="*/ 415 w 2908"/>
                  <a:gd name="T73" fmla="*/ 98 h 701"/>
                  <a:gd name="T74" fmla="*/ 481 w 2908"/>
                  <a:gd name="T75" fmla="*/ 98 h 701"/>
                  <a:gd name="T76" fmla="*/ 517 w 2908"/>
                  <a:gd name="T77" fmla="*/ 54 h 701"/>
                  <a:gd name="T78" fmla="*/ 554 w 2908"/>
                  <a:gd name="T79" fmla="*/ 45 h 7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08"/>
                  <a:gd name="T121" fmla="*/ 0 h 701"/>
                  <a:gd name="T122" fmla="*/ 2908 w 2908"/>
                  <a:gd name="T123" fmla="*/ 701 h 70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08" h="701">
                    <a:moveTo>
                      <a:pt x="1261" y="69"/>
                    </a:moveTo>
                    <a:lnTo>
                      <a:pt x="1359" y="83"/>
                    </a:lnTo>
                    <a:lnTo>
                      <a:pt x="1524" y="125"/>
                    </a:lnTo>
                    <a:lnTo>
                      <a:pt x="1539" y="169"/>
                    </a:lnTo>
                    <a:lnTo>
                      <a:pt x="1780" y="219"/>
                    </a:lnTo>
                    <a:lnTo>
                      <a:pt x="1825" y="268"/>
                    </a:lnTo>
                    <a:lnTo>
                      <a:pt x="2478" y="304"/>
                    </a:lnTo>
                    <a:lnTo>
                      <a:pt x="2759" y="0"/>
                    </a:lnTo>
                    <a:lnTo>
                      <a:pt x="2875" y="1"/>
                    </a:lnTo>
                    <a:lnTo>
                      <a:pt x="2904" y="1"/>
                    </a:lnTo>
                    <a:lnTo>
                      <a:pt x="2908" y="18"/>
                    </a:lnTo>
                    <a:lnTo>
                      <a:pt x="2873" y="18"/>
                    </a:lnTo>
                    <a:lnTo>
                      <a:pt x="2731" y="350"/>
                    </a:lnTo>
                    <a:lnTo>
                      <a:pt x="2797" y="359"/>
                    </a:lnTo>
                    <a:lnTo>
                      <a:pt x="2781" y="433"/>
                    </a:lnTo>
                    <a:lnTo>
                      <a:pt x="2736" y="456"/>
                    </a:lnTo>
                    <a:lnTo>
                      <a:pt x="2688" y="474"/>
                    </a:lnTo>
                    <a:lnTo>
                      <a:pt x="2641" y="492"/>
                    </a:lnTo>
                    <a:lnTo>
                      <a:pt x="2583" y="514"/>
                    </a:lnTo>
                    <a:lnTo>
                      <a:pt x="2533" y="532"/>
                    </a:lnTo>
                    <a:lnTo>
                      <a:pt x="2475" y="552"/>
                    </a:lnTo>
                    <a:lnTo>
                      <a:pt x="2436" y="566"/>
                    </a:lnTo>
                    <a:lnTo>
                      <a:pt x="2379" y="583"/>
                    </a:lnTo>
                    <a:lnTo>
                      <a:pt x="2331" y="595"/>
                    </a:lnTo>
                    <a:lnTo>
                      <a:pt x="2277" y="610"/>
                    </a:lnTo>
                    <a:lnTo>
                      <a:pt x="2212" y="625"/>
                    </a:lnTo>
                    <a:lnTo>
                      <a:pt x="2154" y="636"/>
                    </a:lnTo>
                    <a:lnTo>
                      <a:pt x="2094" y="644"/>
                    </a:lnTo>
                    <a:lnTo>
                      <a:pt x="1992" y="661"/>
                    </a:lnTo>
                    <a:lnTo>
                      <a:pt x="1872" y="673"/>
                    </a:lnTo>
                    <a:lnTo>
                      <a:pt x="1743" y="687"/>
                    </a:lnTo>
                    <a:lnTo>
                      <a:pt x="1624" y="691"/>
                    </a:lnTo>
                    <a:lnTo>
                      <a:pt x="1513" y="691"/>
                    </a:lnTo>
                    <a:lnTo>
                      <a:pt x="1445" y="694"/>
                    </a:lnTo>
                    <a:lnTo>
                      <a:pt x="1329" y="701"/>
                    </a:lnTo>
                    <a:lnTo>
                      <a:pt x="1220" y="699"/>
                    </a:lnTo>
                    <a:lnTo>
                      <a:pt x="1085" y="699"/>
                    </a:lnTo>
                    <a:lnTo>
                      <a:pt x="906" y="692"/>
                    </a:lnTo>
                    <a:lnTo>
                      <a:pt x="752" y="678"/>
                    </a:lnTo>
                    <a:lnTo>
                      <a:pt x="466" y="644"/>
                    </a:lnTo>
                    <a:lnTo>
                      <a:pt x="305" y="619"/>
                    </a:lnTo>
                    <a:lnTo>
                      <a:pt x="231" y="610"/>
                    </a:lnTo>
                    <a:lnTo>
                      <a:pt x="175" y="602"/>
                    </a:lnTo>
                    <a:lnTo>
                      <a:pt x="123" y="594"/>
                    </a:lnTo>
                    <a:lnTo>
                      <a:pt x="103" y="588"/>
                    </a:lnTo>
                    <a:lnTo>
                      <a:pt x="80" y="583"/>
                    </a:lnTo>
                    <a:lnTo>
                      <a:pt x="52" y="572"/>
                    </a:lnTo>
                    <a:lnTo>
                      <a:pt x="36" y="562"/>
                    </a:lnTo>
                    <a:lnTo>
                      <a:pt x="20" y="552"/>
                    </a:lnTo>
                    <a:lnTo>
                      <a:pt x="10" y="540"/>
                    </a:lnTo>
                    <a:lnTo>
                      <a:pt x="4" y="529"/>
                    </a:lnTo>
                    <a:lnTo>
                      <a:pt x="2" y="518"/>
                    </a:lnTo>
                    <a:lnTo>
                      <a:pt x="0" y="504"/>
                    </a:lnTo>
                    <a:lnTo>
                      <a:pt x="2" y="495"/>
                    </a:lnTo>
                    <a:lnTo>
                      <a:pt x="9" y="482"/>
                    </a:lnTo>
                    <a:lnTo>
                      <a:pt x="17" y="474"/>
                    </a:lnTo>
                    <a:lnTo>
                      <a:pt x="29" y="466"/>
                    </a:lnTo>
                    <a:lnTo>
                      <a:pt x="41" y="458"/>
                    </a:lnTo>
                    <a:lnTo>
                      <a:pt x="59" y="448"/>
                    </a:lnTo>
                    <a:lnTo>
                      <a:pt x="80" y="437"/>
                    </a:lnTo>
                    <a:lnTo>
                      <a:pt x="109" y="426"/>
                    </a:lnTo>
                    <a:lnTo>
                      <a:pt x="140" y="414"/>
                    </a:lnTo>
                    <a:lnTo>
                      <a:pt x="176" y="401"/>
                    </a:lnTo>
                    <a:lnTo>
                      <a:pt x="224" y="385"/>
                    </a:lnTo>
                    <a:lnTo>
                      <a:pt x="324" y="357"/>
                    </a:lnTo>
                    <a:lnTo>
                      <a:pt x="418" y="334"/>
                    </a:lnTo>
                    <a:lnTo>
                      <a:pt x="475" y="294"/>
                    </a:lnTo>
                    <a:lnTo>
                      <a:pt x="529" y="249"/>
                    </a:lnTo>
                    <a:lnTo>
                      <a:pt x="577" y="214"/>
                    </a:lnTo>
                    <a:lnTo>
                      <a:pt x="614" y="192"/>
                    </a:lnTo>
                    <a:lnTo>
                      <a:pt x="664" y="170"/>
                    </a:lnTo>
                    <a:lnTo>
                      <a:pt x="710" y="157"/>
                    </a:lnTo>
                    <a:lnTo>
                      <a:pt x="766" y="146"/>
                    </a:lnTo>
                    <a:lnTo>
                      <a:pt x="826" y="140"/>
                    </a:lnTo>
                    <a:lnTo>
                      <a:pt x="897" y="136"/>
                    </a:lnTo>
                    <a:lnTo>
                      <a:pt x="956" y="140"/>
                    </a:lnTo>
                    <a:lnTo>
                      <a:pt x="1010" y="92"/>
                    </a:lnTo>
                    <a:lnTo>
                      <a:pt x="1029" y="77"/>
                    </a:lnTo>
                    <a:lnTo>
                      <a:pt x="1060" y="68"/>
                    </a:lnTo>
                    <a:lnTo>
                      <a:pt x="1102" y="64"/>
                    </a:lnTo>
                    <a:lnTo>
                      <a:pt x="1261" y="69"/>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73" name="Freeform 38">
                <a:extLst>
                  <a:ext uri="{FF2B5EF4-FFF2-40B4-BE49-F238E27FC236}">
                    <a16:creationId xmlns="" xmlns:a16="http://schemas.microsoft.com/office/drawing/2014/main" id="{5C8503D2-3701-1949-92A0-03DAE126CE52}"/>
                  </a:ext>
                </a:extLst>
              </p:cNvPr>
              <p:cNvSpPr>
                <a:spLocks/>
              </p:cNvSpPr>
              <p:nvPr/>
            </p:nvSpPr>
            <p:spPr bwMode="auto">
              <a:xfrm rot="9044436" flipH="1" flipV="1">
                <a:off x="3405" y="2597"/>
                <a:ext cx="461" cy="62"/>
              </a:xfrm>
              <a:custGeom>
                <a:avLst/>
                <a:gdLst>
                  <a:gd name="T0" fmla="*/ 461 w 925"/>
                  <a:gd name="T1" fmla="*/ 0 h 87"/>
                  <a:gd name="T2" fmla="*/ 434 w 925"/>
                  <a:gd name="T3" fmla="*/ 1 h 87"/>
                  <a:gd name="T4" fmla="*/ 411 w 925"/>
                  <a:gd name="T5" fmla="*/ 3 h 87"/>
                  <a:gd name="T6" fmla="*/ 388 w 925"/>
                  <a:gd name="T7" fmla="*/ 7 h 87"/>
                  <a:gd name="T8" fmla="*/ 370 w 925"/>
                  <a:gd name="T9" fmla="*/ 12 h 87"/>
                  <a:gd name="T10" fmla="*/ 366 w 925"/>
                  <a:gd name="T11" fmla="*/ 34 h 87"/>
                  <a:gd name="T12" fmla="*/ 362 w 925"/>
                  <a:gd name="T13" fmla="*/ 60 h 87"/>
                  <a:gd name="T14" fmla="*/ 0 w 925"/>
                  <a:gd name="T15" fmla="*/ 62 h 87"/>
                  <a:gd name="T16" fmla="*/ 0 60000 65536"/>
                  <a:gd name="T17" fmla="*/ 0 60000 65536"/>
                  <a:gd name="T18" fmla="*/ 0 60000 65536"/>
                  <a:gd name="T19" fmla="*/ 0 60000 65536"/>
                  <a:gd name="T20" fmla="*/ 0 60000 65536"/>
                  <a:gd name="T21" fmla="*/ 0 60000 65536"/>
                  <a:gd name="T22" fmla="*/ 0 60000 65536"/>
                  <a:gd name="T23" fmla="*/ 0 60000 65536"/>
                  <a:gd name="T24" fmla="*/ 0 w 925"/>
                  <a:gd name="T25" fmla="*/ 0 h 87"/>
                  <a:gd name="T26" fmla="*/ 925 w 925"/>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5" h="87">
                    <a:moveTo>
                      <a:pt x="925" y="0"/>
                    </a:moveTo>
                    <a:lnTo>
                      <a:pt x="870" y="2"/>
                    </a:lnTo>
                    <a:lnTo>
                      <a:pt x="824" y="4"/>
                    </a:lnTo>
                    <a:lnTo>
                      <a:pt x="778" y="10"/>
                    </a:lnTo>
                    <a:lnTo>
                      <a:pt x="742" y="17"/>
                    </a:lnTo>
                    <a:lnTo>
                      <a:pt x="734" y="48"/>
                    </a:lnTo>
                    <a:lnTo>
                      <a:pt x="727" y="84"/>
                    </a:lnTo>
                    <a:lnTo>
                      <a:pt x="0" y="87"/>
                    </a:lnTo>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74" name="Freeform 39">
                <a:extLst>
                  <a:ext uri="{FF2B5EF4-FFF2-40B4-BE49-F238E27FC236}">
                    <a16:creationId xmlns="" xmlns:a16="http://schemas.microsoft.com/office/drawing/2014/main" id="{91F22ECD-1FD8-3945-BC8D-62F84471F008}"/>
                  </a:ext>
                </a:extLst>
              </p:cNvPr>
              <p:cNvSpPr>
                <a:spLocks/>
              </p:cNvSpPr>
              <p:nvPr/>
            </p:nvSpPr>
            <p:spPr bwMode="auto">
              <a:xfrm rot="9044436" flipH="1" flipV="1">
                <a:off x="3523" y="2718"/>
                <a:ext cx="171" cy="286"/>
              </a:xfrm>
              <a:custGeom>
                <a:avLst/>
                <a:gdLst>
                  <a:gd name="T0" fmla="*/ 82 w 340"/>
                  <a:gd name="T1" fmla="*/ 8 h 408"/>
                  <a:gd name="T2" fmla="*/ 6 w 340"/>
                  <a:gd name="T3" fmla="*/ 137 h 408"/>
                  <a:gd name="T4" fmla="*/ 0 w 340"/>
                  <a:gd name="T5" fmla="*/ 270 h 408"/>
                  <a:gd name="T6" fmla="*/ 105 w 340"/>
                  <a:gd name="T7" fmla="*/ 284 h 408"/>
                  <a:gd name="T8" fmla="*/ 119 w 340"/>
                  <a:gd name="T9" fmla="*/ 286 h 408"/>
                  <a:gd name="T10" fmla="*/ 130 w 340"/>
                  <a:gd name="T11" fmla="*/ 238 h 408"/>
                  <a:gd name="T12" fmla="*/ 147 w 340"/>
                  <a:gd name="T13" fmla="*/ 156 h 408"/>
                  <a:gd name="T14" fmla="*/ 160 w 340"/>
                  <a:gd name="T15" fmla="*/ 88 h 408"/>
                  <a:gd name="T16" fmla="*/ 168 w 340"/>
                  <a:gd name="T17" fmla="*/ 50 h 408"/>
                  <a:gd name="T18" fmla="*/ 170 w 340"/>
                  <a:gd name="T19" fmla="*/ 35 h 408"/>
                  <a:gd name="T20" fmla="*/ 171 w 340"/>
                  <a:gd name="T21" fmla="*/ 22 h 408"/>
                  <a:gd name="T22" fmla="*/ 171 w 340"/>
                  <a:gd name="T23" fmla="*/ 13 h 408"/>
                  <a:gd name="T24" fmla="*/ 169 w 340"/>
                  <a:gd name="T25" fmla="*/ 6 h 408"/>
                  <a:gd name="T26" fmla="*/ 165 w 340"/>
                  <a:gd name="T27" fmla="*/ 4 h 408"/>
                  <a:gd name="T28" fmla="*/ 159 w 340"/>
                  <a:gd name="T29" fmla="*/ 1 h 408"/>
                  <a:gd name="T30" fmla="*/ 149 w 340"/>
                  <a:gd name="T31" fmla="*/ 1 h 408"/>
                  <a:gd name="T32" fmla="*/ 133 w 340"/>
                  <a:gd name="T33" fmla="*/ 0 h 408"/>
                  <a:gd name="T34" fmla="*/ 119 w 340"/>
                  <a:gd name="T35" fmla="*/ 0 h 408"/>
                  <a:gd name="T36" fmla="*/ 109 w 340"/>
                  <a:gd name="T37" fmla="*/ 0 h 408"/>
                  <a:gd name="T38" fmla="*/ 99 w 340"/>
                  <a:gd name="T39" fmla="*/ 0 h 408"/>
                  <a:gd name="T40" fmla="*/ 90 w 340"/>
                  <a:gd name="T41" fmla="*/ 1 h 408"/>
                  <a:gd name="T42" fmla="*/ 82 w 340"/>
                  <a:gd name="T43" fmla="*/ 8 h 4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0"/>
                  <a:gd name="T67" fmla="*/ 0 h 408"/>
                  <a:gd name="T68" fmla="*/ 340 w 340"/>
                  <a:gd name="T69" fmla="*/ 408 h 4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0" h="408">
                    <a:moveTo>
                      <a:pt x="163" y="12"/>
                    </a:moveTo>
                    <a:lnTo>
                      <a:pt x="12" y="195"/>
                    </a:lnTo>
                    <a:lnTo>
                      <a:pt x="0" y="385"/>
                    </a:lnTo>
                    <a:lnTo>
                      <a:pt x="208" y="405"/>
                    </a:lnTo>
                    <a:lnTo>
                      <a:pt x="236" y="408"/>
                    </a:lnTo>
                    <a:lnTo>
                      <a:pt x="258" y="340"/>
                    </a:lnTo>
                    <a:lnTo>
                      <a:pt x="293" y="222"/>
                    </a:lnTo>
                    <a:lnTo>
                      <a:pt x="318" y="125"/>
                    </a:lnTo>
                    <a:lnTo>
                      <a:pt x="334" y="71"/>
                    </a:lnTo>
                    <a:lnTo>
                      <a:pt x="338" y="50"/>
                    </a:lnTo>
                    <a:lnTo>
                      <a:pt x="340" y="31"/>
                    </a:lnTo>
                    <a:lnTo>
                      <a:pt x="340" y="19"/>
                    </a:lnTo>
                    <a:lnTo>
                      <a:pt x="336" y="9"/>
                    </a:lnTo>
                    <a:lnTo>
                      <a:pt x="329" y="5"/>
                    </a:lnTo>
                    <a:lnTo>
                      <a:pt x="317" y="1"/>
                    </a:lnTo>
                    <a:lnTo>
                      <a:pt x="296" y="1"/>
                    </a:lnTo>
                    <a:lnTo>
                      <a:pt x="265" y="0"/>
                    </a:lnTo>
                    <a:lnTo>
                      <a:pt x="237" y="0"/>
                    </a:lnTo>
                    <a:lnTo>
                      <a:pt x="216" y="0"/>
                    </a:lnTo>
                    <a:lnTo>
                      <a:pt x="197" y="0"/>
                    </a:lnTo>
                    <a:lnTo>
                      <a:pt x="178" y="2"/>
                    </a:lnTo>
                    <a:lnTo>
                      <a:pt x="163" y="12"/>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75" name="Freeform 40">
                <a:extLst>
                  <a:ext uri="{FF2B5EF4-FFF2-40B4-BE49-F238E27FC236}">
                    <a16:creationId xmlns="" xmlns:a16="http://schemas.microsoft.com/office/drawing/2014/main" id="{9A03FD8E-F98C-EB40-961C-F99D87380C9C}"/>
                  </a:ext>
                </a:extLst>
              </p:cNvPr>
              <p:cNvSpPr>
                <a:spLocks/>
              </p:cNvSpPr>
              <p:nvPr/>
            </p:nvSpPr>
            <p:spPr bwMode="auto">
              <a:xfrm rot="9044436" flipH="1" flipV="1">
                <a:off x="3518" y="2733"/>
                <a:ext cx="128" cy="106"/>
              </a:xfrm>
              <a:custGeom>
                <a:avLst/>
                <a:gdLst>
                  <a:gd name="T0" fmla="*/ 66 w 251"/>
                  <a:gd name="T1" fmla="*/ 1 h 148"/>
                  <a:gd name="T2" fmla="*/ 62 w 251"/>
                  <a:gd name="T3" fmla="*/ 3 h 148"/>
                  <a:gd name="T4" fmla="*/ 58 w 251"/>
                  <a:gd name="T5" fmla="*/ 6 h 148"/>
                  <a:gd name="T6" fmla="*/ 0 w 251"/>
                  <a:gd name="T7" fmla="*/ 103 h 148"/>
                  <a:gd name="T8" fmla="*/ 105 w 251"/>
                  <a:gd name="T9" fmla="*/ 106 h 148"/>
                  <a:gd name="T10" fmla="*/ 127 w 251"/>
                  <a:gd name="T11" fmla="*/ 19 h 148"/>
                  <a:gd name="T12" fmla="*/ 128 w 251"/>
                  <a:gd name="T13" fmla="*/ 9 h 148"/>
                  <a:gd name="T14" fmla="*/ 126 w 251"/>
                  <a:gd name="T15" fmla="*/ 3 h 148"/>
                  <a:gd name="T16" fmla="*/ 121 w 251"/>
                  <a:gd name="T17" fmla="*/ 1 h 148"/>
                  <a:gd name="T18" fmla="*/ 116 w 251"/>
                  <a:gd name="T19" fmla="*/ 1 h 148"/>
                  <a:gd name="T20" fmla="*/ 105 w 251"/>
                  <a:gd name="T21" fmla="*/ 0 h 148"/>
                  <a:gd name="T22" fmla="*/ 93 w 251"/>
                  <a:gd name="T23" fmla="*/ 0 h 148"/>
                  <a:gd name="T24" fmla="*/ 78 w 251"/>
                  <a:gd name="T25" fmla="*/ 0 h 148"/>
                  <a:gd name="T26" fmla="*/ 66 w 251"/>
                  <a:gd name="T27" fmla="*/ 1 h 1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1"/>
                  <a:gd name="T43" fmla="*/ 0 h 148"/>
                  <a:gd name="T44" fmla="*/ 251 w 251"/>
                  <a:gd name="T45" fmla="*/ 148 h 1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1" h="148">
                    <a:moveTo>
                      <a:pt x="129" y="1"/>
                    </a:moveTo>
                    <a:lnTo>
                      <a:pt x="121" y="4"/>
                    </a:lnTo>
                    <a:lnTo>
                      <a:pt x="114" y="8"/>
                    </a:lnTo>
                    <a:lnTo>
                      <a:pt x="0" y="144"/>
                    </a:lnTo>
                    <a:lnTo>
                      <a:pt x="205" y="148"/>
                    </a:lnTo>
                    <a:lnTo>
                      <a:pt x="249" y="26"/>
                    </a:lnTo>
                    <a:lnTo>
                      <a:pt x="251" y="12"/>
                    </a:lnTo>
                    <a:lnTo>
                      <a:pt x="248" y="4"/>
                    </a:lnTo>
                    <a:lnTo>
                      <a:pt x="238" y="1"/>
                    </a:lnTo>
                    <a:lnTo>
                      <a:pt x="227" y="1"/>
                    </a:lnTo>
                    <a:lnTo>
                      <a:pt x="205" y="0"/>
                    </a:lnTo>
                    <a:lnTo>
                      <a:pt x="182" y="0"/>
                    </a:lnTo>
                    <a:lnTo>
                      <a:pt x="152" y="0"/>
                    </a:lnTo>
                    <a:lnTo>
                      <a:pt x="129" y="1"/>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76" name="Freeform 41">
                <a:extLst>
                  <a:ext uri="{FF2B5EF4-FFF2-40B4-BE49-F238E27FC236}">
                    <a16:creationId xmlns="" xmlns:a16="http://schemas.microsoft.com/office/drawing/2014/main" id="{E9690177-1CE8-9344-8206-F553389E6C9B}"/>
                  </a:ext>
                </a:extLst>
              </p:cNvPr>
              <p:cNvSpPr>
                <a:spLocks/>
              </p:cNvSpPr>
              <p:nvPr/>
            </p:nvSpPr>
            <p:spPr bwMode="auto">
              <a:xfrm rot="9044436" flipH="1" flipV="1">
                <a:off x="3629" y="2845"/>
                <a:ext cx="34" cy="22"/>
              </a:xfrm>
              <a:custGeom>
                <a:avLst/>
                <a:gdLst>
                  <a:gd name="T0" fmla="*/ 2 w 71"/>
                  <a:gd name="T1" fmla="*/ 0 h 30"/>
                  <a:gd name="T2" fmla="*/ 34 w 71"/>
                  <a:gd name="T3" fmla="*/ 0 h 30"/>
                  <a:gd name="T4" fmla="*/ 31 w 71"/>
                  <a:gd name="T5" fmla="*/ 22 h 30"/>
                  <a:gd name="T6" fmla="*/ 0 w 71"/>
                  <a:gd name="T7" fmla="*/ 22 h 30"/>
                  <a:gd name="T8" fmla="*/ 2 w 71"/>
                  <a:gd name="T9" fmla="*/ 0 h 30"/>
                  <a:gd name="T10" fmla="*/ 0 60000 65536"/>
                  <a:gd name="T11" fmla="*/ 0 60000 65536"/>
                  <a:gd name="T12" fmla="*/ 0 60000 65536"/>
                  <a:gd name="T13" fmla="*/ 0 60000 65536"/>
                  <a:gd name="T14" fmla="*/ 0 60000 65536"/>
                  <a:gd name="T15" fmla="*/ 0 w 71"/>
                  <a:gd name="T16" fmla="*/ 0 h 30"/>
                  <a:gd name="T17" fmla="*/ 71 w 71"/>
                  <a:gd name="T18" fmla="*/ 30 h 30"/>
                </a:gdLst>
                <a:ahLst/>
                <a:cxnLst>
                  <a:cxn ang="T10">
                    <a:pos x="T0" y="T1"/>
                  </a:cxn>
                  <a:cxn ang="T11">
                    <a:pos x="T2" y="T3"/>
                  </a:cxn>
                  <a:cxn ang="T12">
                    <a:pos x="T4" y="T5"/>
                  </a:cxn>
                  <a:cxn ang="T13">
                    <a:pos x="T6" y="T7"/>
                  </a:cxn>
                  <a:cxn ang="T14">
                    <a:pos x="T8" y="T9"/>
                  </a:cxn>
                </a:cxnLst>
                <a:rect l="T15" t="T16" r="T17" b="T18"/>
                <a:pathLst>
                  <a:path w="71" h="30">
                    <a:moveTo>
                      <a:pt x="4" y="0"/>
                    </a:moveTo>
                    <a:lnTo>
                      <a:pt x="71" y="0"/>
                    </a:lnTo>
                    <a:lnTo>
                      <a:pt x="64" y="30"/>
                    </a:lnTo>
                    <a:lnTo>
                      <a:pt x="0" y="30"/>
                    </a:lnTo>
                    <a:lnTo>
                      <a:pt x="4" y="0"/>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77" name="Freeform 42">
                <a:extLst>
                  <a:ext uri="{FF2B5EF4-FFF2-40B4-BE49-F238E27FC236}">
                    <a16:creationId xmlns="" xmlns:a16="http://schemas.microsoft.com/office/drawing/2014/main" id="{C9910EE6-4A8C-0747-A35A-4ED7B9D2EB49}"/>
                  </a:ext>
                </a:extLst>
              </p:cNvPr>
              <p:cNvSpPr>
                <a:spLocks/>
              </p:cNvSpPr>
              <p:nvPr/>
            </p:nvSpPr>
            <p:spPr bwMode="auto">
              <a:xfrm rot="9044436" flipH="1" flipV="1">
                <a:off x="3402" y="2778"/>
                <a:ext cx="154" cy="118"/>
              </a:xfrm>
              <a:custGeom>
                <a:avLst/>
                <a:gdLst>
                  <a:gd name="T0" fmla="*/ 0 w 316"/>
                  <a:gd name="T1" fmla="*/ 69 h 163"/>
                  <a:gd name="T2" fmla="*/ 32 w 316"/>
                  <a:gd name="T3" fmla="*/ 118 h 163"/>
                  <a:gd name="T4" fmla="*/ 94 w 316"/>
                  <a:gd name="T5" fmla="*/ 118 h 163"/>
                  <a:gd name="T6" fmla="*/ 154 w 316"/>
                  <a:gd name="T7" fmla="*/ 6 h 163"/>
                  <a:gd name="T8" fmla="*/ 59 w 316"/>
                  <a:gd name="T9" fmla="*/ 0 h 163"/>
                  <a:gd name="T10" fmla="*/ 45 w 316"/>
                  <a:gd name="T11" fmla="*/ 17 h 163"/>
                  <a:gd name="T12" fmla="*/ 31 w 316"/>
                  <a:gd name="T13" fmla="*/ 33 h 163"/>
                  <a:gd name="T14" fmla="*/ 12 w 316"/>
                  <a:gd name="T15" fmla="*/ 56 h 163"/>
                  <a:gd name="T16" fmla="*/ 0 w 316"/>
                  <a:gd name="T17" fmla="*/ 69 h 1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6"/>
                  <a:gd name="T28" fmla="*/ 0 h 163"/>
                  <a:gd name="T29" fmla="*/ 316 w 316"/>
                  <a:gd name="T30" fmla="*/ 163 h 1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6" h="163">
                    <a:moveTo>
                      <a:pt x="0" y="95"/>
                    </a:moveTo>
                    <a:lnTo>
                      <a:pt x="65" y="163"/>
                    </a:lnTo>
                    <a:lnTo>
                      <a:pt x="193" y="163"/>
                    </a:lnTo>
                    <a:lnTo>
                      <a:pt x="316" y="8"/>
                    </a:lnTo>
                    <a:lnTo>
                      <a:pt x="122" y="0"/>
                    </a:lnTo>
                    <a:lnTo>
                      <a:pt x="93" y="23"/>
                    </a:lnTo>
                    <a:lnTo>
                      <a:pt x="64" y="46"/>
                    </a:lnTo>
                    <a:lnTo>
                      <a:pt x="24" y="77"/>
                    </a:lnTo>
                    <a:lnTo>
                      <a:pt x="0" y="95"/>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78" name="Freeform 43">
                <a:extLst>
                  <a:ext uri="{FF2B5EF4-FFF2-40B4-BE49-F238E27FC236}">
                    <a16:creationId xmlns="" xmlns:a16="http://schemas.microsoft.com/office/drawing/2014/main" id="{441A5379-0A95-C845-8A16-36A8FBB42957}"/>
                  </a:ext>
                </a:extLst>
              </p:cNvPr>
              <p:cNvSpPr>
                <a:spLocks/>
              </p:cNvSpPr>
              <p:nvPr/>
            </p:nvSpPr>
            <p:spPr bwMode="auto">
              <a:xfrm rot="9044436" flipH="1" flipV="1">
                <a:off x="3425" y="2783"/>
                <a:ext cx="85" cy="107"/>
              </a:xfrm>
              <a:custGeom>
                <a:avLst/>
                <a:gdLst>
                  <a:gd name="T0" fmla="*/ 85 w 178"/>
                  <a:gd name="T1" fmla="*/ 0 h 149"/>
                  <a:gd name="T2" fmla="*/ 37 w 178"/>
                  <a:gd name="T3" fmla="*/ 50 h 149"/>
                  <a:gd name="T4" fmla="*/ 49 w 178"/>
                  <a:gd name="T5" fmla="*/ 47 h 149"/>
                  <a:gd name="T6" fmla="*/ 0 w 178"/>
                  <a:gd name="T7" fmla="*/ 107 h 149"/>
                  <a:gd name="T8" fmla="*/ 0 60000 65536"/>
                  <a:gd name="T9" fmla="*/ 0 60000 65536"/>
                  <a:gd name="T10" fmla="*/ 0 60000 65536"/>
                  <a:gd name="T11" fmla="*/ 0 60000 65536"/>
                  <a:gd name="T12" fmla="*/ 0 w 178"/>
                  <a:gd name="T13" fmla="*/ 0 h 149"/>
                  <a:gd name="T14" fmla="*/ 178 w 178"/>
                  <a:gd name="T15" fmla="*/ 149 h 149"/>
                </a:gdLst>
                <a:ahLst/>
                <a:cxnLst>
                  <a:cxn ang="T8">
                    <a:pos x="T0" y="T1"/>
                  </a:cxn>
                  <a:cxn ang="T9">
                    <a:pos x="T2" y="T3"/>
                  </a:cxn>
                  <a:cxn ang="T10">
                    <a:pos x="T4" y="T5"/>
                  </a:cxn>
                  <a:cxn ang="T11">
                    <a:pos x="T6" y="T7"/>
                  </a:cxn>
                </a:cxnLst>
                <a:rect l="T12" t="T13" r="T14" b="T15"/>
                <a:pathLst>
                  <a:path w="178" h="149">
                    <a:moveTo>
                      <a:pt x="178" y="0"/>
                    </a:moveTo>
                    <a:lnTo>
                      <a:pt x="77" y="70"/>
                    </a:lnTo>
                    <a:lnTo>
                      <a:pt x="103" y="66"/>
                    </a:lnTo>
                    <a:lnTo>
                      <a:pt x="0" y="149"/>
                    </a:lnTo>
                  </a:path>
                </a:pathLst>
              </a:custGeom>
              <a:grpFill/>
              <a:ln w="0">
                <a:solidFill>
                  <a:srgbClr val="FFFFFF"/>
                </a:solidFill>
                <a:round/>
                <a:headEnd/>
                <a:tailEnd/>
              </a:ln>
            </p:spPr>
            <p:txBody>
              <a:bodyPr/>
              <a:lstStyle/>
              <a:p>
                <a:endParaRPr lang="ru-RU" dirty="0">
                  <a:solidFill>
                    <a:srgbClr val="000000"/>
                  </a:solidFill>
                  <a:cs typeface="Arial" charset="0"/>
                </a:endParaRPr>
              </a:p>
            </p:txBody>
          </p:sp>
          <p:sp>
            <p:nvSpPr>
              <p:cNvPr id="79" name="Rectangle 44">
                <a:extLst>
                  <a:ext uri="{FF2B5EF4-FFF2-40B4-BE49-F238E27FC236}">
                    <a16:creationId xmlns="" xmlns:a16="http://schemas.microsoft.com/office/drawing/2014/main" id="{38DD594C-E142-9847-9F2A-CFC7E071A817}"/>
                  </a:ext>
                </a:extLst>
              </p:cNvPr>
              <p:cNvSpPr>
                <a:spLocks noChangeArrowheads="1"/>
              </p:cNvSpPr>
              <p:nvPr/>
            </p:nvSpPr>
            <p:spPr bwMode="auto">
              <a:xfrm rot="9044436" flipH="1" flipV="1">
                <a:off x="3573" y="2479"/>
                <a:ext cx="119" cy="12"/>
              </a:xfrm>
              <a:prstGeom prst="rect">
                <a:avLst/>
              </a:prstGeom>
              <a:grpFill/>
              <a:ln w="0">
                <a:solidFill>
                  <a:srgbClr val="000000"/>
                </a:solidFill>
                <a:miter lim="800000"/>
                <a:headEnd/>
                <a:tailEnd/>
              </a:ln>
            </p:spPr>
            <p:txBody>
              <a:bodyPr/>
              <a:lstStyle/>
              <a:p>
                <a:endParaRPr lang="ru-RU" dirty="0">
                  <a:solidFill>
                    <a:srgbClr val="000000"/>
                  </a:solidFill>
                  <a:cs typeface="Arial" charset="0"/>
                </a:endParaRPr>
              </a:p>
            </p:txBody>
          </p:sp>
          <p:sp>
            <p:nvSpPr>
              <p:cNvPr id="80" name="Rectangle 45">
                <a:extLst>
                  <a:ext uri="{FF2B5EF4-FFF2-40B4-BE49-F238E27FC236}">
                    <a16:creationId xmlns="" xmlns:a16="http://schemas.microsoft.com/office/drawing/2014/main" id="{48CB1899-F277-C34F-AE72-27DFA478FE22}"/>
                  </a:ext>
                </a:extLst>
              </p:cNvPr>
              <p:cNvSpPr>
                <a:spLocks noChangeArrowheads="1"/>
              </p:cNvSpPr>
              <p:nvPr/>
            </p:nvSpPr>
            <p:spPr bwMode="auto">
              <a:xfrm rot="9044436" flipH="1" flipV="1">
                <a:off x="3603" y="2470"/>
                <a:ext cx="43" cy="17"/>
              </a:xfrm>
              <a:prstGeom prst="rect">
                <a:avLst/>
              </a:prstGeom>
              <a:grpFill/>
              <a:ln w="0">
                <a:solidFill>
                  <a:srgbClr val="000000"/>
                </a:solidFill>
                <a:miter lim="800000"/>
                <a:headEnd/>
                <a:tailEnd/>
              </a:ln>
            </p:spPr>
            <p:txBody>
              <a:bodyPr/>
              <a:lstStyle/>
              <a:p>
                <a:endParaRPr lang="ru-RU" dirty="0">
                  <a:solidFill>
                    <a:srgbClr val="000000"/>
                  </a:solidFill>
                  <a:cs typeface="Arial" charset="0"/>
                </a:endParaRPr>
              </a:p>
            </p:txBody>
          </p:sp>
          <p:sp>
            <p:nvSpPr>
              <p:cNvPr id="81" name="Freeform 46">
                <a:extLst>
                  <a:ext uri="{FF2B5EF4-FFF2-40B4-BE49-F238E27FC236}">
                    <a16:creationId xmlns="" xmlns:a16="http://schemas.microsoft.com/office/drawing/2014/main" id="{67667BDA-C0C4-6D4A-B384-2C3313E7A03E}"/>
                  </a:ext>
                </a:extLst>
              </p:cNvPr>
              <p:cNvSpPr>
                <a:spLocks/>
              </p:cNvSpPr>
              <p:nvPr/>
            </p:nvSpPr>
            <p:spPr bwMode="auto">
              <a:xfrm rot="9044436" flipH="1" flipV="1">
                <a:off x="3644" y="2685"/>
                <a:ext cx="77" cy="146"/>
              </a:xfrm>
              <a:custGeom>
                <a:avLst/>
                <a:gdLst>
                  <a:gd name="T0" fmla="*/ 31 w 158"/>
                  <a:gd name="T1" fmla="*/ 0 h 206"/>
                  <a:gd name="T2" fmla="*/ 22 w 158"/>
                  <a:gd name="T3" fmla="*/ 50 h 206"/>
                  <a:gd name="T4" fmla="*/ 13 w 158"/>
                  <a:gd name="T5" fmla="*/ 99 h 206"/>
                  <a:gd name="T6" fmla="*/ 0 w 158"/>
                  <a:gd name="T7" fmla="*/ 146 h 206"/>
                  <a:gd name="T8" fmla="*/ 52 w 158"/>
                  <a:gd name="T9" fmla="*/ 146 h 206"/>
                  <a:gd name="T10" fmla="*/ 58 w 158"/>
                  <a:gd name="T11" fmla="*/ 113 h 206"/>
                  <a:gd name="T12" fmla="*/ 66 w 158"/>
                  <a:gd name="T13" fmla="*/ 72 h 206"/>
                  <a:gd name="T14" fmla="*/ 75 w 158"/>
                  <a:gd name="T15" fmla="*/ 27 h 206"/>
                  <a:gd name="T16" fmla="*/ 77 w 158"/>
                  <a:gd name="T17" fmla="*/ 0 h 206"/>
                  <a:gd name="T18" fmla="*/ 31 w 158"/>
                  <a:gd name="T19" fmla="*/ 0 h 2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206"/>
                  <a:gd name="T32" fmla="*/ 158 w 158"/>
                  <a:gd name="T33" fmla="*/ 206 h 2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206">
                    <a:moveTo>
                      <a:pt x="64" y="0"/>
                    </a:moveTo>
                    <a:lnTo>
                      <a:pt x="46" y="71"/>
                    </a:lnTo>
                    <a:lnTo>
                      <a:pt x="26" y="139"/>
                    </a:lnTo>
                    <a:lnTo>
                      <a:pt x="0" y="206"/>
                    </a:lnTo>
                    <a:lnTo>
                      <a:pt x="106" y="206"/>
                    </a:lnTo>
                    <a:lnTo>
                      <a:pt x="120" y="159"/>
                    </a:lnTo>
                    <a:lnTo>
                      <a:pt x="136" y="101"/>
                    </a:lnTo>
                    <a:lnTo>
                      <a:pt x="154" y="38"/>
                    </a:lnTo>
                    <a:lnTo>
                      <a:pt x="158" y="0"/>
                    </a:lnTo>
                    <a:lnTo>
                      <a:pt x="64" y="0"/>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82" name="Freeform 47">
                <a:extLst>
                  <a:ext uri="{FF2B5EF4-FFF2-40B4-BE49-F238E27FC236}">
                    <a16:creationId xmlns="" xmlns:a16="http://schemas.microsoft.com/office/drawing/2014/main" id="{1716627F-F2AF-334B-B1E1-FF975C251329}"/>
                  </a:ext>
                </a:extLst>
              </p:cNvPr>
              <p:cNvSpPr>
                <a:spLocks/>
              </p:cNvSpPr>
              <p:nvPr/>
            </p:nvSpPr>
            <p:spPr bwMode="auto">
              <a:xfrm rot="9044436" flipH="1" flipV="1">
                <a:off x="3748" y="2605"/>
                <a:ext cx="154" cy="302"/>
              </a:xfrm>
              <a:custGeom>
                <a:avLst/>
                <a:gdLst>
                  <a:gd name="T0" fmla="*/ 26 w 308"/>
                  <a:gd name="T1" fmla="*/ 0 h 437"/>
                  <a:gd name="T2" fmla="*/ 89 w 308"/>
                  <a:gd name="T3" fmla="*/ 3 h 437"/>
                  <a:gd name="T4" fmla="*/ 133 w 308"/>
                  <a:gd name="T5" fmla="*/ 3 h 437"/>
                  <a:gd name="T6" fmla="*/ 152 w 308"/>
                  <a:gd name="T7" fmla="*/ 3 h 437"/>
                  <a:gd name="T8" fmla="*/ 154 w 308"/>
                  <a:gd name="T9" fmla="*/ 70 h 437"/>
                  <a:gd name="T10" fmla="*/ 154 w 308"/>
                  <a:gd name="T11" fmla="*/ 160 h 437"/>
                  <a:gd name="T12" fmla="*/ 152 w 308"/>
                  <a:gd name="T13" fmla="*/ 215 h 437"/>
                  <a:gd name="T14" fmla="*/ 143 w 308"/>
                  <a:gd name="T15" fmla="*/ 302 h 437"/>
                  <a:gd name="T16" fmla="*/ 81 w 308"/>
                  <a:gd name="T17" fmla="*/ 302 h 437"/>
                  <a:gd name="T18" fmla="*/ 32 w 308"/>
                  <a:gd name="T19" fmla="*/ 302 h 437"/>
                  <a:gd name="T20" fmla="*/ 0 w 308"/>
                  <a:gd name="T21" fmla="*/ 302 h 437"/>
                  <a:gd name="T22" fmla="*/ 9 w 308"/>
                  <a:gd name="T23" fmla="*/ 228 h 437"/>
                  <a:gd name="T24" fmla="*/ 13 w 308"/>
                  <a:gd name="T25" fmla="*/ 179 h 437"/>
                  <a:gd name="T26" fmla="*/ 17 w 308"/>
                  <a:gd name="T27" fmla="*/ 147 h 437"/>
                  <a:gd name="T28" fmla="*/ 21 w 308"/>
                  <a:gd name="T29" fmla="*/ 79 h 437"/>
                  <a:gd name="T30" fmla="*/ 26 w 308"/>
                  <a:gd name="T31" fmla="*/ 0 h 4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8"/>
                  <a:gd name="T49" fmla="*/ 0 h 437"/>
                  <a:gd name="T50" fmla="*/ 308 w 308"/>
                  <a:gd name="T51" fmla="*/ 437 h 4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8" h="437">
                    <a:moveTo>
                      <a:pt x="52" y="0"/>
                    </a:moveTo>
                    <a:lnTo>
                      <a:pt x="179" y="5"/>
                    </a:lnTo>
                    <a:lnTo>
                      <a:pt x="265" y="5"/>
                    </a:lnTo>
                    <a:lnTo>
                      <a:pt x="303" y="5"/>
                    </a:lnTo>
                    <a:lnTo>
                      <a:pt x="307" y="102"/>
                    </a:lnTo>
                    <a:lnTo>
                      <a:pt x="308" y="231"/>
                    </a:lnTo>
                    <a:lnTo>
                      <a:pt x="303" y="311"/>
                    </a:lnTo>
                    <a:lnTo>
                      <a:pt x="286" y="437"/>
                    </a:lnTo>
                    <a:lnTo>
                      <a:pt x="162" y="437"/>
                    </a:lnTo>
                    <a:lnTo>
                      <a:pt x="64" y="437"/>
                    </a:lnTo>
                    <a:lnTo>
                      <a:pt x="0" y="437"/>
                    </a:lnTo>
                    <a:lnTo>
                      <a:pt x="18" y="330"/>
                    </a:lnTo>
                    <a:lnTo>
                      <a:pt x="27" y="259"/>
                    </a:lnTo>
                    <a:lnTo>
                      <a:pt x="34" y="212"/>
                    </a:lnTo>
                    <a:lnTo>
                      <a:pt x="43" y="114"/>
                    </a:lnTo>
                    <a:lnTo>
                      <a:pt x="52" y="0"/>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83" name="Freeform 48">
                <a:extLst>
                  <a:ext uri="{FF2B5EF4-FFF2-40B4-BE49-F238E27FC236}">
                    <a16:creationId xmlns="" xmlns:a16="http://schemas.microsoft.com/office/drawing/2014/main" id="{0E2F7BFE-56EA-0846-9DAB-B9C176A83C36}"/>
                  </a:ext>
                </a:extLst>
              </p:cNvPr>
              <p:cNvSpPr>
                <a:spLocks/>
              </p:cNvSpPr>
              <p:nvPr/>
            </p:nvSpPr>
            <p:spPr bwMode="auto">
              <a:xfrm rot="9044436" flipH="1" flipV="1">
                <a:off x="3747" y="2637"/>
                <a:ext cx="103" cy="112"/>
              </a:xfrm>
              <a:custGeom>
                <a:avLst/>
                <a:gdLst>
                  <a:gd name="T0" fmla="*/ 8 w 207"/>
                  <a:gd name="T1" fmla="*/ 0 h 162"/>
                  <a:gd name="T2" fmla="*/ 6 w 207"/>
                  <a:gd name="T3" fmla="*/ 58 h 162"/>
                  <a:gd name="T4" fmla="*/ 0 w 207"/>
                  <a:gd name="T5" fmla="*/ 111 h 162"/>
                  <a:gd name="T6" fmla="*/ 101 w 207"/>
                  <a:gd name="T7" fmla="*/ 112 h 162"/>
                  <a:gd name="T8" fmla="*/ 103 w 207"/>
                  <a:gd name="T9" fmla="*/ 58 h 162"/>
                  <a:gd name="T10" fmla="*/ 101 w 207"/>
                  <a:gd name="T11" fmla="*/ 1 h 162"/>
                  <a:gd name="T12" fmla="*/ 8 w 207"/>
                  <a:gd name="T13" fmla="*/ 0 h 162"/>
                  <a:gd name="T14" fmla="*/ 0 60000 65536"/>
                  <a:gd name="T15" fmla="*/ 0 60000 65536"/>
                  <a:gd name="T16" fmla="*/ 0 60000 65536"/>
                  <a:gd name="T17" fmla="*/ 0 60000 65536"/>
                  <a:gd name="T18" fmla="*/ 0 60000 65536"/>
                  <a:gd name="T19" fmla="*/ 0 60000 65536"/>
                  <a:gd name="T20" fmla="*/ 0 60000 65536"/>
                  <a:gd name="T21" fmla="*/ 0 w 207"/>
                  <a:gd name="T22" fmla="*/ 0 h 162"/>
                  <a:gd name="T23" fmla="*/ 207 w 207"/>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62">
                    <a:moveTo>
                      <a:pt x="16" y="0"/>
                    </a:moveTo>
                    <a:lnTo>
                      <a:pt x="12" y="84"/>
                    </a:lnTo>
                    <a:lnTo>
                      <a:pt x="0" y="161"/>
                    </a:lnTo>
                    <a:lnTo>
                      <a:pt x="203" y="162"/>
                    </a:lnTo>
                    <a:lnTo>
                      <a:pt x="207" y="84"/>
                    </a:lnTo>
                    <a:lnTo>
                      <a:pt x="203" y="1"/>
                    </a:lnTo>
                    <a:lnTo>
                      <a:pt x="16" y="0"/>
                    </a:lnTo>
                    <a:close/>
                  </a:path>
                </a:pathLst>
              </a:custGeom>
              <a:grpFill/>
              <a:ln w="0">
                <a:solidFill>
                  <a:srgbClr val="808080"/>
                </a:solidFill>
                <a:round/>
                <a:headEnd/>
                <a:tailEnd/>
              </a:ln>
            </p:spPr>
            <p:txBody>
              <a:bodyPr/>
              <a:lstStyle/>
              <a:p>
                <a:endParaRPr lang="ru-RU" dirty="0">
                  <a:solidFill>
                    <a:srgbClr val="000000"/>
                  </a:solidFill>
                  <a:cs typeface="Arial" charset="0"/>
                </a:endParaRPr>
              </a:p>
            </p:txBody>
          </p:sp>
          <p:sp>
            <p:nvSpPr>
              <p:cNvPr id="84" name="Arc 49">
                <a:extLst>
                  <a:ext uri="{FF2B5EF4-FFF2-40B4-BE49-F238E27FC236}">
                    <a16:creationId xmlns="" xmlns:a16="http://schemas.microsoft.com/office/drawing/2014/main" id="{2E9E2E71-409B-BF4A-A80E-A12E5792FC6B}"/>
                  </a:ext>
                </a:extLst>
              </p:cNvPr>
              <p:cNvSpPr>
                <a:spLocks/>
              </p:cNvSpPr>
              <p:nvPr/>
            </p:nvSpPr>
            <p:spPr bwMode="auto">
              <a:xfrm rot="9044436" flipH="1" flipV="1">
                <a:off x="4341" y="2148"/>
                <a:ext cx="25" cy="45"/>
              </a:xfrm>
              <a:custGeom>
                <a:avLst/>
                <a:gdLst>
                  <a:gd name="T0" fmla="*/ 15 w 21600"/>
                  <a:gd name="T1" fmla="*/ 45 h 40021"/>
                  <a:gd name="T2" fmla="*/ 17 w 21600"/>
                  <a:gd name="T3" fmla="*/ 0 h 40021"/>
                  <a:gd name="T4" fmla="*/ 25 w 21600"/>
                  <a:gd name="T5" fmla="*/ 23 h 40021"/>
                  <a:gd name="T6" fmla="*/ 0 60000 65536"/>
                  <a:gd name="T7" fmla="*/ 0 60000 65536"/>
                  <a:gd name="T8" fmla="*/ 0 60000 65536"/>
                  <a:gd name="T9" fmla="*/ 0 w 21600"/>
                  <a:gd name="T10" fmla="*/ 0 h 40021"/>
                  <a:gd name="T11" fmla="*/ 21600 w 21600"/>
                  <a:gd name="T12" fmla="*/ 40021 h 40021"/>
                </a:gdLst>
                <a:ahLst/>
                <a:cxnLst>
                  <a:cxn ang="T6">
                    <a:pos x="T0" y="T1"/>
                  </a:cxn>
                  <a:cxn ang="T7">
                    <a:pos x="T2" y="T3"/>
                  </a:cxn>
                  <a:cxn ang="T8">
                    <a:pos x="T4" y="T5"/>
                  </a:cxn>
                </a:cxnLst>
                <a:rect l="T9" t="T10" r="T11" b="T12"/>
                <a:pathLst>
                  <a:path w="21600" h="40021" fill="none" extrusionOk="0">
                    <a:moveTo>
                      <a:pt x="12736" y="40020"/>
                    </a:moveTo>
                    <a:cubicBezTo>
                      <a:pt x="4984" y="36532"/>
                      <a:pt x="0" y="28822"/>
                      <a:pt x="0" y="20323"/>
                    </a:cubicBezTo>
                    <a:cubicBezTo>
                      <a:pt x="-1" y="11214"/>
                      <a:pt x="5713" y="3084"/>
                      <a:pt x="14283" y="-1"/>
                    </a:cubicBezTo>
                  </a:path>
                  <a:path w="21600" h="40021" stroke="0" extrusionOk="0">
                    <a:moveTo>
                      <a:pt x="12736" y="40020"/>
                    </a:moveTo>
                    <a:cubicBezTo>
                      <a:pt x="4984" y="36532"/>
                      <a:pt x="0" y="28822"/>
                      <a:pt x="0" y="20323"/>
                    </a:cubicBezTo>
                    <a:cubicBezTo>
                      <a:pt x="-1" y="11214"/>
                      <a:pt x="5713" y="3084"/>
                      <a:pt x="14283" y="-1"/>
                    </a:cubicBezTo>
                    <a:lnTo>
                      <a:pt x="21600" y="20323"/>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85" name="Arc 50">
                <a:extLst>
                  <a:ext uri="{FF2B5EF4-FFF2-40B4-BE49-F238E27FC236}">
                    <a16:creationId xmlns="" xmlns:a16="http://schemas.microsoft.com/office/drawing/2014/main" id="{0110C981-860C-C24B-855C-9EE678CE8FF3}"/>
                  </a:ext>
                </a:extLst>
              </p:cNvPr>
              <p:cNvSpPr>
                <a:spLocks/>
              </p:cNvSpPr>
              <p:nvPr/>
            </p:nvSpPr>
            <p:spPr bwMode="auto">
              <a:xfrm rot="9044436" flipH="1" flipV="1">
                <a:off x="4358" y="2117"/>
                <a:ext cx="77" cy="51"/>
              </a:xfrm>
              <a:custGeom>
                <a:avLst/>
                <a:gdLst>
                  <a:gd name="T0" fmla="*/ 0 w 21600"/>
                  <a:gd name="T1" fmla="*/ 0 h 43200"/>
                  <a:gd name="T2" fmla="*/ 0 w 21600"/>
                  <a:gd name="T3" fmla="*/ 51 h 43200"/>
                  <a:gd name="T4" fmla="*/ 0 w 21600"/>
                  <a:gd name="T5" fmla="*/ 26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86" name="Arc 51">
                <a:extLst>
                  <a:ext uri="{FF2B5EF4-FFF2-40B4-BE49-F238E27FC236}">
                    <a16:creationId xmlns="" xmlns:a16="http://schemas.microsoft.com/office/drawing/2014/main" id="{E24F7A62-4753-4C45-ABB8-B41F191FC99F}"/>
                  </a:ext>
                </a:extLst>
              </p:cNvPr>
              <p:cNvSpPr>
                <a:spLocks/>
              </p:cNvSpPr>
              <p:nvPr/>
            </p:nvSpPr>
            <p:spPr bwMode="auto">
              <a:xfrm rot="9044436" flipH="1" flipV="1">
                <a:off x="4386" y="2132"/>
                <a:ext cx="34" cy="22"/>
              </a:xfrm>
              <a:custGeom>
                <a:avLst/>
                <a:gdLst>
                  <a:gd name="T0" fmla="*/ 0 w 21600"/>
                  <a:gd name="T1" fmla="*/ 0 h 43200"/>
                  <a:gd name="T2" fmla="*/ 0 w 21600"/>
                  <a:gd name="T3" fmla="*/ 22 h 43200"/>
                  <a:gd name="T4" fmla="*/ 0 w 21600"/>
                  <a:gd name="T5" fmla="*/ 1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87" name="Freeform 52">
                <a:extLst>
                  <a:ext uri="{FF2B5EF4-FFF2-40B4-BE49-F238E27FC236}">
                    <a16:creationId xmlns="" xmlns:a16="http://schemas.microsoft.com/office/drawing/2014/main" id="{CA2F825E-5E57-A248-930F-52290D407DB6}"/>
                  </a:ext>
                </a:extLst>
              </p:cNvPr>
              <p:cNvSpPr>
                <a:spLocks/>
              </p:cNvSpPr>
              <p:nvPr/>
            </p:nvSpPr>
            <p:spPr bwMode="auto">
              <a:xfrm rot="9044436" flipH="1" flipV="1">
                <a:off x="4356" y="2144"/>
                <a:ext cx="8" cy="39"/>
              </a:xfrm>
              <a:custGeom>
                <a:avLst/>
                <a:gdLst>
                  <a:gd name="T0" fmla="*/ 1 w 24"/>
                  <a:gd name="T1" fmla="*/ 0 h 53"/>
                  <a:gd name="T2" fmla="*/ 8 w 24"/>
                  <a:gd name="T3" fmla="*/ 0 h 53"/>
                  <a:gd name="T4" fmla="*/ 8 w 24"/>
                  <a:gd name="T5" fmla="*/ 39 h 53"/>
                  <a:gd name="T6" fmla="*/ 0 w 24"/>
                  <a:gd name="T7" fmla="*/ 37 h 53"/>
                  <a:gd name="T8" fmla="*/ 1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3" y="0"/>
                    </a:moveTo>
                    <a:lnTo>
                      <a:pt x="24" y="0"/>
                    </a:lnTo>
                    <a:lnTo>
                      <a:pt x="24" y="53"/>
                    </a:lnTo>
                    <a:lnTo>
                      <a:pt x="0" y="50"/>
                    </a:lnTo>
                    <a:lnTo>
                      <a:pt x="3" y="0"/>
                    </a:lnTo>
                    <a:close/>
                  </a:path>
                </a:pathLst>
              </a:custGeom>
              <a:grpFill/>
              <a:ln w="9525">
                <a:noFill/>
                <a:miter lim="800000"/>
                <a:headEnd/>
                <a:tailEnd/>
              </a:ln>
            </p:spPr>
            <p:txBody>
              <a:bodyPr/>
              <a:lstStyle/>
              <a:p>
                <a:endParaRPr lang="ru-RU" dirty="0">
                  <a:solidFill>
                    <a:srgbClr val="000000"/>
                  </a:solidFill>
                  <a:cs typeface="Arial" charset="0"/>
                </a:endParaRPr>
              </a:p>
            </p:txBody>
          </p:sp>
          <p:sp>
            <p:nvSpPr>
              <p:cNvPr id="88" name="Freeform 53">
                <a:extLst>
                  <a:ext uri="{FF2B5EF4-FFF2-40B4-BE49-F238E27FC236}">
                    <a16:creationId xmlns="" xmlns:a16="http://schemas.microsoft.com/office/drawing/2014/main" id="{A48B0CE8-BAC1-8E45-80B7-1D96EE83E174}"/>
                  </a:ext>
                </a:extLst>
              </p:cNvPr>
              <p:cNvSpPr>
                <a:spLocks/>
              </p:cNvSpPr>
              <p:nvPr/>
            </p:nvSpPr>
            <p:spPr bwMode="auto">
              <a:xfrm rot="9044436" flipH="1" flipV="1">
                <a:off x="4326" y="2320"/>
                <a:ext cx="162" cy="101"/>
              </a:xfrm>
              <a:custGeom>
                <a:avLst/>
                <a:gdLst>
                  <a:gd name="T0" fmla="*/ 116 w 335"/>
                  <a:gd name="T1" fmla="*/ 10 h 148"/>
                  <a:gd name="T2" fmla="*/ 100 w 335"/>
                  <a:gd name="T3" fmla="*/ 7 h 148"/>
                  <a:gd name="T4" fmla="*/ 80 w 335"/>
                  <a:gd name="T5" fmla="*/ 5 h 148"/>
                  <a:gd name="T6" fmla="*/ 51 w 335"/>
                  <a:gd name="T7" fmla="*/ 0 h 148"/>
                  <a:gd name="T8" fmla="*/ 32 w 335"/>
                  <a:gd name="T9" fmla="*/ 1 h 148"/>
                  <a:gd name="T10" fmla="*/ 22 w 335"/>
                  <a:gd name="T11" fmla="*/ 3 h 148"/>
                  <a:gd name="T12" fmla="*/ 15 w 335"/>
                  <a:gd name="T13" fmla="*/ 10 h 148"/>
                  <a:gd name="T14" fmla="*/ 10 w 335"/>
                  <a:gd name="T15" fmla="*/ 23 h 148"/>
                  <a:gd name="T16" fmla="*/ 3 w 335"/>
                  <a:gd name="T17" fmla="*/ 41 h 148"/>
                  <a:gd name="T18" fmla="*/ 0 w 335"/>
                  <a:gd name="T19" fmla="*/ 55 h 148"/>
                  <a:gd name="T20" fmla="*/ 0 w 335"/>
                  <a:gd name="T21" fmla="*/ 73 h 148"/>
                  <a:gd name="T22" fmla="*/ 5 w 335"/>
                  <a:gd name="T23" fmla="*/ 85 h 148"/>
                  <a:gd name="T24" fmla="*/ 14 w 335"/>
                  <a:gd name="T25" fmla="*/ 94 h 148"/>
                  <a:gd name="T26" fmla="*/ 28 w 335"/>
                  <a:gd name="T27" fmla="*/ 98 h 148"/>
                  <a:gd name="T28" fmla="*/ 46 w 335"/>
                  <a:gd name="T29" fmla="*/ 101 h 148"/>
                  <a:gd name="T30" fmla="*/ 69 w 335"/>
                  <a:gd name="T31" fmla="*/ 98 h 148"/>
                  <a:gd name="T32" fmla="*/ 90 w 335"/>
                  <a:gd name="T33" fmla="*/ 99 h 148"/>
                  <a:gd name="T34" fmla="*/ 113 w 335"/>
                  <a:gd name="T35" fmla="*/ 98 h 148"/>
                  <a:gd name="T36" fmla="*/ 129 w 335"/>
                  <a:gd name="T37" fmla="*/ 94 h 148"/>
                  <a:gd name="T38" fmla="*/ 138 w 335"/>
                  <a:gd name="T39" fmla="*/ 90 h 148"/>
                  <a:gd name="T40" fmla="*/ 144 w 335"/>
                  <a:gd name="T41" fmla="*/ 85 h 148"/>
                  <a:gd name="T42" fmla="*/ 153 w 335"/>
                  <a:gd name="T43" fmla="*/ 68 h 148"/>
                  <a:gd name="T44" fmla="*/ 160 w 335"/>
                  <a:gd name="T45" fmla="*/ 49 h 148"/>
                  <a:gd name="T46" fmla="*/ 162 w 335"/>
                  <a:gd name="T47" fmla="*/ 40 h 148"/>
                  <a:gd name="T48" fmla="*/ 162 w 335"/>
                  <a:gd name="T49" fmla="*/ 33 h 148"/>
                  <a:gd name="T50" fmla="*/ 158 w 335"/>
                  <a:gd name="T51" fmla="*/ 26 h 148"/>
                  <a:gd name="T52" fmla="*/ 155 w 335"/>
                  <a:gd name="T53" fmla="*/ 21 h 148"/>
                  <a:gd name="T54" fmla="*/ 147 w 335"/>
                  <a:gd name="T55" fmla="*/ 18 h 148"/>
                  <a:gd name="T56" fmla="*/ 137 w 335"/>
                  <a:gd name="T57" fmla="*/ 15 h 148"/>
                  <a:gd name="T58" fmla="*/ 116 w 335"/>
                  <a:gd name="T59" fmla="*/ 10 h 1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35"/>
                  <a:gd name="T91" fmla="*/ 0 h 148"/>
                  <a:gd name="T92" fmla="*/ 335 w 335"/>
                  <a:gd name="T93" fmla="*/ 148 h 1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35" h="148">
                    <a:moveTo>
                      <a:pt x="240" y="14"/>
                    </a:moveTo>
                    <a:lnTo>
                      <a:pt x="206" y="10"/>
                    </a:lnTo>
                    <a:lnTo>
                      <a:pt x="166" y="7"/>
                    </a:lnTo>
                    <a:lnTo>
                      <a:pt x="105" y="0"/>
                    </a:lnTo>
                    <a:lnTo>
                      <a:pt x="67" y="1"/>
                    </a:lnTo>
                    <a:lnTo>
                      <a:pt x="45" y="4"/>
                    </a:lnTo>
                    <a:lnTo>
                      <a:pt x="30" y="14"/>
                    </a:lnTo>
                    <a:lnTo>
                      <a:pt x="20" y="34"/>
                    </a:lnTo>
                    <a:lnTo>
                      <a:pt x="7" y="60"/>
                    </a:lnTo>
                    <a:lnTo>
                      <a:pt x="1" y="81"/>
                    </a:lnTo>
                    <a:lnTo>
                      <a:pt x="0" y="107"/>
                    </a:lnTo>
                    <a:lnTo>
                      <a:pt x="11" y="125"/>
                    </a:lnTo>
                    <a:lnTo>
                      <a:pt x="29" y="138"/>
                    </a:lnTo>
                    <a:lnTo>
                      <a:pt x="57" y="143"/>
                    </a:lnTo>
                    <a:lnTo>
                      <a:pt x="95" y="148"/>
                    </a:lnTo>
                    <a:lnTo>
                      <a:pt x="143" y="144"/>
                    </a:lnTo>
                    <a:lnTo>
                      <a:pt x="187" y="145"/>
                    </a:lnTo>
                    <a:lnTo>
                      <a:pt x="233" y="144"/>
                    </a:lnTo>
                    <a:lnTo>
                      <a:pt x="266" y="138"/>
                    </a:lnTo>
                    <a:lnTo>
                      <a:pt x="286" y="132"/>
                    </a:lnTo>
                    <a:lnTo>
                      <a:pt x="298" y="124"/>
                    </a:lnTo>
                    <a:lnTo>
                      <a:pt x="317" y="99"/>
                    </a:lnTo>
                    <a:lnTo>
                      <a:pt x="331" y="72"/>
                    </a:lnTo>
                    <a:lnTo>
                      <a:pt x="334" y="59"/>
                    </a:lnTo>
                    <a:lnTo>
                      <a:pt x="335" y="49"/>
                    </a:lnTo>
                    <a:lnTo>
                      <a:pt x="327" y="38"/>
                    </a:lnTo>
                    <a:lnTo>
                      <a:pt x="320" y="31"/>
                    </a:lnTo>
                    <a:lnTo>
                      <a:pt x="305" y="27"/>
                    </a:lnTo>
                    <a:lnTo>
                      <a:pt x="283" y="22"/>
                    </a:lnTo>
                    <a:lnTo>
                      <a:pt x="240" y="14"/>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89" name="Freeform 54">
                <a:extLst>
                  <a:ext uri="{FF2B5EF4-FFF2-40B4-BE49-F238E27FC236}">
                    <a16:creationId xmlns="" xmlns:a16="http://schemas.microsoft.com/office/drawing/2014/main" id="{09E5E06D-17EA-5648-B77E-8690194F699B}"/>
                  </a:ext>
                </a:extLst>
              </p:cNvPr>
              <p:cNvSpPr>
                <a:spLocks/>
              </p:cNvSpPr>
              <p:nvPr/>
            </p:nvSpPr>
            <p:spPr bwMode="auto">
              <a:xfrm rot="9044436" flipH="1" flipV="1">
                <a:off x="4333" y="2331"/>
                <a:ext cx="154" cy="72"/>
              </a:xfrm>
              <a:custGeom>
                <a:avLst/>
                <a:gdLst>
                  <a:gd name="T0" fmla="*/ 154 w 298"/>
                  <a:gd name="T1" fmla="*/ 28 h 103"/>
                  <a:gd name="T2" fmla="*/ 145 w 298"/>
                  <a:gd name="T3" fmla="*/ 29 h 103"/>
                  <a:gd name="T4" fmla="*/ 129 w 298"/>
                  <a:gd name="T5" fmla="*/ 31 h 103"/>
                  <a:gd name="T6" fmla="*/ 115 w 298"/>
                  <a:gd name="T7" fmla="*/ 31 h 103"/>
                  <a:gd name="T8" fmla="*/ 104 w 298"/>
                  <a:gd name="T9" fmla="*/ 33 h 103"/>
                  <a:gd name="T10" fmla="*/ 93 w 298"/>
                  <a:gd name="T11" fmla="*/ 30 h 103"/>
                  <a:gd name="T12" fmla="*/ 76 w 298"/>
                  <a:gd name="T13" fmla="*/ 21 h 103"/>
                  <a:gd name="T14" fmla="*/ 65 w 298"/>
                  <a:gd name="T15" fmla="*/ 15 h 103"/>
                  <a:gd name="T16" fmla="*/ 44 w 298"/>
                  <a:gd name="T17" fmla="*/ 3 h 103"/>
                  <a:gd name="T18" fmla="*/ 33 w 298"/>
                  <a:gd name="T19" fmla="*/ 0 h 103"/>
                  <a:gd name="T20" fmla="*/ 27 w 298"/>
                  <a:gd name="T21" fmla="*/ 0 h 103"/>
                  <a:gd name="T22" fmla="*/ 17 w 298"/>
                  <a:gd name="T23" fmla="*/ 3 h 103"/>
                  <a:gd name="T24" fmla="*/ 11 w 298"/>
                  <a:gd name="T25" fmla="*/ 10 h 103"/>
                  <a:gd name="T26" fmla="*/ 8 w 298"/>
                  <a:gd name="T27" fmla="*/ 18 h 103"/>
                  <a:gd name="T28" fmla="*/ 3 w 298"/>
                  <a:gd name="T29" fmla="*/ 36 h 103"/>
                  <a:gd name="T30" fmla="*/ 0 w 298"/>
                  <a:gd name="T31" fmla="*/ 52 h 103"/>
                  <a:gd name="T32" fmla="*/ 0 w 298"/>
                  <a:gd name="T33" fmla="*/ 64 h 103"/>
                  <a:gd name="T34" fmla="*/ 5 w 298"/>
                  <a:gd name="T35" fmla="*/ 69 h 103"/>
                  <a:gd name="T36" fmla="*/ 13 w 298"/>
                  <a:gd name="T37" fmla="*/ 72 h 103"/>
                  <a:gd name="T38" fmla="*/ 37 w 298"/>
                  <a:gd name="T39" fmla="*/ 72 h 103"/>
                  <a:gd name="T40" fmla="*/ 73 w 298"/>
                  <a:gd name="T41" fmla="*/ 71 h 103"/>
                  <a:gd name="T42" fmla="*/ 110 w 298"/>
                  <a:gd name="T43" fmla="*/ 69 h 103"/>
                  <a:gd name="T44" fmla="*/ 129 w 298"/>
                  <a:gd name="T45" fmla="*/ 69 h 103"/>
                  <a:gd name="T46" fmla="*/ 143 w 298"/>
                  <a:gd name="T47" fmla="*/ 66 h 1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8"/>
                  <a:gd name="T73" fmla="*/ 0 h 103"/>
                  <a:gd name="T74" fmla="*/ 298 w 298"/>
                  <a:gd name="T75" fmla="*/ 103 h 1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8" h="103">
                    <a:moveTo>
                      <a:pt x="298" y="40"/>
                    </a:moveTo>
                    <a:lnTo>
                      <a:pt x="280" y="41"/>
                    </a:lnTo>
                    <a:lnTo>
                      <a:pt x="250" y="44"/>
                    </a:lnTo>
                    <a:lnTo>
                      <a:pt x="223" y="45"/>
                    </a:lnTo>
                    <a:lnTo>
                      <a:pt x="201" y="47"/>
                    </a:lnTo>
                    <a:lnTo>
                      <a:pt x="179" y="43"/>
                    </a:lnTo>
                    <a:lnTo>
                      <a:pt x="148" y="30"/>
                    </a:lnTo>
                    <a:lnTo>
                      <a:pt x="125" y="22"/>
                    </a:lnTo>
                    <a:lnTo>
                      <a:pt x="86" y="5"/>
                    </a:lnTo>
                    <a:lnTo>
                      <a:pt x="63" y="0"/>
                    </a:lnTo>
                    <a:lnTo>
                      <a:pt x="52" y="0"/>
                    </a:lnTo>
                    <a:lnTo>
                      <a:pt x="33" y="5"/>
                    </a:lnTo>
                    <a:lnTo>
                      <a:pt x="21" y="14"/>
                    </a:lnTo>
                    <a:lnTo>
                      <a:pt x="16" y="26"/>
                    </a:lnTo>
                    <a:lnTo>
                      <a:pt x="6" y="51"/>
                    </a:lnTo>
                    <a:lnTo>
                      <a:pt x="0" y="75"/>
                    </a:lnTo>
                    <a:lnTo>
                      <a:pt x="0" y="91"/>
                    </a:lnTo>
                    <a:lnTo>
                      <a:pt x="9" y="99"/>
                    </a:lnTo>
                    <a:lnTo>
                      <a:pt x="25" y="103"/>
                    </a:lnTo>
                    <a:lnTo>
                      <a:pt x="71" y="103"/>
                    </a:lnTo>
                    <a:lnTo>
                      <a:pt x="142" y="102"/>
                    </a:lnTo>
                    <a:lnTo>
                      <a:pt x="212" y="99"/>
                    </a:lnTo>
                    <a:lnTo>
                      <a:pt x="249" y="98"/>
                    </a:lnTo>
                    <a:lnTo>
                      <a:pt x="277" y="95"/>
                    </a:lnTo>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90" name="Freeform 55">
                <a:extLst>
                  <a:ext uri="{FF2B5EF4-FFF2-40B4-BE49-F238E27FC236}">
                    <a16:creationId xmlns="" xmlns:a16="http://schemas.microsoft.com/office/drawing/2014/main" id="{E9B1AC80-9FB7-F948-B57C-AE821368CAD3}"/>
                  </a:ext>
                </a:extLst>
              </p:cNvPr>
              <p:cNvSpPr>
                <a:spLocks/>
              </p:cNvSpPr>
              <p:nvPr/>
            </p:nvSpPr>
            <p:spPr bwMode="auto">
              <a:xfrm rot="9044436" flipH="1" flipV="1">
                <a:off x="3898" y="2575"/>
                <a:ext cx="188" cy="118"/>
              </a:xfrm>
              <a:custGeom>
                <a:avLst/>
                <a:gdLst>
                  <a:gd name="T0" fmla="*/ 3 w 368"/>
                  <a:gd name="T1" fmla="*/ 0 h 173"/>
                  <a:gd name="T2" fmla="*/ 3 w 368"/>
                  <a:gd name="T3" fmla="*/ 41 h 173"/>
                  <a:gd name="T4" fmla="*/ 1 w 368"/>
                  <a:gd name="T5" fmla="*/ 91 h 173"/>
                  <a:gd name="T6" fmla="*/ 0 w 368"/>
                  <a:gd name="T7" fmla="*/ 116 h 173"/>
                  <a:gd name="T8" fmla="*/ 145 w 368"/>
                  <a:gd name="T9" fmla="*/ 118 h 173"/>
                  <a:gd name="T10" fmla="*/ 186 w 368"/>
                  <a:gd name="T11" fmla="*/ 114 h 173"/>
                  <a:gd name="T12" fmla="*/ 188 w 368"/>
                  <a:gd name="T13" fmla="*/ 93 h 173"/>
                  <a:gd name="T14" fmla="*/ 188 w 368"/>
                  <a:gd name="T15" fmla="*/ 59 h 173"/>
                  <a:gd name="T16" fmla="*/ 186 w 368"/>
                  <a:gd name="T17" fmla="*/ 24 h 173"/>
                  <a:gd name="T18" fmla="*/ 184 w 368"/>
                  <a:gd name="T19" fmla="*/ 3 h 173"/>
                  <a:gd name="T20" fmla="*/ 3 w 368"/>
                  <a:gd name="T21" fmla="*/ 0 h 1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8"/>
                  <a:gd name="T34" fmla="*/ 0 h 173"/>
                  <a:gd name="T35" fmla="*/ 368 w 368"/>
                  <a:gd name="T36" fmla="*/ 173 h 1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8" h="173">
                    <a:moveTo>
                      <a:pt x="5" y="0"/>
                    </a:moveTo>
                    <a:lnTo>
                      <a:pt x="5" y="60"/>
                    </a:lnTo>
                    <a:lnTo>
                      <a:pt x="1" y="134"/>
                    </a:lnTo>
                    <a:lnTo>
                      <a:pt x="0" y="170"/>
                    </a:lnTo>
                    <a:lnTo>
                      <a:pt x="283" y="173"/>
                    </a:lnTo>
                    <a:lnTo>
                      <a:pt x="365" y="167"/>
                    </a:lnTo>
                    <a:lnTo>
                      <a:pt x="368" y="136"/>
                    </a:lnTo>
                    <a:lnTo>
                      <a:pt x="368" y="86"/>
                    </a:lnTo>
                    <a:lnTo>
                      <a:pt x="365" y="35"/>
                    </a:lnTo>
                    <a:lnTo>
                      <a:pt x="360" y="5"/>
                    </a:lnTo>
                    <a:lnTo>
                      <a:pt x="5" y="0"/>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91" name="Freeform 56">
                <a:extLst>
                  <a:ext uri="{FF2B5EF4-FFF2-40B4-BE49-F238E27FC236}">
                    <a16:creationId xmlns="" xmlns:a16="http://schemas.microsoft.com/office/drawing/2014/main" id="{6AF462DE-473C-874A-8E89-381BE7771D5A}"/>
                  </a:ext>
                </a:extLst>
              </p:cNvPr>
              <p:cNvSpPr>
                <a:spLocks/>
              </p:cNvSpPr>
              <p:nvPr/>
            </p:nvSpPr>
            <p:spPr bwMode="auto">
              <a:xfrm rot="9044436" flipH="1" flipV="1">
                <a:off x="3967" y="2750"/>
                <a:ext cx="163" cy="61"/>
              </a:xfrm>
              <a:custGeom>
                <a:avLst/>
                <a:gdLst>
                  <a:gd name="T0" fmla="*/ 0 w 316"/>
                  <a:gd name="T1" fmla="*/ 61 h 93"/>
                  <a:gd name="T2" fmla="*/ 4 w 316"/>
                  <a:gd name="T3" fmla="*/ 35 h 93"/>
                  <a:gd name="T4" fmla="*/ 8 w 316"/>
                  <a:gd name="T5" fmla="*/ 0 h 93"/>
                  <a:gd name="T6" fmla="*/ 44 w 316"/>
                  <a:gd name="T7" fmla="*/ 0 h 93"/>
                  <a:gd name="T8" fmla="*/ 91 w 316"/>
                  <a:gd name="T9" fmla="*/ 0 h 93"/>
                  <a:gd name="T10" fmla="*/ 139 w 316"/>
                  <a:gd name="T11" fmla="*/ 1 h 93"/>
                  <a:gd name="T12" fmla="*/ 163 w 316"/>
                  <a:gd name="T13" fmla="*/ 1 h 93"/>
                  <a:gd name="T14" fmla="*/ 158 w 316"/>
                  <a:gd name="T15" fmla="*/ 28 h 93"/>
                  <a:gd name="T16" fmla="*/ 155 w 316"/>
                  <a:gd name="T17" fmla="*/ 49 h 93"/>
                  <a:gd name="T18" fmla="*/ 115 w 316"/>
                  <a:gd name="T19" fmla="*/ 55 h 93"/>
                  <a:gd name="T20" fmla="*/ 73 w 316"/>
                  <a:gd name="T21" fmla="*/ 56 h 93"/>
                  <a:gd name="T22" fmla="*/ 22 w 316"/>
                  <a:gd name="T23" fmla="*/ 59 h 93"/>
                  <a:gd name="T24" fmla="*/ 0 w 316"/>
                  <a:gd name="T25" fmla="*/ 61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6"/>
                  <a:gd name="T40" fmla="*/ 0 h 93"/>
                  <a:gd name="T41" fmla="*/ 316 w 316"/>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6" h="93">
                    <a:moveTo>
                      <a:pt x="0" y="93"/>
                    </a:moveTo>
                    <a:lnTo>
                      <a:pt x="8" y="54"/>
                    </a:lnTo>
                    <a:lnTo>
                      <a:pt x="16" y="0"/>
                    </a:lnTo>
                    <a:lnTo>
                      <a:pt x="86" y="0"/>
                    </a:lnTo>
                    <a:lnTo>
                      <a:pt x="177" y="0"/>
                    </a:lnTo>
                    <a:lnTo>
                      <a:pt x="270" y="1"/>
                    </a:lnTo>
                    <a:lnTo>
                      <a:pt x="316" y="1"/>
                    </a:lnTo>
                    <a:lnTo>
                      <a:pt x="307" y="43"/>
                    </a:lnTo>
                    <a:lnTo>
                      <a:pt x="300" y="74"/>
                    </a:lnTo>
                    <a:lnTo>
                      <a:pt x="222" y="84"/>
                    </a:lnTo>
                    <a:lnTo>
                      <a:pt x="142" y="86"/>
                    </a:lnTo>
                    <a:lnTo>
                      <a:pt x="42" y="90"/>
                    </a:lnTo>
                    <a:lnTo>
                      <a:pt x="0" y="93"/>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92" name="Freeform 57">
                <a:extLst>
                  <a:ext uri="{FF2B5EF4-FFF2-40B4-BE49-F238E27FC236}">
                    <a16:creationId xmlns="" xmlns:a16="http://schemas.microsoft.com/office/drawing/2014/main" id="{B9C40449-6DCA-054D-9B10-6CACA15C1495}"/>
                  </a:ext>
                </a:extLst>
              </p:cNvPr>
              <p:cNvSpPr>
                <a:spLocks/>
              </p:cNvSpPr>
              <p:nvPr/>
            </p:nvSpPr>
            <p:spPr bwMode="auto">
              <a:xfrm rot="9044436" flipH="1" flipV="1">
                <a:off x="3969" y="2745"/>
                <a:ext cx="171" cy="39"/>
              </a:xfrm>
              <a:custGeom>
                <a:avLst/>
                <a:gdLst>
                  <a:gd name="T0" fmla="*/ 0 w 330"/>
                  <a:gd name="T1" fmla="*/ 3 h 60"/>
                  <a:gd name="T2" fmla="*/ 153 w 330"/>
                  <a:gd name="T3" fmla="*/ 0 h 60"/>
                  <a:gd name="T4" fmla="*/ 165 w 330"/>
                  <a:gd name="T5" fmla="*/ 3 h 60"/>
                  <a:gd name="T6" fmla="*/ 169 w 330"/>
                  <a:gd name="T7" fmla="*/ 18 h 60"/>
                  <a:gd name="T8" fmla="*/ 171 w 330"/>
                  <a:gd name="T9" fmla="*/ 25 h 60"/>
                  <a:gd name="T10" fmla="*/ 35 w 330"/>
                  <a:gd name="T11" fmla="*/ 39 h 60"/>
                  <a:gd name="T12" fmla="*/ 32 w 330"/>
                  <a:gd name="T13" fmla="*/ 30 h 60"/>
                  <a:gd name="T14" fmla="*/ 30 w 330"/>
                  <a:gd name="T15" fmla="*/ 22 h 60"/>
                  <a:gd name="T16" fmla="*/ 23 w 330"/>
                  <a:gd name="T17" fmla="*/ 10 h 60"/>
                  <a:gd name="T18" fmla="*/ 0 w 330"/>
                  <a:gd name="T19" fmla="*/ 3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
                  <a:gd name="T31" fmla="*/ 0 h 60"/>
                  <a:gd name="T32" fmla="*/ 330 w 330"/>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 h="60">
                    <a:moveTo>
                      <a:pt x="0" y="4"/>
                    </a:moveTo>
                    <a:lnTo>
                      <a:pt x="295" y="0"/>
                    </a:lnTo>
                    <a:lnTo>
                      <a:pt x="318" y="5"/>
                    </a:lnTo>
                    <a:lnTo>
                      <a:pt x="327" y="27"/>
                    </a:lnTo>
                    <a:lnTo>
                      <a:pt x="330" y="38"/>
                    </a:lnTo>
                    <a:lnTo>
                      <a:pt x="67" y="60"/>
                    </a:lnTo>
                    <a:lnTo>
                      <a:pt x="62" y="46"/>
                    </a:lnTo>
                    <a:lnTo>
                      <a:pt x="58" y="34"/>
                    </a:lnTo>
                    <a:lnTo>
                      <a:pt x="45" y="16"/>
                    </a:lnTo>
                    <a:lnTo>
                      <a:pt x="0" y="4"/>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93" name="Oval 58">
                <a:extLst>
                  <a:ext uri="{FF2B5EF4-FFF2-40B4-BE49-F238E27FC236}">
                    <a16:creationId xmlns="" xmlns:a16="http://schemas.microsoft.com/office/drawing/2014/main" id="{909FDF00-97FF-2C4B-9A06-5096D7EAB3E3}"/>
                  </a:ext>
                </a:extLst>
              </p:cNvPr>
              <p:cNvSpPr>
                <a:spLocks noChangeArrowheads="1"/>
              </p:cNvSpPr>
              <p:nvPr/>
            </p:nvSpPr>
            <p:spPr bwMode="auto">
              <a:xfrm rot="9044436" flipH="1" flipV="1">
                <a:off x="4023" y="2840"/>
                <a:ext cx="51" cy="73"/>
              </a:xfrm>
              <a:prstGeom prst="ellipse">
                <a:avLst/>
              </a:prstGeom>
              <a:grpFill/>
              <a:ln w="0">
                <a:solidFill>
                  <a:srgbClr val="000000"/>
                </a:solidFill>
                <a:round/>
                <a:headEnd/>
                <a:tailEnd/>
              </a:ln>
            </p:spPr>
            <p:txBody>
              <a:bodyPr/>
              <a:lstStyle/>
              <a:p>
                <a:endParaRPr lang="ru-RU" dirty="0">
                  <a:solidFill>
                    <a:srgbClr val="000000"/>
                  </a:solidFill>
                  <a:cs typeface="Arial" charset="0"/>
                </a:endParaRPr>
              </a:p>
            </p:txBody>
          </p:sp>
          <p:sp>
            <p:nvSpPr>
              <p:cNvPr id="94" name="Line 59">
                <a:extLst>
                  <a:ext uri="{FF2B5EF4-FFF2-40B4-BE49-F238E27FC236}">
                    <a16:creationId xmlns="" xmlns:a16="http://schemas.microsoft.com/office/drawing/2014/main" id="{DC4579C7-6C04-7B41-B578-E14943D2E741}"/>
                  </a:ext>
                </a:extLst>
              </p:cNvPr>
              <p:cNvSpPr>
                <a:spLocks noChangeShapeType="1"/>
              </p:cNvSpPr>
              <p:nvPr/>
            </p:nvSpPr>
            <p:spPr bwMode="auto">
              <a:xfrm rot="9044436" flipH="1" flipV="1">
                <a:off x="4010" y="2794"/>
                <a:ext cx="17" cy="95"/>
              </a:xfrm>
              <a:prstGeom prst="line">
                <a:avLst/>
              </a:prstGeom>
              <a:grpFill/>
              <a:ln w="1588">
                <a:solidFill>
                  <a:srgbClr val="808080"/>
                </a:solidFill>
                <a:round/>
                <a:headEnd/>
                <a:tailEnd/>
              </a:ln>
            </p:spPr>
            <p:txBody>
              <a:bodyPr/>
              <a:lstStyle/>
              <a:p>
                <a:endParaRPr lang="ru-RU" dirty="0">
                  <a:solidFill>
                    <a:srgbClr val="000000"/>
                  </a:solidFill>
                  <a:cs typeface="Arial" charset="0"/>
                </a:endParaRPr>
              </a:p>
            </p:txBody>
          </p:sp>
          <p:sp>
            <p:nvSpPr>
              <p:cNvPr id="95" name="Oval 60">
                <a:extLst>
                  <a:ext uri="{FF2B5EF4-FFF2-40B4-BE49-F238E27FC236}">
                    <a16:creationId xmlns="" xmlns:a16="http://schemas.microsoft.com/office/drawing/2014/main" id="{4E699AAA-AABE-4E4E-B1B8-2F7906238CC2}"/>
                  </a:ext>
                </a:extLst>
              </p:cNvPr>
              <p:cNvSpPr>
                <a:spLocks noChangeArrowheads="1"/>
              </p:cNvSpPr>
              <p:nvPr/>
            </p:nvSpPr>
            <p:spPr bwMode="auto">
              <a:xfrm rot="9044436" flipH="1" flipV="1">
                <a:off x="4032" y="2862"/>
                <a:ext cx="35" cy="33"/>
              </a:xfrm>
              <a:prstGeom prst="ellipse">
                <a:avLst/>
              </a:prstGeom>
              <a:grpFill/>
              <a:ln w="0">
                <a:solidFill>
                  <a:srgbClr val="000000"/>
                </a:solidFill>
                <a:round/>
                <a:headEnd/>
                <a:tailEnd/>
              </a:ln>
            </p:spPr>
            <p:txBody>
              <a:bodyPr/>
              <a:lstStyle/>
              <a:p>
                <a:endParaRPr lang="ru-RU" dirty="0">
                  <a:solidFill>
                    <a:srgbClr val="000000"/>
                  </a:solidFill>
                  <a:cs typeface="Arial" charset="0"/>
                </a:endParaRPr>
              </a:p>
            </p:txBody>
          </p:sp>
          <p:sp>
            <p:nvSpPr>
              <p:cNvPr id="96" name="Line 61">
                <a:extLst>
                  <a:ext uri="{FF2B5EF4-FFF2-40B4-BE49-F238E27FC236}">
                    <a16:creationId xmlns="" xmlns:a16="http://schemas.microsoft.com/office/drawing/2014/main" id="{4C4CD60D-C4D0-514C-9126-F5AD7AD1B113}"/>
                  </a:ext>
                </a:extLst>
              </p:cNvPr>
              <p:cNvSpPr>
                <a:spLocks noChangeShapeType="1"/>
              </p:cNvSpPr>
              <p:nvPr/>
            </p:nvSpPr>
            <p:spPr bwMode="auto">
              <a:xfrm rot="9044436" flipH="1">
                <a:off x="4014" y="2817"/>
                <a:ext cx="8" cy="28"/>
              </a:xfrm>
              <a:prstGeom prst="line">
                <a:avLst/>
              </a:prstGeom>
              <a:grpFill/>
              <a:ln w="0">
                <a:solidFill>
                  <a:srgbClr val="808080"/>
                </a:solidFill>
                <a:round/>
                <a:headEnd/>
                <a:tailEnd/>
              </a:ln>
            </p:spPr>
            <p:txBody>
              <a:bodyPr/>
              <a:lstStyle/>
              <a:p>
                <a:endParaRPr lang="ru-RU" dirty="0">
                  <a:solidFill>
                    <a:srgbClr val="000000"/>
                  </a:solidFill>
                  <a:cs typeface="Arial" charset="0"/>
                </a:endParaRPr>
              </a:p>
            </p:txBody>
          </p:sp>
          <p:sp>
            <p:nvSpPr>
              <p:cNvPr id="97" name="Arc 62">
                <a:extLst>
                  <a:ext uri="{FF2B5EF4-FFF2-40B4-BE49-F238E27FC236}">
                    <a16:creationId xmlns="" xmlns:a16="http://schemas.microsoft.com/office/drawing/2014/main" id="{1CBCFC7E-BB9D-8B4C-B424-905DCCE0F69D}"/>
                  </a:ext>
                </a:extLst>
              </p:cNvPr>
              <p:cNvSpPr>
                <a:spLocks/>
              </p:cNvSpPr>
              <p:nvPr/>
            </p:nvSpPr>
            <p:spPr bwMode="auto">
              <a:xfrm rot="9044436" flipH="1" flipV="1">
                <a:off x="3344" y="3010"/>
                <a:ext cx="51" cy="72"/>
              </a:xfrm>
              <a:custGeom>
                <a:avLst/>
                <a:gdLst>
                  <a:gd name="T0" fmla="*/ 51 w 21600"/>
                  <a:gd name="T1" fmla="*/ 72 h 43200"/>
                  <a:gd name="T2" fmla="*/ 51 w 21600"/>
                  <a:gd name="T3" fmla="*/ 0 h 43200"/>
                  <a:gd name="T4" fmla="*/ 51 w 21600"/>
                  <a:gd name="T5" fmla="*/ 36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21600" y="43200"/>
                    </a:moveTo>
                    <a:cubicBezTo>
                      <a:pt x="9670" y="43200"/>
                      <a:pt x="0" y="33529"/>
                      <a:pt x="0" y="21600"/>
                    </a:cubicBezTo>
                    <a:cubicBezTo>
                      <a:pt x="-1" y="9670"/>
                      <a:pt x="9670" y="0"/>
                      <a:pt x="21599" y="0"/>
                    </a:cubicBezTo>
                  </a:path>
                  <a:path w="21600" h="43200" stroke="0" extrusionOk="0">
                    <a:moveTo>
                      <a:pt x="21600" y="43200"/>
                    </a:moveTo>
                    <a:cubicBezTo>
                      <a:pt x="9670" y="43200"/>
                      <a:pt x="0" y="33529"/>
                      <a:pt x="0" y="21600"/>
                    </a:cubicBezTo>
                    <a:cubicBezTo>
                      <a:pt x="-1" y="9670"/>
                      <a:pt x="9670" y="0"/>
                      <a:pt x="21599" y="0"/>
                    </a:cubicBezTo>
                    <a:lnTo>
                      <a:pt x="21600" y="21600"/>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98" name="Freeform 63">
                <a:extLst>
                  <a:ext uri="{FF2B5EF4-FFF2-40B4-BE49-F238E27FC236}">
                    <a16:creationId xmlns="" xmlns:a16="http://schemas.microsoft.com/office/drawing/2014/main" id="{B74E40F8-78EE-FC4B-9172-972415792D16}"/>
                  </a:ext>
                </a:extLst>
              </p:cNvPr>
              <p:cNvSpPr>
                <a:spLocks/>
              </p:cNvSpPr>
              <p:nvPr/>
            </p:nvSpPr>
            <p:spPr bwMode="auto">
              <a:xfrm rot="9044436" flipH="1" flipV="1">
                <a:off x="3408" y="2970"/>
                <a:ext cx="69" cy="95"/>
              </a:xfrm>
              <a:custGeom>
                <a:avLst/>
                <a:gdLst>
                  <a:gd name="T0" fmla="*/ 1 w 133"/>
                  <a:gd name="T1" fmla="*/ 28 h 140"/>
                  <a:gd name="T2" fmla="*/ 0 w 133"/>
                  <a:gd name="T3" fmla="*/ 95 h 140"/>
                  <a:gd name="T4" fmla="*/ 12 w 133"/>
                  <a:gd name="T5" fmla="*/ 95 h 140"/>
                  <a:gd name="T6" fmla="*/ 25 w 133"/>
                  <a:gd name="T7" fmla="*/ 95 h 140"/>
                  <a:gd name="T8" fmla="*/ 41 w 133"/>
                  <a:gd name="T9" fmla="*/ 92 h 140"/>
                  <a:gd name="T10" fmla="*/ 48 w 133"/>
                  <a:gd name="T11" fmla="*/ 88 h 140"/>
                  <a:gd name="T12" fmla="*/ 56 w 133"/>
                  <a:gd name="T13" fmla="*/ 83 h 140"/>
                  <a:gd name="T14" fmla="*/ 60 w 133"/>
                  <a:gd name="T15" fmla="*/ 78 h 140"/>
                  <a:gd name="T16" fmla="*/ 64 w 133"/>
                  <a:gd name="T17" fmla="*/ 68 h 140"/>
                  <a:gd name="T18" fmla="*/ 68 w 133"/>
                  <a:gd name="T19" fmla="*/ 50 h 140"/>
                  <a:gd name="T20" fmla="*/ 69 w 133"/>
                  <a:gd name="T21" fmla="*/ 35 h 140"/>
                  <a:gd name="T22" fmla="*/ 69 w 133"/>
                  <a:gd name="T23" fmla="*/ 24 h 140"/>
                  <a:gd name="T24" fmla="*/ 68 w 133"/>
                  <a:gd name="T25" fmla="*/ 15 h 140"/>
                  <a:gd name="T26" fmla="*/ 64 w 133"/>
                  <a:gd name="T27" fmla="*/ 6 h 140"/>
                  <a:gd name="T28" fmla="*/ 58 w 133"/>
                  <a:gd name="T29" fmla="*/ 1 h 140"/>
                  <a:gd name="T30" fmla="*/ 50 w 133"/>
                  <a:gd name="T31" fmla="*/ 0 h 140"/>
                  <a:gd name="T32" fmla="*/ 2 w 133"/>
                  <a:gd name="T33" fmla="*/ 0 h 140"/>
                  <a:gd name="T34" fmla="*/ 1 w 133"/>
                  <a:gd name="T35" fmla="*/ 28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3"/>
                  <a:gd name="T55" fmla="*/ 0 h 140"/>
                  <a:gd name="T56" fmla="*/ 133 w 133"/>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3" h="140">
                    <a:moveTo>
                      <a:pt x="2" y="41"/>
                    </a:moveTo>
                    <a:lnTo>
                      <a:pt x="0" y="140"/>
                    </a:lnTo>
                    <a:lnTo>
                      <a:pt x="24" y="140"/>
                    </a:lnTo>
                    <a:lnTo>
                      <a:pt x="49" y="140"/>
                    </a:lnTo>
                    <a:lnTo>
                      <a:pt x="79" y="136"/>
                    </a:lnTo>
                    <a:lnTo>
                      <a:pt x="92" y="130"/>
                    </a:lnTo>
                    <a:lnTo>
                      <a:pt x="107" y="122"/>
                    </a:lnTo>
                    <a:lnTo>
                      <a:pt x="116" y="115"/>
                    </a:lnTo>
                    <a:lnTo>
                      <a:pt x="124" y="100"/>
                    </a:lnTo>
                    <a:lnTo>
                      <a:pt x="131" y="74"/>
                    </a:lnTo>
                    <a:lnTo>
                      <a:pt x="133" y="52"/>
                    </a:lnTo>
                    <a:lnTo>
                      <a:pt x="133" y="36"/>
                    </a:lnTo>
                    <a:lnTo>
                      <a:pt x="132" y="22"/>
                    </a:lnTo>
                    <a:lnTo>
                      <a:pt x="124" y="9"/>
                    </a:lnTo>
                    <a:lnTo>
                      <a:pt x="111" y="2"/>
                    </a:lnTo>
                    <a:lnTo>
                      <a:pt x="97" y="0"/>
                    </a:lnTo>
                    <a:lnTo>
                      <a:pt x="4" y="0"/>
                    </a:lnTo>
                    <a:lnTo>
                      <a:pt x="2" y="41"/>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99" name="Freeform 64">
                <a:extLst>
                  <a:ext uri="{FF2B5EF4-FFF2-40B4-BE49-F238E27FC236}">
                    <a16:creationId xmlns="" xmlns:a16="http://schemas.microsoft.com/office/drawing/2014/main" id="{73B09EE8-B4F1-DB49-8C57-1B0D336B8BBC}"/>
                  </a:ext>
                </a:extLst>
              </p:cNvPr>
              <p:cNvSpPr>
                <a:spLocks/>
              </p:cNvSpPr>
              <p:nvPr/>
            </p:nvSpPr>
            <p:spPr bwMode="auto">
              <a:xfrm rot="9044436" flipH="1" flipV="1">
                <a:off x="3011" y="2667"/>
                <a:ext cx="632" cy="44"/>
              </a:xfrm>
              <a:custGeom>
                <a:avLst/>
                <a:gdLst>
                  <a:gd name="T0" fmla="*/ 625 w 1255"/>
                  <a:gd name="T1" fmla="*/ 3 h 69"/>
                  <a:gd name="T2" fmla="*/ 535 w 1255"/>
                  <a:gd name="T3" fmla="*/ 0 h 69"/>
                  <a:gd name="T4" fmla="*/ 453 w 1255"/>
                  <a:gd name="T5" fmla="*/ 0 h 69"/>
                  <a:gd name="T6" fmla="*/ 350 w 1255"/>
                  <a:gd name="T7" fmla="*/ 2 h 69"/>
                  <a:gd name="T8" fmla="*/ 252 w 1255"/>
                  <a:gd name="T9" fmla="*/ 6 h 69"/>
                  <a:gd name="T10" fmla="*/ 160 w 1255"/>
                  <a:gd name="T11" fmla="*/ 11 h 69"/>
                  <a:gd name="T12" fmla="*/ 83 w 1255"/>
                  <a:gd name="T13" fmla="*/ 16 h 69"/>
                  <a:gd name="T14" fmla="*/ 27 w 1255"/>
                  <a:gd name="T15" fmla="*/ 24 h 69"/>
                  <a:gd name="T16" fmla="*/ 1 w 1255"/>
                  <a:gd name="T17" fmla="*/ 29 h 69"/>
                  <a:gd name="T18" fmla="*/ 0 w 1255"/>
                  <a:gd name="T19" fmla="*/ 44 h 69"/>
                  <a:gd name="T20" fmla="*/ 41 w 1255"/>
                  <a:gd name="T21" fmla="*/ 41 h 69"/>
                  <a:gd name="T22" fmla="*/ 91 w 1255"/>
                  <a:gd name="T23" fmla="*/ 36 h 69"/>
                  <a:gd name="T24" fmla="*/ 178 w 1255"/>
                  <a:gd name="T25" fmla="*/ 33 h 69"/>
                  <a:gd name="T26" fmla="*/ 271 w 1255"/>
                  <a:gd name="T27" fmla="*/ 27 h 69"/>
                  <a:gd name="T28" fmla="*/ 348 w 1255"/>
                  <a:gd name="T29" fmla="*/ 26 h 69"/>
                  <a:gd name="T30" fmla="*/ 413 w 1255"/>
                  <a:gd name="T31" fmla="*/ 25 h 69"/>
                  <a:gd name="T32" fmla="*/ 478 w 1255"/>
                  <a:gd name="T33" fmla="*/ 24 h 69"/>
                  <a:gd name="T34" fmla="*/ 541 w 1255"/>
                  <a:gd name="T35" fmla="*/ 24 h 69"/>
                  <a:gd name="T36" fmla="*/ 592 w 1255"/>
                  <a:gd name="T37" fmla="*/ 23 h 69"/>
                  <a:gd name="T38" fmla="*/ 632 w 1255"/>
                  <a:gd name="T39" fmla="*/ 27 h 69"/>
                  <a:gd name="T40" fmla="*/ 625 w 1255"/>
                  <a:gd name="T41" fmla="*/ 3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5"/>
                  <a:gd name="T64" fmla="*/ 0 h 69"/>
                  <a:gd name="T65" fmla="*/ 1255 w 1255"/>
                  <a:gd name="T66" fmla="*/ 69 h 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5" h="69">
                    <a:moveTo>
                      <a:pt x="1242" y="5"/>
                    </a:moveTo>
                    <a:lnTo>
                      <a:pt x="1062" y="0"/>
                    </a:lnTo>
                    <a:lnTo>
                      <a:pt x="899" y="0"/>
                    </a:lnTo>
                    <a:lnTo>
                      <a:pt x="695" y="3"/>
                    </a:lnTo>
                    <a:lnTo>
                      <a:pt x="501" y="10"/>
                    </a:lnTo>
                    <a:lnTo>
                      <a:pt x="317" y="18"/>
                    </a:lnTo>
                    <a:lnTo>
                      <a:pt x="164" y="25"/>
                    </a:lnTo>
                    <a:lnTo>
                      <a:pt x="53" y="38"/>
                    </a:lnTo>
                    <a:lnTo>
                      <a:pt x="1" y="46"/>
                    </a:lnTo>
                    <a:lnTo>
                      <a:pt x="0" y="69"/>
                    </a:lnTo>
                    <a:lnTo>
                      <a:pt x="81" y="65"/>
                    </a:lnTo>
                    <a:lnTo>
                      <a:pt x="181" y="57"/>
                    </a:lnTo>
                    <a:lnTo>
                      <a:pt x="354" y="51"/>
                    </a:lnTo>
                    <a:lnTo>
                      <a:pt x="538" y="43"/>
                    </a:lnTo>
                    <a:lnTo>
                      <a:pt x="692" y="40"/>
                    </a:lnTo>
                    <a:lnTo>
                      <a:pt x="821" y="39"/>
                    </a:lnTo>
                    <a:lnTo>
                      <a:pt x="950" y="38"/>
                    </a:lnTo>
                    <a:lnTo>
                      <a:pt x="1074" y="38"/>
                    </a:lnTo>
                    <a:lnTo>
                      <a:pt x="1175" y="36"/>
                    </a:lnTo>
                    <a:lnTo>
                      <a:pt x="1255" y="42"/>
                    </a:lnTo>
                    <a:lnTo>
                      <a:pt x="1242" y="5"/>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100" name="Freeform 65">
                <a:extLst>
                  <a:ext uri="{FF2B5EF4-FFF2-40B4-BE49-F238E27FC236}">
                    <a16:creationId xmlns="" xmlns:a16="http://schemas.microsoft.com/office/drawing/2014/main" id="{E09F3B28-E64B-5C43-8D86-7237B90372F7}"/>
                  </a:ext>
                </a:extLst>
              </p:cNvPr>
              <p:cNvSpPr>
                <a:spLocks/>
              </p:cNvSpPr>
              <p:nvPr/>
            </p:nvSpPr>
            <p:spPr bwMode="auto">
              <a:xfrm rot="9044436" flipH="1" flipV="1">
                <a:off x="3429" y="2530"/>
                <a:ext cx="282" cy="224"/>
              </a:xfrm>
              <a:custGeom>
                <a:avLst/>
                <a:gdLst>
                  <a:gd name="T0" fmla="*/ 216 w 571"/>
                  <a:gd name="T1" fmla="*/ 15 h 324"/>
                  <a:gd name="T2" fmla="*/ 233 w 571"/>
                  <a:gd name="T3" fmla="*/ 6 h 324"/>
                  <a:gd name="T4" fmla="*/ 245 w 571"/>
                  <a:gd name="T5" fmla="*/ 2 h 324"/>
                  <a:gd name="T6" fmla="*/ 259 w 571"/>
                  <a:gd name="T7" fmla="*/ 0 h 324"/>
                  <a:gd name="T8" fmla="*/ 266 w 571"/>
                  <a:gd name="T9" fmla="*/ 0 h 324"/>
                  <a:gd name="T10" fmla="*/ 272 w 571"/>
                  <a:gd name="T11" fmla="*/ 2 h 324"/>
                  <a:gd name="T12" fmla="*/ 276 w 571"/>
                  <a:gd name="T13" fmla="*/ 5 h 324"/>
                  <a:gd name="T14" fmla="*/ 280 w 571"/>
                  <a:gd name="T15" fmla="*/ 10 h 324"/>
                  <a:gd name="T16" fmla="*/ 282 w 571"/>
                  <a:gd name="T17" fmla="*/ 17 h 324"/>
                  <a:gd name="T18" fmla="*/ 282 w 571"/>
                  <a:gd name="T19" fmla="*/ 24 h 324"/>
                  <a:gd name="T20" fmla="*/ 278 w 571"/>
                  <a:gd name="T21" fmla="*/ 34 h 324"/>
                  <a:gd name="T22" fmla="*/ 280 w 571"/>
                  <a:gd name="T23" fmla="*/ 30 h 324"/>
                  <a:gd name="T24" fmla="*/ 276 w 571"/>
                  <a:gd name="T25" fmla="*/ 38 h 324"/>
                  <a:gd name="T26" fmla="*/ 252 w 571"/>
                  <a:gd name="T27" fmla="*/ 59 h 324"/>
                  <a:gd name="T28" fmla="*/ 221 w 571"/>
                  <a:gd name="T29" fmla="*/ 82 h 324"/>
                  <a:gd name="T30" fmla="*/ 157 w 571"/>
                  <a:gd name="T31" fmla="*/ 136 h 324"/>
                  <a:gd name="T32" fmla="*/ 91 w 571"/>
                  <a:gd name="T33" fmla="*/ 187 h 324"/>
                  <a:gd name="T34" fmla="*/ 67 w 571"/>
                  <a:gd name="T35" fmla="*/ 207 h 324"/>
                  <a:gd name="T36" fmla="*/ 57 w 571"/>
                  <a:gd name="T37" fmla="*/ 215 h 324"/>
                  <a:gd name="T38" fmla="*/ 50 w 571"/>
                  <a:gd name="T39" fmla="*/ 220 h 324"/>
                  <a:gd name="T40" fmla="*/ 42 w 571"/>
                  <a:gd name="T41" fmla="*/ 222 h 324"/>
                  <a:gd name="T42" fmla="*/ 36 w 571"/>
                  <a:gd name="T43" fmla="*/ 224 h 324"/>
                  <a:gd name="T44" fmla="*/ 30 w 571"/>
                  <a:gd name="T45" fmla="*/ 224 h 324"/>
                  <a:gd name="T46" fmla="*/ 24 w 571"/>
                  <a:gd name="T47" fmla="*/ 223 h 324"/>
                  <a:gd name="T48" fmla="*/ 17 w 571"/>
                  <a:gd name="T49" fmla="*/ 221 h 324"/>
                  <a:gd name="T50" fmla="*/ 11 w 571"/>
                  <a:gd name="T51" fmla="*/ 218 h 324"/>
                  <a:gd name="T52" fmla="*/ 6 w 571"/>
                  <a:gd name="T53" fmla="*/ 214 h 324"/>
                  <a:gd name="T54" fmla="*/ 2 w 571"/>
                  <a:gd name="T55" fmla="*/ 209 h 324"/>
                  <a:gd name="T56" fmla="*/ 0 w 571"/>
                  <a:gd name="T57" fmla="*/ 201 h 324"/>
                  <a:gd name="T58" fmla="*/ 0 w 571"/>
                  <a:gd name="T59" fmla="*/ 194 h 324"/>
                  <a:gd name="T60" fmla="*/ 1 w 571"/>
                  <a:gd name="T61" fmla="*/ 183 h 324"/>
                  <a:gd name="T62" fmla="*/ 5 w 571"/>
                  <a:gd name="T63" fmla="*/ 174 h 324"/>
                  <a:gd name="T64" fmla="*/ 11 w 571"/>
                  <a:gd name="T65" fmla="*/ 165 h 324"/>
                  <a:gd name="T66" fmla="*/ 30 w 571"/>
                  <a:gd name="T67" fmla="*/ 148 h 324"/>
                  <a:gd name="T68" fmla="*/ 52 w 571"/>
                  <a:gd name="T69" fmla="*/ 128 h 324"/>
                  <a:gd name="T70" fmla="*/ 76 w 571"/>
                  <a:gd name="T71" fmla="*/ 113 h 324"/>
                  <a:gd name="T72" fmla="*/ 98 w 571"/>
                  <a:gd name="T73" fmla="*/ 95 h 324"/>
                  <a:gd name="T74" fmla="*/ 115 w 571"/>
                  <a:gd name="T75" fmla="*/ 82 h 324"/>
                  <a:gd name="T76" fmla="*/ 138 w 571"/>
                  <a:gd name="T77" fmla="*/ 66 h 324"/>
                  <a:gd name="T78" fmla="*/ 158 w 571"/>
                  <a:gd name="T79" fmla="*/ 52 h 324"/>
                  <a:gd name="T80" fmla="*/ 174 w 571"/>
                  <a:gd name="T81" fmla="*/ 39 h 324"/>
                  <a:gd name="T82" fmla="*/ 189 w 571"/>
                  <a:gd name="T83" fmla="*/ 30 h 324"/>
                  <a:gd name="T84" fmla="*/ 200 w 571"/>
                  <a:gd name="T85" fmla="*/ 24 h 324"/>
                  <a:gd name="T86" fmla="*/ 216 w 571"/>
                  <a:gd name="T87" fmla="*/ 15 h 3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1"/>
                  <a:gd name="T133" fmla="*/ 0 h 324"/>
                  <a:gd name="T134" fmla="*/ 571 w 571"/>
                  <a:gd name="T135" fmla="*/ 324 h 32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1" h="324">
                    <a:moveTo>
                      <a:pt x="438" y="21"/>
                    </a:moveTo>
                    <a:lnTo>
                      <a:pt x="471" y="9"/>
                    </a:lnTo>
                    <a:lnTo>
                      <a:pt x="496" y="3"/>
                    </a:lnTo>
                    <a:lnTo>
                      <a:pt x="524" y="0"/>
                    </a:lnTo>
                    <a:lnTo>
                      <a:pt x="538" y="0"/>
                    </a:lnTo>
                    <a:lnTo>
                      <a:pt x="551" y="3"/>
                    </a:lnTo>
                    <a:lnTo>
                      <a:pt x="559" y="7"/>
                    </a:lnTo>
                    <a:lnTo>
                      <a:pt x="566" y="15"/>
                    </a:lnTo>
                    <a:lnTo>
                      <a:pt x="571" y="24"/>
                    </a:lnTo>
                    <a:lnTo>
                      <a:pt x="571" y="35"/>
                    </a:lnTo>
                    <a:lnTo>
                      <a:pt x="563" y="49"/>
                    </a:lnTo>
                    <a:lnTo>
                      <a:pt x="567" y="44"/>
                    </a:lnTo>
                    <a:lnTo>
                      <a:pt x="558" y="55"/>
                    </a:lnTo>
                    <a:lnTo>
                      <a:pt x="510" y="85"/>
                    </a:lnTo>
                    <a:lnTo>
                      <a:pt x="448" y="119"/>
                    </a:lnTo>
                    <a:lnTo>
                      <a:pt x="318" y="196"/>
                    </a:lnTo>
                    <a:lnTo>
                      <a:pt x="185" y="270"/>
                    </a:lnTo>
                    <a:lnTo>
                      <a:pt x="135" y="299"/>
                    </a:lnTo>
                    <a:lnTo>
                      <a:pt x="116" y="311"/>
                    </a:lnTo>
                    <a:lnTo>
                      <a:pt x="101" y="318"/>
                    </a:lnTo>
                    <a:lnTo>
                      <a:pt x="85" y="321"/>
                    </a:lnTo>
                    <a:lnTo>
                      <a:pt x="72" y="324"/>
                    </a:lnTo>
                    <a:lnTo>
                      <a:pt x="61" y="324"/>
                    </a:lnTo>
                    <a:lnTo>
                      <a:pt x="48" y="322"/>
                    </a:lnTo>
                    <a:lnTo>
                      <a:pt x="34" y="320"/>
                    </a:lnTo>
                    <a:lnTo>
                      <a:pt x="23" y="316"/>
                    </a:lnTo>
                    <a:lnTo>
                      <a:pt x="12" y="310"/>
                    </a:lnTo>
                    <a:lnTo>
                      <a:pt x="4" y="302"/>
                    </a:lnTo>
                    <a:lnTo>
                      <a:pt x="1" y="291"/>
                    </a:lnTo>
                    <a:lnTo>
                      <a:pt x="0" y="280"/>
                    </a:lnTo>
                    <a:lnTo>
                      <a:pt x="3" y="265"/>
                    </a:lnTo>
                    <a:lnTo>
                      <a:pt x="11" y="252"/>
                    </a:lnTo>
                    <a:lnTo>
                      <a:pt x="22" y="239"/>
                    </a:lnTo>
                    <a:lnTo>
                      <a:pt x="60" y="214"/>
                    </a:lnTo>
                    <a:lnTo>
                      <a:pt x="106" y="185"/>
                    </a:lnTo>
                    <a:lnTo>
                      <a:pt x="153" y="163"/>
                    </a:lnTo>
                    <a:lnTo>
                      <a:pt x="198" y="138"/>
                    </a:lnTo>
                    <a:lnTo>
                      <a:pt x="232" y="119"/>
                    </a:lnTo>
                    <a:lnTo>
                      <a:pt x="280" y="96"/>
                    </a:lnTo>
                    <a:lnTo>
                      <a:pt x="319" y="75"/>
                    </a:lnTo>
                    <a:lnTo>
                      <a:pt x="353" y="56"/>
                    </a:lnTo>
                    <a:lnTo>
                      <a:pt x="382" y="43"/>
                    </a:lnTo>
                    <a:lnTo>
                      <a:pt x="404" y="34"/>
                    </a:lnTo>
                    <a:lnTo>
                      <a:pt x="438" y="21"/>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sp>
            <p:nvSpPr>
              <p:cNvPr id="101" name="Freeform 66">
                <a:extLst>
                  <a:ext uri="{FF2B5EF4-FFF2-40B4-BE49-F238E27FC236}">
                    <a16:creationId xmlns="" xmlns:a16="http://schemas.microsoft.com/office/drawing/2014/main" id="{70E30CD3-F96E-E741-96B0-86B10623B7AE}"/>
                  </a:ext>
                </a:extLst>
              </p:cNvPr>
              <p:cNvSpPr>
                <a:spLocks/>
              </p:cNvSpPr>
              <p:nvPr/>
            </p:nvSpPr>
            <p:spPr bwMode="auto">
              <a:xfrm rot="9044436" flipH="1" flipV="1">
                <a:off x="3608" y="2332"/>
                <a:ext cx="632" cy="44"/>
              </a:xfrm>
              <a:custGeom>
                <a:avLst/>
                <a:gdLst>
                  <a:gd name="T0" fmla="*/ 7 w 1256"/>
                  <a:gd name="T1" fmla="*/ 3 h 69"/>
                  <a:gd name="T2" fmla="*/ 97 w 1256"/>
                  <a:gd name="T3" fmla="*/ 0 h 69"/>
                  <a:gd name="T4" fmla="*/ 179 w 1256"/>
                  <a:gd name="T5" fmla="*/ 0 h 69"/>
                  <a:gd name="T6" fmla="*/ 282 w 1256"/>
                  <a:gd name="T7" fmla="*/ 2 h 69"/>
                  <a:gd name="T8" fmla="*/ 379 w 1256"/>
                  <a:gd name="T9" fmla="*/ 6 h 69"/>
                  <a:gd name="T10" fmla="*/ 472 w 1256"/>
                  <a:gd name="T11" fmla="*/ 11 h 69"/>
                  <a:gd name="T12" fmla="*/ 549 w 1256"/>
                  <a:gd name="T13" fmla="*/ 16 h 69"/>
                  <a:gd name="T14" fmla="*/ 605 w 1256"/>
                  <a:gd name="T15" fmla="*/ 24 h 69"/>
                  <a:gd name="T16" fmla="*/ 631 w 1256"/>
                  <a:gd name="T17" fmla="*/ 29 h 69"/>
                  <a:gd name="T18" fmla="*/ 632 w 1256"/>
                  <a:gd name="T19" fmla="*/ 44 h 69"/>
                  <a:gd name="T20" fmla="*/ 591 w 1256"/>
                  <a:gd name="T21" fmla="*/ 41 h 69"/>
                  <a:gd name="T22" fmla="*/ 541 w 1256"/>
                  <a:gd name="T23" fmla="*/ 36 h 69"/>
                  <a:gd name="T24" fmla="*/ 453 w 1256"/>
                  <a:gd name="T25" fmla="*/ 33 h 69"/>
                  <a:gd name="T26" fmla="*/ 361 w 1256"/>
                  <a:gd name="T27" fmla="*/ 27 h 69"/>
                  <a:gd name="T28" fmla="*/ 283 w 1256"/>
                  <a:gd name="T29" fmla="*/ 26 h 69"/>
                  <a:gd name="T30" fmla="*/ 219 w 1256"/>
                  <a:gd name="T31" fmla="*/ 25 h 69"/>
                  <a:gd name="T32" fmla="*/ 154 w 1256"/>
                  <a:gd name="T33" fmla="*/ 24 h 69"/>
                  <a:gd name="T34" fmla="*/ 91 w 1256"/>
                  <a:gd name="T35" fmla="*/ 24 h 69"/>
                  <a:gd name="T36" fmla="*/ 40 w 1256"/>
                  <a:gd name="T37" fmla="*/ 23 h 69"/>
                  <a:gd name="T38" fmla="*/ 0 w 1256"/>
                  <a:gd name="T39" fmla="*/ 27 h 69"/>
                  <a:gd name="T40" fmla="*/ 7 w 1256"/>
                  <a:gd name="T41" fmla="*/ 3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6"/>
                  <a:gd name="T64" fmla="*/ 0 h 69"/>
                  <a:gd name="T65" fmla="*/ 1256 w 1256"/>
                  <a:gd name="T66" fmla="*/ 69 h 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6" h="69">
                    <a:moveTo>
                      <a:pt x="13" y="5"/>
                    </a:moveTo>
                    <a:lnTo>
                      <a:pt x="193" y="0"/>
                    </a:lnTo>
                    <a:lnTo>
                      <a:pt x="356" y="0"/>
                    </a:lnTo>
                    <a:lnTo>
                      <a:pt x="560" y="3"/>
                    </a:lnTo>
                    <a:lnTo>
                      <a:pt x="754" y="10"/>
                    </a:lnTo>
                    <a:lnTo>
                      <a:pt x="938" y="18"/>
                    </a:lnTo>
                    <a:lnTo>
                      <a:pt x="1091" y="25"/>
                    </a:lnTo>
                    <a:lnTo>
                      <a:pt x="1203" y="38"/>
                    </a:lnTo>
                    <a:lnTo>
                      <a:pt x="1254" y="46"/>
                    </a:lnTo>
                    <a:lnTo>
                      <a:pt x="1256" y="69"/>
                    </a:lnTo>
                    <a:lnTo>
                      <a:pt x="1174" y="65"/>
                    </a:lnTo>
                    <a:lnTo>
                      <a:pt x="1075" y="57"/>
                    </a:lnTo>
                    <a:lnTo>
                      <a:pt x="901" y="51"/>
                    </a:lnTo>
                    <a:lnTo>
                      <a:pt x="718" y="43"/>
                    </a:lnTo>
                    <a:lnTo>
                      <a:pt x="563" y="40"/>
                    </a:lnTo>
                    <a:lnTo>
                      <a:pt x="435" y="39"/>
                    </a:lnTo>
                    <a:lnTo>
                      <a:pt x="306" y="38"/>
                    </a:lnTo>
                    <a:lnTo>
                      <a:pt x="181" y="38"/>
                    </a:lnTo>
                    <a:lnTo>
                      <a:pt x="80" y="36"/>
                    </a:lnTo>
                    <a:lnTo>
                      <a:pt x="0" y="42"/>
                    </a:lnTo>
                    <a:lnTo>
                      <a:pt x="13" y="5"/>
                    </a:lnTo>
                    <a:close/>
                  </a:path>
                </a:pathLst>
              </a:custGeom>
              <a:grpFill/>
              <a:ln w="0">
                <a:solidFill>
                  <a:srgbClr val="000000"/>
                </a:solidFill>
                <a:round/>
                <a:headEnd/>
                <a:tailEnd/>
              </a:ln>
            </p:spPr>
            <p:txBody>
              <a:bodyPr/>
              <a:lstStyle/>
              <a:p>
                <a:endParaRPr lang="ru-RU" dirty="0">
                  <a:solidFill>
                    <a:srgbClr val="000000"/>
                  </a:solidFill>
                  <a:cs typeface="Arial" charset="0"/>
                </a:endParaRPr>
              </a:p>
            </p:txBody>
          </p:sp>
        </p:grpSp>
        <p:grpSp>
          <p:nvGrpSpPr>
            <p:cNvPr id="15" name="Group 67">
              <a:extLst>
                <a:ext uri="{FF2B5EF4-FFF2-40B4-BE49-F238E27FC236}">
                  <a16:creationId xmlns="" xmlns:a16="http://schemas.microsoft.com/office/drawing/2014/main" id="{5DA4FDC8-6919-9044-8730-FC1BD617FEC2}"/>
                </a:ext>
              </a:extLst>
            </p:cNvPr>
            <p:cNvGrpSpPr>
              <a:grpSpLocks/>
            </p:cNvGrpSpPr>
            <p:nvPr/>
          </p:nvGrpSpPr>
          <p:grpSpPr bwMode="auto">
            <a:xfrm>
              <a:off x="4080" y="2640"/>
              <a:ext cx="144" cy="144"/>
              <a:chOff x="432" y="2688"/>
              <a:chExt cx="384" cy="384"/>
            </a:xfrm>
            <a:grpFill/>
          </p:grpSpPr>
          <p:sp>
            <p:nvSpPr>
              <p:cNvPr id="57" name="Line 68">
                <a:extLst>
                  <a:ext uri="{FF2B5EF4-FFF2-40B4-BE49-F238E27FC236}">
                    <a16:creationId xmlns="" xmlns:a16="http://schemas.microsoft.com/office/drawing/2014/main" id="{B482AF82-E694-6B41-BE23-2B87FBF2ADA0}"/>
                  </a:ext>
                </a:extLst>
              </p:cNvPr>
              <p:cNvSpPr>
                <a:spLocks noChangeShapeType="1"/>
              </p:cNvSpPr>
              <p:nvPr/>
            </p:nvSpPr>
            <p:spPr bwMode="auto">
              <a:xfrm>
                <a:off x="624" y="2688"/>
                <a:ext cx="0" cy="384"/>
              </a:xfrm>
              <a:prstGeom prst="line">
                <a:avLst/>
              </a:prstGeom>
              <a:grpFill/>
              <a:ln w="57150">
                <a:solidFill>
                  <a:srgbClr val="FF0000"/>
                </a:solidFill>
                <a:round/>
                <a:headEnd/>
                <a:tailEnd/>
              </a:ln>
            </p:spPr>
            <p:txBody>
              <a:bodyPr/>
              <a:lstStyle/>
              <a:p>
                <a:endParaRPr lang="ru-RU" dirty="0">
                  <a:solidFill>
                    <a:srgbClr val="000000"/>
                  </a:solidFill>
                  <a:cs typeface="Arial" charset="0"/>
                </a:endParaRPr>
              </a:p>
            </p:txBody>
          </p:sp>
          <p:sp>
            <p:nvSpPr>
              <p:cNvPr id="58" name="Line 69">
                <a:extLst>
                  <a:ext uri="{FF2B5EF4-FFF2-40B4-BE49-F238E27FC236}">
                    <a16:creationId xmlns="" xmlns:a16="http://schemas.microsoft.com/office/drawing/2014/main" id="{D94C0AB2-D3F9-E340-9ACB-3BB9B70348E8}"/>
                  </a:ext>
                </a:extLst>
              </p:cNvPr>
              <p:cNvSpPr>
                <a:spLocks noChangeShapeType="1"/>
              </p:cNvSpPr>
              <p:nvPr/>
            </p:nvSpPr>
            <p:spPr bwMode="auto">
              <a:xfrm rot="-5400000">
                <a:off x="624" y="2688"/>
                <a:ext cx="0" cy="384"/>
              </a:xfrm>
              <a:prstGeom prst="line">
                <a:avLst/>
              </a:prstGeom>
              <a:grpFill/>
              <a:ln w="57150">
                <a:solidFill>
                  <a:srgbClr val="FF0000"/>
                </a:solidFill>
                <a:round/>
                <a:headEnd/>
                <a:tailEnd/>
              </a:ln>
            </p:spPr>
            <p:txBody>
              <a:bodyPr/>
              <a:lstStyle/>
              <a:p>
                <a:endParaRPr lang="ru-RU" dirty="0">
                  <a:solidFill>
                    <a:srgbClr val="000000"/>
                  </a:solidFill>
                  <a:cs typeface="Arial" charset="0"/>
                </a:endParaRPr>
              </a:p>
            </p:txBody>
          </p:sp>
        </p:grpSp>
      </p:grpSp>
      <p:grpSp>
        <p:nvGrpSpPr>
          <p:cNvPr id="16" name="Группа 108">
            <a:extLst>
              <a:ext uri="{FF2B5EF4-FFF2-40B4-BE49-F238E27FC236}">
                <a16:creationId xmlns="" xmlns:a16="http://schemas.microsoft.com/office/drawing/2014/main" id="{D9F671A0-E52B-9648-99FB-3A50AEDF6C32}"/>
              </a:ext>
            </a:extLst>
          </p:cNvPr>
          <p:cNvGrpSpPr/>
          <p:nvPr/>
        </p:nvGrpSpPr>
        <p:grpSpPr>
          <a:xfrm>
            <a:off x="11016225" y="3002836"/>
            <a:ext cx="353999" cy="382543"/>
            <a:chOff x="1951752" y="2654893"/>
            <a:chExt cx="265499" cy="382543"/>
          </a:xfrm>
        </p:grpSpPr>
        <p:grpSp>
          <p:nvGrpSpPr>
            <p:cNvPr id="17" name="Group 2031">
              <a:extLst>
                <a:ext uri="{FF2B5EF4-FFF2-40B4-BE49-F238E27FC236}">
                  <a16:creationId xmlns="" xmlns:a16="http://schemas.microsoft.com/office/drawing/2014/main" id="{341367F2-DAE8-6A4F-8382-98E467192E7F}"/>
                </a:ext>
              </a:extLst>
            </p:cNvPr>
            <p:cNvGrpSpPr>
              <a:grpSpLocks/>
            </p:cNvGrpSpPr>
            <p:nvPr/>
          </p:nvGrpSpPr>
          <p:grpSpPr bwMode="auto">
            <a:xfrm>
              <a:off x="1951752" y="2654893"/>
              <a:ext cx="265499" cy="382543"/>
              <a:chOff x="1968" y="1872"/>
              <a:chExt cx="384" cy="357"/>
            </a:xfrm>
          </p:grpSpPr>
          <p:sp>
            <p:nvSpPr>
              <p:cNvPr id="114" name="Rectangle 2032">
                <a:extLst>
                  <a:ext uri="{FF2B5EF4-FFF2-40B4-BE49-F238E27FC236}">
                    <a16:creationId xmlns="" xmlns:a16="http://schemas.microsoft.com/office/drawing/2014/main" id="{1E8DAE68-8BD0-8240-B548-D173B439688D}"/>
                  </a:ext>
                </a:extLst>
              </p:cNvPr>
              <p:cNvSpPr>
                <a:spLocks noChangeArrowheads="1"/>
              </p:cNvSpPr>
              <p:nvPr/>
            </p:nvSpPr>
            <p:spPr bwMode="auto">
              <a:xfrm>
                <a:off x="1968" y="2064"/>
                <a:ext cx="384" cy="165"/>
              </a:xfrm>
              <a:prstGeom prst="rect">
                <a:avLst/>
              </a:prstGeom>
              <a:solidFill>
                <a:schemeClr val="bg1"/>
              </a:solidFill>
              <a:ln w="28575">
                <a:solidFill>
                  <a:srgbClr val="FF0000"/>
                </a:solidFill>
                <a:miter lim="800000"/>
                <a:headEnd type="none" w="sm" len="sm"/>
                <a:tailEnd type="none" w="sm" len="sm"/>
              </a:ln>
            </p:spPr>
            <p:txBody>
              <a:bodyPr wrap="none" anchor="ctr"/>
              <a:lstStyle/>
              <a:p>
                <a:endParaRPr lang="ru-RU" dirty="0">
                  <a:solidFill>
                    <a:srgbClr val="000000"/>
                  </a:solidFill>
                  <a:cs typeface="Arial" charset="0"/>
                </a:endParaRPr>
              </a:p>
            </p:txBody>
          </p:sp>
          <p:sp>
            <p:nvSpPr>
              <p:cNvPr id="115" name="AutoShape 2033">
                <a:extLst>
                  <a:ext uri="{FF2B5EF4-FFF2-40B4-BE49-F238E27FC236}">
                    <a16:creationId xmlns="" xmlns:a16="http://schemas.microsoft.com/office/drawing/2014/main" id="{F5609A74-8FED-2243-BEFE-2B348A024C1D}"/>
                  </a:ext>
                </a:extLst>
              </p:cNvPr>
              <p:cNvSpPr>
                <a:spLocks noChangeArrowheads="1"/>
              </p:cNvSpPr>
              <p:nvPr/>
            </p:nvSpPr>
            <p:spPr bwMode="auto">
              <a:xfrm>
                <a:off x="1968" y="1872"/>
                <a:ext cx="384" cy="192"/>
              </a:xfrm>
              <a:prstGeom prst="triangle">
                <a:avLst>
                  <a:gd name="adj" fmla="val 50000"/>
                </a:avLst>
              </a:prstGeom>
              <a:solidFill>
                <a:schemeClr val="bg1"/>
              </a:solidFill>
              <a:ln w="28575">
                <a:solidFill>
                  <a:srgbClr val="FF0000"/>
                </a:solidFill>
                <a:miter lim="800000"/>
                <a:headEnd type="none" w="sm" len="sm"/>
                <a:tailEnd type="none" w="sm" len="sm"/>
              </a:ln>
            </p:spPr>
            <p:txBody>
              <a:bodyPr wrap="none" anchor="ctr"/>
              <a:lstStyle/>
              <a:p>
                <a:endParaRPr lang="ru-RU" dirty="0">
                  <a:solidFill>
                    <a:srgbClr val="000000"/>
                  </a:solidFill>
                  <a:cs typeface="Arial" charset="0"/>
                </a:endParaRPr>
              </a:p>
            </p:txBody>
          </p:sp>
        </p:grpSp>
        <p:grpSp>
          <p:nvGrpSpPr>
            <p:cNvPr id="18" name="Group 2034">
              <a:extLst>
                <a:ext uri="{FF2B5EF4-FFF2-40B4-BE49-F238E27FC236}">
                  <a16:creationId xmlns="" xmlns:a16="http://schemas.microsoft.com/office/drawing/2014/main" id="{3C890D76-66B2-3249-8765-42D1A362D895}"/>
                </a:ext>
              </a:extLst>
            </p:cNvPr>
            <p:cNvGrpSpPr>
              <a:grpSpLocks/>
            </p:cNvGrpSpPr>
            <p:nvPr/>
          </p:nvGrpSpPr>
          <p:grpSpPr bwMode="auto">
            <a:xfrm>
              <a:off x="2024764" y="2714395"/>
              <a:ext cx="123900" cy="131406"/>
              <a:chOff x="5808" y="1520"/>
              <a:chExt cx="240" cy="240"/>
            </a:xfrm>
          </p:grpSpPr>
          <p:sp>
            <p:nvSpPr>
              <p:cNvPr id="112" name="Line 2035">
                <a:extLst>
                  <a:ext uri="{FF2B5EF4-FFF2-40B4-BE49-F238E27FC236}">
                    <a16:creationId xmlns="" xmlns:a16="http://schemas.microsoft.com/office/drawing/2014/main" id="{7D74FFD7-D28B-5448-B813-5FF8FF5D1734}"/>
                  </a:ext>
                </a:extLst>
              </p:cNvPr>
              <p:cNvSpPr>
                <a:spLocks noChangeShapeType="1"/>
              </p:cNvSpPr>
              <p:nvPr/>
            </p:nvSpPr>
            <p:spPr bwMode="auto">
              <a:xfrm>
                <a:off x="5808" y="1632"/>
                <a:ext cx="240" cy="0"/>
              </a:xfrm>
              <a:prstGeom prst="line">
                <a:avLst/>
              </a:prstGeom>
              <a:noFill/>
              <a:ln w="12700">
                <a:solidFill>
                  <a:srgbClr val="FF0000"/>
                </a:solidFill>
                <a:round/>
                <a:headEnd type="none" w="sm" len="sm"/>
                <a:tailEnd type="none" w="sm" len="sm"/>
              </a:ln>
            </p:spPr>
            <p:txBody>
              <a:bodyPr wrap="none" anchor="ctr"/>
              <a:lstStyle/>
              <a:p>
                <a:endParaRPr lang="ru-RU" dirty="0">
                  <a:solidFill>
                    <a:srgbClr val="000000"/>
                  </a:solidFill>
                  <a:cs typeface="Arial" charset="0"/>
                </a:endParaRPr>
              </a:p>
            </p:txBody>
          </p:sp>
          <p:sp>
            <p:nvSpPr>
              <p:cNvPr id="113" name="Line 2036">
                <a:extLst>
                  <a:ext uri="{FF2B5EF4-FFF2-40B4-BE49-F238E27FC236}">
                    <a16:creationId xmlns="" xmlns:a16="http://schemas.microsoft.com/office/drawing/2014/main" id="{BFB1FA3C-C0C7-3649-BCD3-CFF296268CF5}"/>
                  </a:ext>
                </a:extLst>
              </p:cNvPr>
              <p:cNvSpPr>
                <a:spLocks noChangeShapeType="1"/>
              </p:cNvSpPr>
              <p:nvPr/>
            </p:nvSpPr>
            <p:spPr bwMode="auto">
              <a:xfrm>
                <a:off x="5920" y="1520"/>
                <a:ext cx="0" cy="240"/>
              </a:xfrm>
              <a:prstGeom prst="line">
                <a:avLst/>
              </a:prstGeom>
              <a:noFill/>
              <a:ln w="12700">
                <a:solidFill>
                  <a:srgbClr val="FF0000"/>
                </a:solidFill>
                <a:round/>
                <a:headEnd type="none" w="sm" len="sm"/>
                <a:tailEnd type="none" w="sm" len="sm"/>
              </a:ln>
            </p:spPr>
            <p:txBody>
              <a:bodyPr wrap="none" anchor="ctr"/>
              <a:lstStyle/>
              <a:p>
                <a:endParaRPr lang="ru-RU" dirty="0">
                  <a:solidFill>
                    <a:srgbClr val="000000"/>
                  </a:solidFill>
                  <a:cs typeface="Arial" charset="0"/>
                </a:endParaRPr>
              </a:p>
            </p:txBody>
          </p:sp>
        </p:grpSp>
      </p:grpSp>
      <p:grpSp>
        <p:nvGrpSpPr>
          <p:cNvPr id="19" name="Группа 115">
            <a:extLst>
              <a:ext uri="{FF2B5EF4-FFF2-40B4-BE49-F238E27FC236}">
                <a16:creationId xmlns="" xmlns:a16="http://schemas.microsoft.com/office/drawing/2014/main" id="{2D7A104F-4850-1445-998F-B6067CD49F1A}"/>
              </a:ext>
            </a:extLst>
          </p:cNvPr>
          <p:cNvGrpSpPr/>
          <p:nvPr/>
        </p:nvGrpSpPr>
        <p:grpSpPr>
          <a:xfrm>
            <a:off x="10753675" y="2943334"/>
            <a:ext cx="353999" cy="382543"/>
            <a:chOff x="5879450" y="2809180"/>
            <a:chExt cx="265499" cy="382543"/>
          </a:xfrm>
          <a:solidFill>
            <a:schemeClr val="bg1"/>
          </a:solidFill>
        </p:grpSpPr>
        <p:grpSp>
          <p:nvGrpSpPr>
            <p:cNvPr id="20" name="Group 2031">
              <a:extLst>
                <a:ext uri="{FF2B5EF4-FFF2-40B4-BE49-F238E27FC236}">
                  <a16:creationId xmlns="" xmlns:a16="http://schemas.microsoft.com/office/drawing/2014/main" id="{FCC37939-BFCB-DB4B-A705-5D72DE174A96}"/>
                </a:ext>
              </a:extLst>
            </p:cNvPr>
            <p:cNvGrpSpPr>
              <a:grpSpLocks/>
            </p:cNvGrpSpPr>
            <p:nvPr/>
          </p:nvGrpSpPr>
          <p:grpSpPr bwMode="auto">
            <a:xfrm>
              <a:off x="5879450" y="2809180"/>
              <a:ext cx="265499" cy="382543"/>
              <a:chOff x="1968" y="1872"/>
              <a:chExt cx="384" cy="357"/>
            </a:xfrm>
            <a:grpFill/>
          </p:grpSpPr>
          <p:sp>
            <p:nvSpPr>
              <p:cNvPr id="121" name="Rectangle 2032">
                <a:extLst>
                  <a:ext uri="{FF2B5EF4-FFF2-40B4-BE49-F238E27FC236}">
                    <a16:creationId xmlns="" xmlns:a16="http://schemas.microsoft.com/office/drawing/2014/main" id="{3AFA6028-FFEB-604A-BFB3-590515798223}"/>
                  </a:ext>
                </a:extLst>
              </p:cNvPr>
              <p:cNvSpPr>
                <a:spLocks noChangeArrowheads="1"/>
              </p:cNvSpPr>
              <p:nvPr/>
            </p:nvSpPr>
            <p:spPr bwMode="auto">
              <a:xfrm>
                <a:off x="1968" y="2064"/>
                <a:ext cx="384" cy="165"/>
              </a:xfrm>
              <a:prstGeom prst="rect">
                <a:avLst/>
              </a:prstGeom>
              <a:grpFill/>
              <a:ln w="28575">
                <a:solidFill>
                  <a:srgbClr val="FF0000"/>
                </a:solidFill>
                <a:miter lim="800000"/>
                <a:headEnd type="none" w="sm" len="sm"/>
                <a:tailEnd type="none" w="sm" len="sm"/>
              </a:ln>
            </p:spPr>
            <p:txBody>
              <a:bodyPr wrap="none" anchor="ctr"/>
              <a:lstStyle/>
              <a:p>
                <a:endParaRPr lang="ru-RU" dirty="0">
                  <a:solidFill>
                    <a:srgbClr val="FFFFFF"/>
                  </a:solidFill>
                  <a:cs typeface="Arial" charset="0"/>
                </a:endParaRPr>
              </a:p>
            </p:txBody>
          </p:sp>
          <p:sp>
            <p:nvSpPr>
              <p:cNvPr id="122" name="AutoShape 2033">
                <a:extLst>
                  <a:ext uri="{FF2B5EF4-FFF2-40B4-BE49-F238E27FC236}">
                    <a16:creationId xmlns="" xmlns:a16="http://schemas.microsoft.com/office/drawing/2014/main" id="{2A047A5C-CC74-7D42-8594-147F3AC1396C}"/>
                  </a:ext>
                </a:extLst>
              </p:cNvPr>
              <p:cNvSpPr>
                <a:spLocks noChangeArrowheads="1"/>
              </p:cNvSpPr>
              <p:nvPr/>
            </p:nvSpPr>
            <p:spPr bwMode="auto">
              <a:xfrm>
                <a:off x="1968" y="1872"/>
                <a:ext cx="384" cy="192"/>
              </a:xfrm>
              <a:prstGeom prst="triangle">
                <a:avLst>
                  <a:gd name="adj" fmla="val 50000"/>
                </a:avLst>
              </a:prstGeom>
              <a:grpFill/>
              <a:ln w="28575">
                <a:solidFill>
                  <a:srgbClr val="FF0000"/>
                </a:solidFill>
                <a:miter lim="800000"/>
                <a:headEnd type="none" w="sm" len="sm"/>
                <a:tailEnd type="none" w="sm" len="sm"/>
              </a:ln>
            </p:spPr>
            <p:txBody>
              <a:bodyPr wrap="none" anchor="ctr"/>
              <a:lstStyle/>
              <a:p>
                <a:endParaRPr lang="ru-RU" dirty="0">
                  <a:solidFill>
                    <a:srgbClr val="000000"/>
                  </a:solidFill>
                  <a:cs typeface="Arial" charset="0"/>
                </a:endParaRPr>
              </a:p>
            </p:txBody>
          </p:sp>
        </p:grpSp>
        <p:grpSp>
          <p:nvGrpSpPr>
            <p:cNvPr id="21" name="Group 2034">
              <a:extLst>
                <a:ext uri="{FF2B5EF4-FFF2-40B4-BE49-F238E27FC236}">
                  <a16:creationId xmlns="" xmlns:a16="http://schemas.microsoft.com/office/drawing/2014/main" id="{4A900954-65F4-B242-8D51-0564387C6D37}"/>
                </a:ext>
              </a:extLst>
            </p:cNvPr>
            <p:cNvGrpSpPr>
              <a:grpSpLocks/>
            </p:cNvGrpSpPr>
            <p:nvPr/>
          </p:nvGrpSpPr>
          <p:grpSpPr bwMode="auto">
            <a:xfrm>
              <a:off x="5952462" y="2868682"/>
              <a:ext cx="123900" cy="131406"/>
              <a:chOff x="5808" y="1520"/>
              <a:chExt cx="240" cy="240"/>
            </a:xfrm>
            <a:grpFill/>
          </p:grpSpPr>
          <p:sp>
            <p:nvSpPr>
              <p:cNvPr id="119" name="Line 2035">
                <a:extLst>
                  <a:ext uri="{FF2B5EF4-FFF2-40B4-BE49-F238E27FC236}">
                    <a16:creationId xmlns="" xmlns:a16="http://schemas.microsoft.com/office/drawing/2014/main" id="{68368D59-7781-FA4E-9390-4EABB964118E}"/>
                  </a:ext>
                </a:extLst>
              </p:cNvPr>
              <p:cNvSpPr>
                <a:spLocks noChangeShapeType="1"/>
              </p:cNvSpPr>
              <p:nvPr/>
            </p:nvSpPr>
            <p:spPr bwMode="auto">
              <a:xfrm>
                <a:off x="5808" y="1632"/>
                <a:ext cx="240" cy="0"/>
              </a:xfrm>
              <a:prstGeom prst="line">
                <a:avLst/>
              </a:prstGeom>
              <a:grpFill/>
              <a:ln w="12700">
                <a:solidFill>
                  <a:srgbClr val="FF0000"/>
                </a:solidFill>
                <a:round/>
                <a:headEnd type="none" w="sm" len="sm"/>
                <a:tailEnd type="none" w="sm" len="sm"/>
              </a:ln>
            </p:spPr>
            <p:txBody>
              <a:bodyPr wrap="none" anchor="ctr"/>
              <a:lstStyle/>
              <a:p>
                <a:endParaRPr lang="ru-RU" dirty="0">
                  <a:solidFill>
                    <a:srgbClr val="000000"/>
                  </a:solidFill>
                  <a:cs typeface="Arial" charset="0"/>
                </a:endParaRPr>
              </a:p>
            </p:txBody>
          </p:sp>
          <p:sp>
            <p:nvSpPr>
              <p:cNvPr id="120" name="Line 2036">
                <a:extLst>
                  <a:ext uri="{FF2B5EF4-FFF2-40B4-BE49-F238E27FC236}">
                    <a16:creationId xmlns="" xmlns:a16="http://schemas.microsoft.com/office/drawing/2014/main" id="{82884BA2-CFED-F241-8380-59D27E58A4BB}"/>
                  </a:ext>
                </a:extLst>
              </p:cNvPr>
              <p:cNvSpPr>
                <a:spLocks noChangeShapeType="1"/>
              </p:cNvSpPr>
              <p:nvPr/>
            </p:nvSpPr>
            <p:spPr bwMode="auto">
              <a:xfrm>
                <a:off x="5920" y="1520"/>
                <a:ext cx="0" cy="240"/>
              </a:xfrm>
              <a:prstGeom prst="line">
                <a:avLst/>
              </a:prstGeom>
              <a:grpFill/>
              <a:ln w="12700">
                <a:solidFill>
                  <a:srgbClr val="FF0000"/>
                </a:solidFill>
                <a:round/>
                <a:headEnd type="none" w="sm" len="sm"/>
                <a:tailEnd type="none" w="sm" len="sm"/>
              </a:ln>
            </p:spPr>
            <p:txBody>
              <a:bodyPr wrap="none" anchor="ctr"/>
              <a:lstStyle/>
              <a:p>
                <a:endParaRPr lang="ru-RU" dirty="0">
                  <a:solidFill>
                    <a:srgbClr val="000000"/>
                  </a:solidFill>
                  <a:cs typeface="Arial" charset="0"/>
                </a:endParaRPr>
              </a:p>
            </p:txBody>
          </p:sp>
        </p:grpSp>
      </p:grpSp>
      <p:sp>
        <p:nvSpPr>
          <p:cNvPr id="123" name="TextBox 122">
            <a:extLst>
              <a:ext uri="{FF2B5EF4-FFF2-40B4-BE49-F238E27FC236}">
                <a16:creationId xmlns="" xmlns:a16="http://schemas.microsoft.com/office/drawing/2014/main" id="{8820558A-5105-7C4B-AF94-C7879AA72D6F}"/>
              </a:ext>
            </a:extLst>
          </p:cNvPr>
          <p:cNvSpPr txBox="1"/>
          <p:nvPr/>
        </p:nvSpPr>
        <p:spPr>
          <a:xfrm>
            <a:off x="10732568" y="3108677"/>
            <a:ext cx="632317" cy="246221"/>
          </a:xfrm>
          <a:prstGeom prst="rect">
            <a:avLst/>
          </a:prstGeom>
          <a:noFill/>
        </p:spPr>
        <p:txBody>
          <a:bodyPr wrap="square" rtlCol="0">
            <a:spAutoFit/>
          </a:bodyPr>
          <a:lstStyle/>
          <a:p>
            <a:pPr marL="4763"/>
            <a:r>
              <a:rPr lang="ru-RU" sz="1000" b="0" dirty="0">
                <a:solidFill>
                  <a:srgbClr val="000000"/>
                </a:solidFill>
                <a:cs typeface="Arial" charset="0"/>
              </a:rPr>
              <a:t>Б</a:t>
            </a:r>
          </a:p>
        </p:txBody>
      </p:sp>
      <p:sp>
        <p:nvSpPr>
          <p:cNvPr id="124" name="TextBox 123">
            <a:extLst>
              <a:ext uri="{FF2B5EF4-FFF2-40B4-BE49-F238E27FC236}">
                <a16:creationId xmlns="" xmlns:a16="http://schemas.microsoft.com/office/drawing/2014/main" id="{A32AC232-794A-A249-8856-3E6E7727B38E}"/>
              </a:ext>
            </a:extLst>
          </p:cNvPr>
          <p:cNvSpPr txBox="1"/>
          <p:nvPr/>
        </p:nvSpPr>
        <p:spPr>
          <a:xfrm>
            <a:off x="10928118" y="2780366"/>
            <a:ext cx="999705" cy="246221"/>
          </a:xfrm>
          <a:prstGeom prst="rect">
            <a:avLst/>
          </a:prstGeom>
          <a:noFill/>
        </p:spPr>
        <p:txBody>
          <a:bodyPr wrap="square" rtlCol="0">
            <a:spAutoFit/>
          </a:bodyPr>
          <a:lstStyle/>
          <a:p>
            <a:pPr marL="4763"/>
            <a:r>
              <a:rPr lang="ru-RU" sz="1000" dirty="0">
                <a:solidFill>
                  <a:srgbClr val="000000"/>
                </a:solidFill>
                <a:cs typeface="Arial" charset="0"/>
              </a:rPr>
              <a:t>МЦ</a:t>
            </a:r>
          </a:p>
        </p:txBody>
      </p:sp>
      <p:grpSp>
        <p:nvGrpSpPr>
          <p:cNvPr id="22" name="Группа 124">
            <a:extLst>
              <a:ext uri="{FF2B5EF4-FFF2-40B4-BE49-F238E27FC236}">
                <a16:creationId xmlns="" xmlns:a16="http://schemas.microsoft.com/office/drawing/2014/main" id="{62417394-1078-7C43-BA4F-08F93E84A45F}"/>
              </a:ext>
            </a:extLst>
          </p:cNvPr>
          <p:cNvGrpSpPr/>
          <p:nvPr/>
        </p:nvGrpSpPr>
        <p:grpSpPr>
          <a:xfrm>
            <a:off x="1315928" y="2651764"/>
            <a:ext cx="876627" cy="567334"/>
            <a:chOff x="146145" y="5445227"/>
            <a:chExt cx="460558" cy="382543"/>
          </a:xfrm>
        </p:grpSpPr>
        <p:grpSp>
          <p:nvGrpSpPr>
            <p:cNvPr id="30" name="Group 2031">
              <a:extLst>
                <a:ext uri="{FF2B5EF4-FFF2-40B4-BE49-F238E27FC236}">
                  <a16:creationId xmlns="" xmlns:a16="http://schemas.microsoft.com/office/drawing/2014/main" id="{6C783CE4-EE4D-074D-86AB-50353D117396}"/>
                </a:ext>
              </a:extLst>
            </p:cNvPr>
            <p:cNvGrpSpPr>
              <a:grpSpLocks/>
            </p:cNvGrpSpPr>
            <p:nvPr/>
          </p:nvGrpSpPr>
          <p:grpSpPr bwMode="auto">
            <a:xfrm>
              <a:off x="179512" y="5445227"/>
              <a:ext cx="265499" cy="382543"/>
              <a:chOff x="1968" y="1872"/>
              <a:chExt cx="384" cy="357"/>
            </a:xfrm>
          </p:grpSpPr>
          <p:sp>
            <p:nvSpPr>
              <p:cNvPr id="131" name="Rectangle 2032">
                <a:extLst>
                  <a:ext uri="{FF2B5EF4-FFF2-40B4-BE49-F238E27FC236}">
                    <a16:creationId xmlns="" xmlns:a16="http://schemas.microsoft.com/office/drawing/2014/main" id="{043C946E-030A-994B-8B7F-4AA73806D2EF}"/>
                  </a:ext>
                </a:extLst>
              </p:cNvPr>
              <p:cNvSpPr>
                <a:spLocks noChangeArrowheads="1"/>
              </p:cNvSpPr>
              <p:nvPr/>
            </p:nvSpPr>
            <p:spPr bwMode="auto">
              <a:xfrm>
                <a:off x="1968" y="2064"/>
                <a:ext cx="384" cy="165"/>
              </a:xfrm>
              <a:prstGeom prst="rect">
                <a:avLst/>
              </a:prstGeom>
              <a:noFill/>
              <a:ln w="12700">
                <a:solidFill>
                  <a:schemeClr val="tx1"/>
                </a:solidFill>
                <a:miter lim="800000"/>
                <a:headEnd type="none" w="sm" len="sm"/>
                <a:tailEnd type="none" w="sm" len="sm"/>
              </a:ln>
            </p:spPr>
            <p:txBody>
              <a:bodyPr wrap="none" anchor="ctr"/>
              <a:lstStyle/>
              <a:p>
                <a:endParaRPr lang="ru-RU" dirty="0">
                  <a:solidFill>
                    <a:srgbClr val="000000"/>
                  </a:solidFill>
                  <a:cs typeface="Arial" charset="0"/>
                </a:endParaRPr>
              </a:p>
            </p:txBody>
          </p:sp>
          <p:sp>
            <p:nvSpPr>
              <p:cNvPr id="132" name="AutoShape 2033">
                <a:extLst>
                  <a:ext uri="{FF2B5EF4-FFF2-40B4-BE49-F238E27FC236}">
                    <a16:creationId xmlns="" xmlns:a16="http://schemas.microsoft.com/office/drawing/2014/main" id="{A4BAC9F5-E462-794D-8CAF-8D11B7CB4A50}"/>
                  </a:ext>
                </a:extLst>
              </p:cNvPr>
              <p:cNvSpPr>
                <a:spLocks noChangeArrowheads="1"/>
              </p:cNvSpPr>
              <p:nvPr/>
            </p:nvSpPr>
            <p:spPr bwMode="auto">
              <a:xfrm>
                <a:off x="1968" y="1872"/>
                <a:ext cx="384" cy="192"/>
              </a:xfrm>
              <a:prstGeom prst="triangle">
                <a:avLst>
                  <a:gd name="adj" fmla="val 50000"/>
                </a:avLst>
              </a:prstGeom>
              <a:noFill/>
              <a:ln w="12700">
                <a:solidFill>
                  <a:schemeClr val="tx1"/>
                </a:solidFill>
                <a:miter lim="800000"/>
                <a:headEnd type="none" w="sm" len="sm"/>
                <a:tailEnd type="none" w="sm" len="sm"/>
              </a:ln>
            </p:spPr>
            <p:txBody>
              <a:bodyPr wrap="none" anchor="ctr"/>
              <a:lstStyle/>
              <a:p>
                <a:endParaRPr lang="ru-RU" dirty="0">
                  <a:solidFill>
                    <a:srgbClr val="000000"/>
                  </a:solidFill>
                  <a:cs typeface="Arial" charset="0"/>
                </a:endParaRPr>
              </a:p>
            </p:txBody>
          </p:sp>
        </p:grpSp>
        <p:grpSp>
          <p:nvGrpSpPr>
            <p:cNvPr id="31" name="Group 2034">
              <a:extLst>
                <a:ext uri="{FF2B5EF4-FFF2-40B4-BE49-F238E27FC236}">
                  <a16:creationId xmlns="" xmlns:a16="http://schemas.microsoft.com/office/drawing/2014/main" id="{CF566B05-CCD2-D942-884A-4D4A521361A3}"/>
                </a:ext>
              </a:extLst>
            </p:cNvPr>
            <p:cNvGrpSpPr>
              <a:grpSpLocks/>
            </p:cNvGrpSpPr>
            <p:nvPr/>
          </p:nvGrpSpPr>
          <p:grpSpPr bwMode="auto">
            <a:xfrm>
              <a:off x="252524" y="5504729"/>
              <a:ext cx="123900" cy="131406"/>
              <a:chOff x="5808" y="1520"/>
              <a:chExt cx="240" cy="240"/>
            </a:xfrm>
          </p:grpSpPr>
          <p:sp>
            <p:nvSpPr>
              <p:cNvPr id="129" name="Line 2035">
                <a:extLst>
                  <a:ext uri="{FF2B5EF4-FFF2-40B4-BE49-F238E27FC236}">
                    <a16:creationId xmlns="" xmlns:a16="http://schemas.microsoft.com/office/drawing/2014/main" id="{C8277103-5F08-DC4E-8A5C-07400B0EBCD3}"/>
                  </a:ext>
                </a:extLst>
              </p:cNvPr>
              <p:cNvSpPr>
                <a:spLocks noChangeShapeType="1"/>
              </p:cNvSpPr>
              <p:nvPr/>
            </p:nvSpPr>
            <p:spPr bwMode="auto">
              <a:xfrm>
                <a:off x="5808" y="1632"/>
                <a:ext cx="240" cy="0"/>
              </a:xfrm>
              <a:prstGeom prst="line">
                <a:avLst/>
              </a:prstGeom>
              <a:noFill/>
              <a:ln w="12700">
                <a:solidFill>
                  <a:srgbClr val="FF0000"/>
                </a:solidFill>
                <a:round/>
                <a:headEnd type="none" w="sm" len="sm"/>
                <a:tailEnd type="none" w="sm" len="sm"/>
              </a:ln>
            </p:spPr>
            <p:txBody>
              <a:bodyPr wrap="none" anchor="ctr"/>
              <a:lstStyle/>
              <a:p>
                <a:endParaRPr lang="ru-RU" dirty="0">
                  <a:solidFill>
                    <a:srgbClr val="000000"/>
                  </a:solidFill>
                  <a:cs typeface="Arial" charset="0"/>
                </a:endParaRPr>
              </a:p>
            </p:txBody>
          </p:sp>
          <p:sp>
            <p:nvSpPr>
              <p:cNvPr id="130" name="Line 2036">
                <a:extLst>
                  <a:ext uri="{FF2B5EF4-FFF2-40B4-BE49-F238E27FC236}">
                    <a16:creationId xmlns="" xmlns:a16="http://schemas.microsoft.com/office/drawing/2014/main" id="{421C0065-AA3E-3D42-9510-844E094A8D96}"/>
                  </a:ext>
                </a:extLst>
              </p:cNvPr>
              <p:cNvSpPr>
                <a:spLocks noChangeShapeType="1"/>
              </p:cNvSpPr>
              <p:nvPr/>
            </p:nvSpPr>
            <p:spPr bwMode="auto">
              <a:xfrm>
                <a:off x="5920" y="1520"/>
                <a:ext cx="0" cy="240"/>
              </a:xfrm>
              <a:prstGeom prst="line">
                <a:avLst/>
              </a:prstGeom>
              <a:noFill/>
              <a:ln w="12700">
                <a:solidFill>
                  <a:srgbClr val="FF0000"/>
                </a:solidFill>
                <a:round/>
                <a:headEnd type="none" w="sm" len="sm"/>
                <a:tailEnd type="none" w="sm" len="sm"/>
              </a:ln>
            </p:spPr>
            <p:txBody>
              <a:bodyPr wrap="none" anchor="ctr"/>
              <a:lstStyle/>
              <a:p>
                <a:endParaRPr lang="ru-RU" dirty="0">
                  <a:solidFill>
                    <a:srgbClr val="000000"/>
                  </a:solidFill>
                  <a:cs typeface="Arial" charset="0"/>
                </a:endParaRPr>
              </a:p>
            </p:txBody>
          </p:sp>
        </p:grpSp>
        <p:sp>
          <p:nvSpPr>
            <p:cNvPr id="128" name="TextBox 127">
              <a:extLst>
                <a:ext uri="{FF2B5EF4-FFF2-40B4-BE49-F238E27FC236}">
                  <a16:creationId xmlns="" xmlns:a16="http://schemas.microsoft.com/office/drawing/2014/main" id="{9E9ABED0-DC31-CE45-8403-42B11ACF2229}"/>
                </a:ext>
              </a:extLst>
            </p:cNvPr>
            <p:cNvSpPr txBox="1"/>
            <p:nvPr/>
          </p:nvSpPr>
          <p:spPr>
            <a:xfrm>
              <a:off x="146145" y="5643495"/>
              <a:ext cx="460558" cy="166022"/>
            </a:xfrm>
            <a:prstGeom prst="rect">
              <a:avLst/>
            </a:prstGeom>
            <a:noFill/>
          </p:spPr>
          <p:txBody>
            <a:bodyPr wrap="square" rtlCol="0">
              <a:spAutoFit/>
            </a:bodyPr>
            <a:lstStyle/>
            <a:p>
              <a:pPr marL="4763"/>
              <a:r>
                <a:rPr lang="ru-RU" sz="1000" dirty="0" err="1">
                  <a:solidFill>
                    <a:srgbClr val="000000"/>
                  </a:solidFill>
                  <a:cs typeface="Arial" charset="0"/>
                </a:rPr>
                <a:t>ЭПр</a:t>
              </a:r>
              <a:endParaRPr lang="ru-RU" sz="1000" b="0" dirty="0">
                <a:solidFill>
                  <a:srgbClr val="000000"/>
                </a:solidFill>
                <a:cs typeface="Arial" charset="0"/>
              </a:endParaRPr>
            </a:p>
          </p:txBody>
        </p:sp>
      </p:grpSp>
      <p:cxnSp>
        <p:nvCxnSpPr>
          <p:cNvPr id="133" name="Прямая со стрелкой 132">
            <a:extLst>
              <a:ext uri="{FF2B5EF4-FFF2-40B4-BE49-F238E27FC236}">
                <a16:creationId xmlns="" xmlns:a16="http://schemas.microsoft.com/office/drawing/2014/main" id="{321797E3-8690-8B43-ADFF-7C0083114A0D}"/>
              </a:ext>
            </a:extLst>
          </p:cNvPr>
          <p:cNvCxnSpPr>
            <a:cxnSpLocks/>
          </p:cNvCxnSpPr>
          <p:nvPr/>
        </p:nvCxnSpPr>
        <p:spPr bwMode="auto">
          <a:xfrm flipH="1" flipV="1">
            <a:off x="2765702" y="4356527"/>
            <a:ext cx="1627055" cy="120301"/>
          </a:xfrm>
          <a:prstGeom prst="straightConnector1">
            <a:avLst/>
          </a:prstGeom>
          <a:solidFill>
            <a:schemeClr val="accent1"/>
          </a:solidFill>
          <a:ln w="22225" cap="flat" cmpd="sng" algn="ctr">
            <a:solidFill>
              <a:srgbClr val="FF0000"/>
            </a:solidFill>
            <a:prstDash val="solid"/>
            <a:round/>
            <a:headEnd type="triangle" w="med" len="med"/>
            <a:tailEnd type="none" w="med" len="med"/>
          </a:ln>
          <a:effectLst/>
        </p:spPr>
      </p:cxnSp>
      <p:grpSp>
        <p:nvGrpSpPr>
          <p:cNvPr id="32" name="Группа 134">
            <a:extLst>
              <a:ext uri="{FF2B5EF4-FFF2-40B4-BE49-F238E27FC236}">
                <a16:creationId xmlns="" xmlns:a16="http://schemas.microsoft.com/office/drawing/2014/main" id="{6AD7792F-8F19-034E-9350-557C88CB830A}"/>
              </a:ext>
            </a:extLst>
          </p:cNvPr>
          <p:cNvGrpSpPr/>
          <p:nvPr/>
        </p:nvGrpSpPr>
        <p:grpSpPr>
          <a:xfrm>
            <a:off x="4478333" y="4213408"/>
            <a:ext cx="507683" cy="419004"/>
            <a:chOff x="175087" y="5445227"/>
            <a:chExt cx="380762" cy="419004"/>
          </a:xfrm>
        </p:grpSpPr>
        <p:grpSp>
          <p:nvGrpSpPr>
            <p:cNvPr id="40" name="Group 2031">
              <a:extLst>
                <a:ext uri="{FF2B5EF4-FFF2-40B4-BE49-F238E27FC236}">
                  <a16:creationId xmlns="" xmlns:a16="http://schemas.microsoft.com/office/drawing/2014/main" id="{DA540D54-80F9-D045-8ED1-713CC9D4437A}"/>
                </a:ext>
              </a:extLst>
            </p:cNvPr>
            <p:cNvGrpSpPr>
              <a:grpSpLocks/>
            </p:cNvGrpSpPr>
            <p:nvPr/>
          </p:nvGrpSpPr>
          <p:grpSpPr bwMode="auto">
            <a:xfrm>
              <a:off x="179512" y="5445227"/>
              <a:ext cx="265499" cy="382543"/>
              <a:chOff x="1968" y="1872"/>
              <a:chExt cx="384" cy="357"/>
            </a:xfrm>
          </p:grpSpPr>
          <p:sp>
            <p:nvSpPr>
              <p:cNvPr id="141" name="Rectangle 2032">
                <a:extLst>
                  <a:ext uri="{FF2B5EF4-FFF2-40B4-BE49-F238E27FC236}">
                    <a16:creationId xmlns="" xmlns:a16="http://schemas.microsoft.com/office/drawing/2014/main" id="{8613167E-5CD1-A84A-A77D-7F82D81BE493}"/>
                  </a:ext>
                </a:extLst>
              </p:cNvPr>
              <p:cNvSpPr>
                <a:spLocks noChangeArrowheads="1"/>
              </p:cNvSpPr>
              <p:nvPr/>
            </p:nvSpPr>
            <p:spPr bwMode="auto">
              <a:xfrm>
                <a:off x="1968" y="2064"/>
                <a:ext cx="384" cy="165"/>
              </a:xfrm>
              <a:prstGeom prst="rect">
                <a:avLst/>
              </a:prstGeom>
              <a:noFill/>
              <a:ln w="12700">
                <a:solidFill>
                  <a:schemeClr val="tx1"/>
                </a:solidFill>
                <a:miter lim="800000"/>
                <a:headEnd type="none" w="sm" len="sm"/>
                <a:tailEnd type="none" w="sm" len="sm"/>
              </a:ln>
            </p:spPr>
            <p:txBody>
              <a:bodyPr wrap="none" anchor="ctr"/>
              <a:lstStyle/>
              <a:p>
                <a:endParaRPr lang="ru-RU">
                  <a:solidFill>
                    <a:srgbClr val="000000"/>
                  </a:solidFill>
                  <a:cs typeface="Arial" charset="0"/>
                </a:endParaRPr>
              </a:p>
            </p:txBody>
          </p:sp>
          <p:sp>
            <p:nvSpPr>
              <p:cNvPr id="142" name="AutoShape 2033">
                <a:extLst>
                  <a:ext uri="{FF2B5EF4-FFF2-40B4-BE49-F238E27FC236}">
                    <a16:creationId xmlns="" xmlns:a16="http://schemas.microsoft.com/office/drawing/2014/main" id="{477A15B4-CE8F-6545-A303-3A2BDFFE5547}"/>
                  </a:ext>
                </a:extLst>
              </p:cNvPr>
              <p:cNvSpPr>
                <a:spLocks noChangeArrowheads="1"/>
              </p:cNvSpPr>
              <p:nvPr/>
            </p:nvSpPr>
            <p:spPr bwMode="auto">
              <a:xfrm>
                <a:off x="1968" y="1872"/>
                <a:ext cx="384" cy="192"/>
              </a:xfrm>
              <a:prstGeom prst="triangle">
                <a:avLst>
                  <a:gd name="adj" fmla="val 50000"/>
                </a:avLst>
              </a:prstGeom>
              <a:noFill/>
              <a:ln w="12700">
                <a:solidFill>
                  <a:schemeClr val="tx1"/>
                </a:solidFill>
                <a:miter lim="800000"/>
                <a:headEnd type="none" w="sm" len="sm"/>
                <a:tailEnd type="none" w="sm" len="sm"/>
              </a:ln>
            </p:spPr>
            <p:txBody>
              <a:bodyPr wrap="none" anchor="ctr"/>
              <a:lstStyle/>
              <a:p>
                <a:endParaRPr lang="ru-RU">
                  <a:solidFill>
                    <a:srgbClr val="000000"/>
                  </a:solidFill>
                  <a:cs typeface="Arial" charset="0"/>
                </a:endParaRPr>
              </a:p>
            </p:txBody>
          </p:sp>
        </p:grpSp>
        <p:grpSp>
          <p:nvGrpSpPr>
            <p:cNvPr id="41" name="Group 2034">
              <a:extLst>
                <a:ext uri="{FF2B5EF4-FFF2-40B4-BE49-F238E27FC236}">
                  <a16:creationId xmlns="" xmlns:a16="http://schemas.microsoft.com/office/drawing/2014/main" id="{7E29855F-B156-7F4D-A510-A0556F070178}"/>
                </a:ext>
              </a:extLst>
            </p:cNvPr>
            <p:cNvGrpSpPr>
              <a:grpSpLocks/>
            </p:cNvGrpSpPr>
            <p:nvPr/>
          </p:nvGrpSpPr>
          <p:grpSpPr bwMode="auto">
            <a:xfrm>
              <a:off x="252524" y="5504729"/>
              <a:ext cx="123900" cy="131406"/>
              <a:chOff x="5808" y="1520"/>
              <a:chExt cx="240" cy="240"/>
            </a:xfrm>
          </p:grpSpPr>
          <p:sp>
            <p:nvSpPr>
              <p:cNvPr id="139" name="Line 2035">
                <a:extLst>
                  <a:ext uri="{FF2B5EF4-FFF2-40B4-BE49-F238E27FC236}">
                    <a16:creationId xmlns="" xmlns:a16="http://schemas.microsoft.com/office/drawing/2014/main" id="{C65B8E78-4D64-B943-81B4-A6FF4CE0A869}"/>
                  </a:ext>
                </a:extLst>
              </p:cNvPr>
              <p:cNvSpPr>
                <a:spLocks noChangeShapeType="1"/>
              </p:cNvSpPr>
              <p:nvPr/>
            </p:nvSpPr>
            <p:spPr bwMode="auto">
              <a:xfrm>
                <a:off x="5808" y="1632"/>
                <a:ext cx="240" cy="0"/>
              </a:xfrm>
              <a:prstGeom prst="line">
                <a:avLst/>
              </a:prstGeom>
              <a:noFill/>
              <a:ln w="12700">
                <a:solidFill>
                  <a:srgbClr val="FF0000"/>
                </a:solidFill>
                <a:round/>
                <a:headEnd type="none" w="sm" len="sm"/>
                <a:tailEnd type="none" w="sm" len="sm"/>
              </a:ln>
            </p:spPr>
            <p:txBody>
              <a:bodyPr wrap="none" anchor="ctr"/>
              <a:lstStyle/>
              <a:p>
                <a:endParaRPr lang="ru-RU">
                  <a:solidFill>
                    <a:srgbClr val="000000"/>
                  </a:solidFill>
                  <a:cs typeface="Arial" charset="0"/>
                </a:endParaRPr>
              </a:p>
            </p:txBody>
          </p:sp>
          <p:sp>
            <p:nvSpPr>
              <p:cNvPr id="140" name="Line 2036">
                <a:extLst>
                  <a:ext uri="{FF2B5EF4-FFF2-40B4-BE49-F238E27FC236}">
                    <a16:creationId xmlns="" xmlns:a16="http://schemas.microsoft.com/office/drawing/2014/main" id="{0D3D022D-B05C-8E4F-83A0-4303FC89A98D}"/>
                  </a:ext>
                </a:extLst>
              </p:cNvPr>
              <p:cNvSpPr>
                <a:spLocks noChangeShapeType="1"/>
              </p:cNvSpPr>
              <p:nvPr/>
            </p:nvSpPr>
            <p:spPr bwMode="auto">
              <a:xfrm>
                <a:off x="5920" y="1520"/>
                <a:ext cx="0" cy="240"/>
              </a:xfrm>
              <a:prstGeom prst="line">
                <a:avLst/>
              </a:prstGeom>
              <a:noFill/>
              <a:ln w="12700">
                <a:solidFill>
                  <a:srgbClr val="FF0000"/>
                </a:solidFill>
                <a:round/>
                <a:headEnd type="none" w="sm" len="sm"/>
                <a:tailEnd type="none" w="sm" len="sm"/>
              </a:ln>
            </p:spPr>
            <p:txBody>
              <a:bodyPr wrap="none" anchor="ctr"/>
              <a:lstStyle/>
              <a:p>
                <a:endParaRPr lang="ru-RU">
                  <a:solidFill>
                    <a:srgbClr val="000000"/>
                  </a:solidFill>
                  <a:cs typeface="Arial" charset="0"/>
                </a:endParaRPr>
              </a:p>
            </p:txBody>
          </p:sp>
        </p:grpSp>
        <p:sp>
          <p:nvSpPr>
            <p:cNvPr id="138" name="TextBox 137">
              <a:extLst>
                <a:ext uri="{FF2B5EF4-FFF2-40B4-BE49-F238E27FC236}">
                  <a16:creationId xmlns="" xmlns:a16="http://schemas.microsoft.com/office/drawing/2014/main" id="{C2612BA4-A2A6-894B-923D-6368CB32EBDB}"/>
                </a:ext>
              </a:extLst>
            </p:cNvPr>
            <p:cNvSpPr txBox="1"/>
            <p:nvPr/>
          </p:nvSpPr>
          <p:spPr>
            <a:xfrm>
              <a:off x="175087" y="5618010"/>
              <a:ext cx="380762" cy="246221"/>
            </a:xfrm>
            <a:prstGeom prst="rect">
              <a:avLst/>
            </a:prstGeom>
            <a:noFill/>
          </p:spPr>
          <p:txBody>
            <a:bodyPr wrap="square" rtlCol="0">
              <a:spAutoFit/>
            </a:bodyPr>
            <a:lstStyle/>
            <a:p>
              <a:pPr marL="4763"/>
              <a:r>
                <a:rPr lang="ru-RU" sz="1000" dirty="0">
                  <a:solidFill>
                    <a:srgbClr val="000000"/>
                  </a:solidFill>
                  <a:cs typeface="Arial" charset="0"/>
                </a:rPr>
                <a:t>Б</a:t>
              </a:r>
              <a:endParaRPr lang="ru-RU" sz="1000" b="0" dirty="0">
                <a:solidFill>
                  <a:srgbClr val="000000"/>
                </a:solidFill>
                <a:cs typeface="Arial" charset="0"/>
              </a:endParaRPr>
            </a:p>
          </p:txBody>
        </p:sp>
      </p:grpSp>
      <p:cxnSp>
        <p:nvCxnSpPr>
          <p:cNvPr id="143" name="Прямая со стрелкой 142">
            <a:extLst>
              <a:ext uri="{FF2B5EF4-FFF2-40B4-BE49-F238E27FC236}">
                <a16:creationId xmlns="" xmlns:a16="http://schemas.microsoft.com/office/drawing/2014/main" id="{5A7C6928-BE84-2048-93D3-2D7CF864A8FA}"/>
              </a:ext>
            </a:extLst>
          </p:cNvPr>
          <p:cNvCxnSpPr>
            <a:cxnSpLocks/>
          </p:cNvCxnSpPr>
          <p:nvPr/>
        </p:nvCxnSpPr>
        <p:spPr bwMode="auto">
          <a:xfrm flipH="1" flipV="1">
            <a:off x="4831794" y="4543137"/>
            <a:ext cx="2254581" cy="238182"/>
          </a:xfrm>
          <a:prstGeom prst="straightConnector1">
            <a:avLst/>
          </a:prstGeom>
          <a:solidFill>
            <a:schemeClr val="accent1"/>
          </a:solidFill>
          <a:ln w="22225" cap="flat" cmpd="sng" algn="ctr">
            <a:solidFill>
              <a:srgbClr val="FF0000"/>
            </a:solidFill>
            <a:prstDash val="solid"/>
            <a:round/>
            <a:headEnd type="triangle" w="med" len="med"/>
            <a:tailEnd type="none" w="med" len="med"/>
          </a:ln>
          <a:effectLst/>
        </p:spPr>
      </p:cxnSp>
      <p:grpSp>
        <p:nvGrpSpPr>
          <p:cNvPr id="42" name="Группа 145">
            <a:extLst>
              <a:ext uri="{FF2B5EF4-FFF2-40B4-BE49-F238E27FC236}">
                <a16:creationId xmlns="" xmlns:a16="http://schemas.microsoft.com/office/drawing/2014/main" id="{26331F91-A154-094C-813C-B03930807B6F}"/>
              </a:ext>
            </a:extLst>
          </p:cNvPr>
          <p:cNvGrpSpPr/>
          <p:nvPr/>
        </p:nvGrpSpPr>
        <p:grpSpPr>
          <a:xfrm>
            <a:off x="7206679" y="4537031"/>
            <a:ext cx="507683" cy="419004"/>
            <a:chOff x="175087" y="5445227"/>
            <a:chExt cx="380762" cy="419004"/>
          </a:xfrm>
        </p:grpSpPr>
        <p:grpSp>
          <p:nvGrpSpPr>
            <p:cNvPr id="43" name="Group 2031">
              <a:extLst>
                <a:ext uri="{FF2B5EF4-FFF2-40B4-BE49-F238E27FC236}">
                  <a16:creationId xmlns="" xmlns:a16="http://schemas.microsoft.com/office/drawing/2014/main" id="{A9F126C7-FEB5-9648-8C32-BE7C83C461E0}"/>
                </a:ext>
              </a:extLst>
            </p:cNvPr>
            <p:cNvGrpSpPr>
              <a:grpSpLocks/>
            </p:cNvGrpSpPr>
            <p:nvPr/>
          </p:nvGrpSpPr>
          <p:grpSpPr bwMode="auto">
            <a:xfrm>
              <a:off x="179512" y="5445227"/>
              <a:ext cx="265499" cy="382543"/>
              <a:chOff x="1968" y="1872"/>
              <a:chExt cx="384" cy="357"/>
            </a:xfrm>
          </p:grpSpPr>
          <p:sp>
            <p:nvSpPr>
              <p:cNvPr id="152" name="Rectangle 2032">
                <a:extLst>
                  <a:ext uri="{FF2B5EF4-FFF2-40B4-BE49-F238E27FC236}">
                    <a16:creationId xmlns="" xmlns:a16="http://schemas.microsoft.com/office/drawing/2014/main" id="{5422C7A9-31D9-D74B-B1E3-D5B9360A35F6}"/>
                  </a:ext>
                </a:extLst>
              </p:cNvPr>
              <p:cNvSpPr>
                <a:spLocks noChangeArrowheads="1"/>
              </p:cNvSpPr>
              <p:nvPr/>
            </p:nvSpPr>
            <p:spPr bwMode="auto">
              <a:xfrm>
                <a:off x="1968" y="2064"/>
                <a:ext cx="384" cy="165"/>
              </a:xfrm>
              <a:prstGeom prst="rect">
                <a:avLst/>
              </a:prstGeom>
              <a:noFill/>
              <a:ln w="12700">
                <a:solidFill>
                  <a:schemeClr val="tx1"/>
                </a:solidFill>
                <a:miter lim="800000"/>
                <a:headEnd type="none" w="sm" len="sm"/>
                <a:tailEnd type="none" w="sm" len="sm"/>
              </a:ln>
            </p:spPr>
            <p:txBody>
              <a:bodyPr wrap="none" anchor="ctr"/>
              <a:lstStyle/>
              <a:p>
                <a:endParaRPr lang="ru-RU">
                  <a:solidFill>
                    <a:srgbClr val="000000"/>
                  </a:solidFill>
                  <a:cs typeface="Arial" charset="0"/>
                </a:endParaRPr>
              </a:p>
            </p:txBody>
          </p:sp>
          <p:sp>
            <p:nvSpPr>
              <p:cNvPr id="153" name="AutoShape 2033">
                <a:extLst>
                  <a:ext uri="{FF2B5EF4-FFF2-40B4-BE49-F238E27FC236}">
                    <a16:creationId xmlns="" xmlns:a16="http://schemas.microsoft.com/office/drawing/2014/main" id="{06E39221-7B04-0940-A381-E078131B3DCD}"/>
                  </a:ext>
                </a:extLst>
              </p:cNvPr>
              <p:cNvSpPr>
                <a:spLocks noChangeArrowheads="1"/>
              </p:cNvSpPr>
              <p:nvPr/>
            </p:nvSpPr>
            <p:spPr bwMode="auto">
              <a:xfrm>
                <a:off x="1968" y="1872"/>
                <a:ext cx="384" cy="192"/>
              </a:xfrm>
              <a:prstGeom prst="triangle">
                <a:avLst>
                  <a:gd name="adj" fmla="val 50000"/>
                </a:avLst>
              </a:prstGeom>
              <a:noFill/>
              <a:ln w="12700">
                <a:solidFill>
                  <a:schemeClr val="tx1"/>
                </a:solidFill>
                <a:miter lim="800000"/>
                <a:headEnd type="none" w="sm" len="sm"/>
                <a:tailEnd type="none" w="sm" len="sm"/>
              </a:ln>
            </p:spPr>
            <p:txBody>
              <a:bodyPr wrap="none" anchor="ctr"/>
              <a:lstStyle/>
              <a:p>
                <a:endParaRPr lang="ru-RU">
                  <a:solidFill>
                    <a:srgbClr val="000000"/>
                  </a:solidFill>
                  <a:cs typeface="Arial" charset="0"/>
                </a:endParaRPr>
              </a:p>
            </p:txBody>
          </p:sp>
        </p:grpSp>
        <p:grpSp>
          <p:nvGrpSpPr>
            <p:cNvPr id="44" name="Group 2034">
              <a:extLst>
                <a:ext uri="{FF2B5EF4-FFF2-40B4-BE49-F238E27FC236}">
                  <a16:creationId xmlns="" xmlns:a16="http://schemas.microsoft.com/office/drawing/2014/main" id="{F850C18B-5E16-AB44-9846-6B5A2A84EA29}"/>
                </a:ext>
              </a:extLst>
            </p:cNvPr>
            <p:cNvGrpSpPr>
              <a:grpSpLocks/>
            </p:cNvGrpSpPr>
            <p:nvPr/>
          </p:nvGrpSpPr>
          <p:grpSpPr bwMode="auto">
            <a:xfrm>
              <a:off x="252524" y="5504729"/>
              <a:ext cx="123900" cy="131406"/>
              <a:chOff x="5808" y="1520"/>
              <a:chExt cx="240" cy="240"/>
            </a:xfrm>
          </p:grpSpPr>
          <p:sp>
            <p:nvSpPr>
              <p:cNvPr id="150" name="Line 2035">
                <a:extLst>
                  <a:ext uri="{FF2B5EF4-FFF2-40B4-BE49-F238E27FC236}">
                    <a16:creationId xmlns="" xmlns:a16="http://schemas.microsoft.com/office/drawing/2014/main" id="{9F23FA8D-290B-1D4A-A567-8BC64159840F}"/>
                  </a:ext>
                </a:extLst>
              </p:cNvPr>
              <p:cNvSpPr>
                <a:spLocks noChangeShapeType="1"/>
              </p:cNvSpPr>
              <p:nvPr/>
            </p:nvSpPr>
            <p:spPr bwMode="auto">
              <a:xfrm>
                <a:off x="5808" y="1632"/>
                <a:ext cx="240" cy="0"/>
              </a:xfrm>
              <a:prstGeom prst="line">
                <a:avLst/>
              </a:prstGeom>
              <a:noFill/>
              <a:ln w="12700">
                <a:solidFill>
                  <a:srgbClr val="FF0000"/>
                </a:solidFill>
                <a:round/>
                <a:headEnd type="none" w="sm" len="sm"/>
                <a:tailEnd type="none" w="sm" len="sm"/>
              </a:ln>
            </p:spPr>
            <p:txBody>
              <a:bodyPr wrap="none" anchor="ctr"/>
              <a:lstStyle/>
              <a:p>
                <a:endParaRPr lang="ru-RU">
                  <a:solidFill>
                    <a:srgbClr val="000000"/>
                  </a:solidFill>
                  <a:cs typeface="Arial" charset="0"/>
                </a:endParaRPr>
              </a:p>
            </p:txBody>
          </p:sp>
          <p:sp>
            <p:nvSpPr>
              <p:cNvPr id="151" name="Line 2036">
                <a:extLst>
                  <a:ext uri="{FF2B5EF4-FFF2-40B4-BE49-F238E27FC236}">
                    <a16:creationId xmlns="" xmlns:a16="http://schemas.microsoft.com/office/drawing/2014/main" id="{257E321B-C424-F947-8EFD-4C2C6780156E}"/>
                  </a:ext>
                </a:extLst>
              </p:cNvPr>
              <p:cNvSpPr>
                <a:spLocks noChangeShapeType="1"/>
              </p:cNvSpPr>
              <p:nvPr/>
            </p:nvSpPr>
            <p:spPr bwMode="auto">
              <a:xfrm>
                <a:off x="5920" y="1520"/>
                <a:ext cx="0" cy="240"/>
              </a:xfrm>
              <a:prstGeom prst="line">
                <a:avLst/>
              </a:prstGeom>
              <a:noFill/>
              <a:ln w="12700">
                <a:solidFill>
                  <a:srgbClr val="FF0000"/>
                </a:solidFill>
                <a:round/>
                <a:headEnd type="none" w="sm" len="sm"/>
                <a:tailEnd type="none" w="sm" len="sm"/>
              </a:ln>
            </p:spPr>
            <p:txBody>
              <a:bodyPr wrap="none" anchor="ctr"/>
              <a:lstStyle/>
              <a:p>
                <a:endParaRPr lang="ru-RU">
                  <a:solidFill>
                    <a:srgbClr val="000000"/>
                  </a:solidFill>
                  <a:cs typeface="Arial" charset="0"/>
                </a:endParaRPr>
              </a:p>
            </p:txBody>
          </p:sp>
        </p:grpSp>
        <p:sp>
          <p:nvSpPr>
            <p:cNvPr id="149" name="TextBox 148">
              <a:extLst>
                <a:ext uri="{FF2B5EF4-FFF2-40B4-BE49-F238E27FC236}">
                  <a16:creationId xmlns="" xmlns:a16="http://schemas.microsoft.com/office/drawing/2014/main" id="{66F54815-9F76-DC41-AAAB-003CA1F66A53}"/>
                </a:ext>
              </a:extLst>
            </p:cNvPr>
            <p:cNvSpPr txBox="1"/>
            <p:nvPr/>
          </p:nvSpPr>
          <p:spPr>
            <a:xfrm>
              <a:off x="175087" y="5618010"/>
              <a:ext cx="380762" cy="246221"/>
            </a:xfrm>
            <a:prstGeom prst="rect">
              <a:avLst/>
            </a:prstGeom>
            <a:noFill/>
          </p:spPr>
          <p:txBody>
            <a:bodyPr wrap="square" rtlCol="0">
              <a:spAutoFit/>
            </a:bodyPr>
            <a:lstStyle/>
            <a:p>
              <a:pPr marL="4763"/>
              <a:r>
                <a:rPr lang="ru-RU" sz="1000" dirty="0">
                  <a:solidFill>
                    <a:srgbClr val="000000"/>
                  </a:solidFill>
                  <a:cs typeface="Arial" charset="0"/>
                </a:rPr>
                <a:t>Б</a:t>
              </a:r>
              <a:endParaRPr lang="ru-RU" sz="1000" b="0" dirty="0">
                <a:solidFill>
                  <a:srgbClr val="000000"/>
                </a:solidFill>
                <a:cs typeface="Arial" charset="0"/>
              </a:endParaRPr>
            </a:p>
          </p:txBody>
        </p:sp>
      </p:grpSp>
      <p:sp>
        <p:nvSpPr>
          <p:cNvPr id="154" name="TextBox 153">
            <a:extLst>
              <a:ext uri="{FF2B5EF4-FFF2-40B4-BE49-F238E27FC236}">
                <a16:creationId xmlns="" xmlns:a16="http://schemas.microsoft.com/office/drawing/2014/main" id="{040C448C-FC09-DF4B-B60C-480BCD7023FB}"/>
              </a:ext>
            </a:extLst>
          </p:cNvPr>
          <p:cNvSpPr txBox="1"/>
          <p:nvPr/>
        </p:nvSpPr>
        <p:spPr>
          <a:xfrm>
            <a:off x="7497807" y="4704538"/>
            <a:ext cx="1440160" cy="276999"/>
          </a:xfrm>
          <a:prstGeom prst="rect">
            <a:avLst/>
          </a:prstGeom>
          <a:noFill/>
        </p:spPr>
        <p:txBody>
          <a:bodyPr wrap="square" rtlCol="0">
            <a:spAutoFit/>
          </a:bodyPr>
          <a:lstStyle/>
          <a:p>
            <a:r>
              <a:rPr lang="ru-RU" sz="1200" dirty="0"/>
              <a:t>ММЦ</a:t>
            </a:r>
          </a:p>
        </p:txBody>
      </p:sp>
      <p:cxnSp>
        <p:nvCxnSpPr>
          <p:cNvPr id="155" name="Прямая со стрелкой 154">
            <a:extLst>
              <a:ext uri="{FF2B5EF4-FFF2-40B4-BE49-F238E27FC236}">
                <a16:creationId xmlns="" xmlns:a16="http://schemas.microsoft.com/office/drawing/2014/main" id="{A9498C14-E337-A54B-AAB0-BD37A24D85A3}"/>
              </a:ext>
            </a:extLst>
          </p:cNvPr>
          <p:cNvCxnSpPr>
            <a:cxnSpLocks/>
          </p:cNvCxnSpPr>
          <p:nvPr/>
        </p:nvCxnSpPr>
        <p:spPr bwMode="auto">
          <a:xfrm flipH="1">
            <a:off x="7617746" y="3354897"/>
            <a:ext cx="3033148" cy="1426422"/>
          </a:xfrm>
          <a:prstGeom prst="straightConnector1">
            <a:avLst/>
          </a:prstGeom>
          <a:solidFill>
            <a:schemeClr val="accent1"/>
          </a:solidFill>
          <a:ln w="22225" cap="flat" cmpd="sng" algn="ctr">
            <a:solidFill>
              <a:srgbClr val="FF0000"/>
            </a:solidFill>
            <a:prstDash val="solid"/>
            <a:round/>
            <a:headEnd type="triangle" w="med" len="med"/>
            <a:tailEnd type="none" w="med" len="med"/>
          </a:ln>
          <a:effectLst/>
        </p:spPr>
      </p:cxnSp>
      <p:cxnSp>
        <p:nvCxnSpPr>
          <p:cNvPr id="188" name="Прямая со стрелкой 187">
            <a:extLst>
              <a:ext uri="{FF2B5EF4-FFF2-40B4-BE49-F238E27FC236}">
                <a16:creationId xmlns="" xmlns:a16="http://schemas.microsoft.com/office/drawing/2014/main" id="{AE212B48-736E-E346-97B9-1F8FB4396254}"/>
              </a:ext>
            </a:extLst>
          </p:cNvPr>
          <p:cNvCxnSpPr>
            <a:cxnSpLocks/>
          </p:cNvCxnSpPr>
          <p:nvPr/>
        </p:nvCxnSpPr>
        <p:spPr bwMode="auto">
          <a:xfrm flipH="1" flipV="1">
            <a:off x="2388330" y="5133042"/>
            <a:ext cx="2232367" cy="716725"/>
          </a:xfrm>
          <a:prstGeom prst="straightConnector1">
            <a:avLst/>
          </a:prstGeom>
          <a:solidFill>
            <a:schemeClr val="accent1"/>
          </a:solidFill>
          <a:ln w="22225" cap="flat" cmpd="sng" algn="ctr">
            <a:solidFill>
              <a:srgbClr val="FF0000"/>
            </a:solidFill>
            <a:prstDash val="solid"/>
            <a:round/>
            <a:headEnd type="triangle" w="med" len="med"/>
            <a:tailEnd type="none" w="med" len="med"/>
          </a:ln>
          <a:effectLst/>
        </p:spPr>
      </p:cxnSp>
      <p:grpSp>
        <p:nvGrpSpPr>
          <p:cNvPr id="45" name="Группа 199">
            <a:extLst>
              <a:ext uri="{FF2B5EF4-FFF2-40B4-BE49-F238E27FC236}">
                <a16:creationId xmlns="" xmlns:a16="http://schemas.microsoft.com/office/drawing/2014/main" id="{3D7A1B5E-0C92-104E-B990-C313441A1564}"/>
              </a:ext>
            </a:extLst>
          </p:cNvPr>
          <p:cNvGrpSpPr/>
          <p:nvPr/>
        </p:nvGrpSpPr>
        <p:grpSpPr>
          <a:xfrm>
            <a:off x="4691015" y="5570379"/>
            <a:ext cx="507683" cy="419004"/>
            <a:chOff x="175087" y="5445227"/>
            <a:chExt cx="380762" cy="419004"/>
          </a:xfrm>
        </p:grpSpPr>
        <p:grpSp>
          <p:nvGrpSpPr>
            <p:cNvPr id="46" name="Group 2031">
              <a:extLst>
                <a:ext uri="{FF2B5EF4-FFF2-40B4-BE49-F238E27FC236}">
                  <a16:creationId xmlns="" xmlns:a16="http://schemas.microsoft.com/office/drawing/2014/main" id="{E74E8049-2F09-4D4D-A6FD-8AF927A91BA2}"/>
                </a:ext>
              </a:extLst>
            </p:cNvPr>
            <p:cNvGrpSpPr>
              <a:grpSpLocks/>
            </p:cNvGrpSpPr>
            <p:nvPr/>
          </p:nvGrpSpPr>
          <p:grpSpPr bwMode="auto">
            <a:xfrm>
              <a:off x="179512" y="5445227"/>
              <a:ext cx="265499" cy="382543"/>
              <a:chOff x="1968" y="1872"/>
              <a:chExt cx="384" cy="357"/>
            </a:xfrm>
          </p:grpSpPr>
          <p:sp>
            <p:nvSpPr>
              <p:cNvPr id="206" name="Rectangle 2032">
                <a:extLst>
                  <a:ext uri="{FF2B5EF4-FFF2-40B4-BE49-F238E27FC236}">
                    <a16:creationId xmlns="" xmlns:a16="http://schemas.microsoft.com/office/drawing/2014/main" id="{783F746D-ED1A-C848-995B-11CF13F77219}"/>
                  </a:ext>
                </a:extLst>
              </p:cNvPr>
              <p:cNvSpPr>
                <a:spLocks noChangeArrowheads="1"/>
              </p:cNvSpPr>
              <p:nvPr/>
            </p:nvSpPr>
            <p:spPr bwMode="auto">
              <a:xfrm>
                <a:off x="1968" y="2064"/>
                <a:ext cx="384" cy="165"/>
              </a:xfrm>
              <a:prstGeom prst="rect">
                <a:avLst/>
              </a:prstGeom>
              <a:noFill/>
              <a:ln w="12700">
                <a:solidFill>
                  <a:schemeClr val="tx1"/>
                </a:solidFill>
                <a:miter lim="800000"/>
                <a:headEnd type="none" w="sm" len="sm"/>
                <a:tailEnd type="none" w="sm" len="sm"/>
              </a:ln>
            </p:spPr>
            <p:txBody>
              <a:bodyPr wrap="none" anchor="ctr"/>
              <a:lstStyle/>
              <a:p>
                <a:endParaRPr lang="ru-RU">
                  <a:solidFill>
                    <a:srgbClr val="000000"/>
                  </a:solidFill>
                  <a:cs typeface="Arial" charset="0"/>
                </a:endParaRPr>
              </a:p>
            </p:txBody>
          </p:sp>
          <p:sp>
            <p:nvSpPr>
              <p:cNvPr id="207" name="AutoShape 2033">
                <a:extLst>
                  <a:ext uri="{FF2B5EF4-FFF2-40B4-BE49-F238E27FC236}">
                    <a16:creationId xmlns="" xmlns:a16="http://schemas.microsoft.com/office/drawing/2014/main" id="{05B52406-684E-8041-B2D3-837A7A2403A6}"/>
                  </a:ext>
                </a:extLst>
              </p:cNvPr>
              <p:cNvSpPr>
                <a:spLocks noChangeArrowheads="1"/>
              </p:cNvSpPr>
              <p:nvPr/>
            </p:nvSpPr>
            <p:spPr bwMode="auto">
              <a:xfrm>
                <a:off x="1968" y="1872"/>
                <a:ext cx="384" cy="192"/>
              </a:xfrm>
              <a:prstGeom prst="triangle">
                <a:avLst>
                  <a:gd name="adj" fmla="val 50000"/>
                </a:avLst>
              </a:prstGeom>
              <a:noFill/>
              <a:ln w="12700">
                <a:solidFill>
                  <a:schemeClr val="tx1"/>
                </a:solidFill>
                <a:miter lim="800000"/>
                <a:headEnd type="none" w="sm" len="sm"/>
                <a:tailEnd type="none" w="sm" len="sm"/>
              </a:ln>
            </p:spPr>
            <p:txBody>
              <a:bodyPr wrap="none" anchor="ctr"/>
              <a:lstStyle/>
              <a:p>
                <a:endParaRPr lang="ru-RU">
                  <a:solidFill>
                    <a:srgbClr val="000000"/>
                  </a:solidFill>
                  <a:cs typeface="Arial" charset="0"/>
                </a:endParaRPr>
              </a:p>
            </p:txBody>
          </p:sp>
        </p:grpSp>
        <p:grpSp>
          <p:nvGrpSpPr>
            <p:cNvPr id="47" name="Group 2034">
              <a:extLst>
                <a:ext uri="{FF2B5EF4-FFF2-40B4-BE49-F238E27FC236}">
                  <a16:creationId xmlns="" xmlns:a16="http://schemas.microsoft.com/office/drawing/2014/main" id="{50EAF9F2-8608-0D4A-9ACF-4A2E25D1E290}"/>
                </a:ext>
              </a:extLst>
            </p:cNvPr>
            <p:cNvGrpSpPr>
              <a:grpSpLocks/>
            </p:cNvGrpSpPr>
            <p:nvPr/>
          </p:nvGrpSpPr>
          <p:grpSpPr bwMode="auto">
            <a:xfrm>
              <a:off x="252524" y="5504729"/>
              <a:ext cx="123900" cy="131406"/>
              <a:chOff x="5808" y="1520"/>
              <a:chExt cx="240" cy="240"/>
            </a:xfrm>
          </p:grpSpPr>
          <p:sp>
            <p:nvSpPr>
              <p:cNvPr id="204" name="Line 2035">
                <a:extLst>
                  <a:ext uri="{FF2B5EF4-FFF2-40B4-BE49-F238E27FC236}">
                    <a16:creationId xmlns="" xmlns:a16="http://schemas.microsoft.com/office/drawing/2014/main" id="{5AA1EF2D-779F-3C47-9D9C-270CF2040C56}"/>
                  </a:ext>
                </a:extLst>
              </p:cNvPr>
              <p:cNvSpPr>
                <a:spLocks noChangeShapeType="1"/>
              </p:cNvSpPr>
              <p:nvPr/>
            </p:nvSpPr>
            <p:spPr bwMode="auto">
              <a:xfrm>
                <a:off x="5808" y="1632"/>
                <a:ext cx="240" cy="0"/>
              </a:xfrm>
              <a:prstGeom prst="line">
                <a:avLst/>
              </a:prstGeom>
              <a:noFill/>
              <a:ln w="12700">
                <a:solidFill>
                  <a:srgbClr val="FF0000"/>
                </a:solidFill>
                <a:round/>
                <a:headEnd type="none" w="sm" len="sm"/>
                <a:tailEnd type="none" w="sm" len="sm"/>
              </a:ln>
            </p:spPr>
            <p:txBody>
              <a:bodyPr wrap="none" anchor="ctr"/>
              <a:lstStyle/>
              <a:p>
                <a:endParaRPr lang="ru-RU">
                  <a:solidFill>
                    <a:srgbClr val="000000"/>
                  </a:solidFill>
                  <a:cs typeface="Arial" charset="0"/>
                </a:endParaRPr>
              </a:p>
            </p:txBody>
          </p:sp>
          <p:sp>
            <p:nvSpPr>
              <p:cNvPr id="205" name="Line 2036">
                <a:extLst>
                  <a:ext uri="{FF2B5EF4-FFF2-40B4-BE49-F238E27FC236}">
                    <a16:creationId xmlns="" xmlns:a16="http://schemas.microsoft.com/office/drawing/2014/main" id="{763F826B-DFA4-AD4C-9643-8DDA580EAF09}"/>
                  </a:ext>
                </a:extLst>
              </p:cNvPr>
              <p:cNvSpPr>
                <a:spLocks noChangeShapeType="1"/>
              </p:cNvSpPr>
              <p:nvPr/>
            </p:nvSpPr>
            <p:spPr bwMode="auto">
              <a:xfrm>
                <a:off x="5920" y="1520"/>
                <a:ext cx="0" cy="240"/>
              </a:xfrm>
              <a:prstGeom prst="line">
                <a:avLst/>
              </a:prstGeom>
              <a:noFill/>
              <a:ln w="12700">
                <a:solidFill>
                  <a:srgbClr val="FF0000"/>
                </a:solidFill>
                <a:round/>
                <a:headEnd type="none" w="sm" len="sm"/>
                <a:tailEnd type="none" w="sm" len="sm"/>
              </a:ln>
            </p:spPr>
            <p:txBody>
              <a:bodyPr wrap="none" anchor="ctr"/>
              <a:lstStyle/>
              <a:p>
                <a:endParaRPr lang="ru-RU">
                  <a:solidFill>
                    <a:srgbClr val="000000"/>
                  </a:solidFill>
                  <a:cs typeface="Arial" charset="0"/>
                </a:endParaRPr>
              </a:p>
            </p:txBody>
          </p:sp>
        </p:grpSp>
        <p:sp>
          <p:nvSpPr>
            <p:cNvPr id="203" name="TextBox 202">
              <a:extLst>
                <a:ext uri="{FF2B5EF4-FFF2-40B4-BE49-F238E27FC236}">
                  <a16:creationId xmlns="" xmlns:a16="http://schemas.microsoft.com/office/drawing/2014/main" id="{D2795B35-C8AB-4742-BF75-94713D7607F5}"/>
                </a:ext>
              </a:extLst>
            </p:cNvPr>
            <p:cNvSpPr txBox="1"/>
            <p:nvPr/>
          </p:nvSpPr>
          <p:spPr>
            <a:xfrm>
              <a:off x="175087" y="5618010"/>
              <a:ext cx="380762" cy="246221"/>
            </a:xfrm>
            <a:prstGeom prst="rect">
              <a:avLst/>
            </a:prstGeom>
            <a:noFill/>
          </p:spPr>
          <p:txBody>
            <a:bodyPr wrap="square" rtlCol="0">
              <a:spAutoFit/>
            </a:bodyPr>
            <a:lstStyle/>
            <a:p>
              <a:pPr marL="4763"/>
              <a:r>
                <a:rPr lang="ru-RU" sz="1000" dirty="0">
                  <a:solidFill>
                    <a:srgbClr val="000000"/>
                  </a:solidFill>
                  <a:cs typeface="Arial" charset="0"/>
                </a:rPr>
                <a:t>Б</a:t>
              </a:r>
              <a:endParaRPr lang="ru-RU" sz="1000" b="0" dirty="0">
                <a:solidFill>
                  <a:srgbClr val="000000"/>
                </a:solidFill>
                <a:cs typeface="Arial" charset="0"/>
              </a:endParaRPr>
            </a:p>
          </p:txBody>
        </p:sp>
      </p:grpSp>
      <p:sp>
        <p:nvSpPr>
          <p:cNvPr id="208" name="Freeform 14">
            <a:extLst>
              <a:ext uri="{FF2B5EF4-FFF2-40B4-BE49-F238E27FC236}">
                <a16:creationId xmlns="" xmlns:a16="http://schemas.microsoft.com/office/drawing/2014/main" id="{1DB8E4A2-C62E-074F-9DFB-E13B58C248EE}"/>
              </a:ext>
            </a:extLst>
          </p:cNvPr>
          <p:cNvSpPr>
            <a:spLocks/>
          </p:cNvSpPr>
          <p:nvPr/>
        </p:nvSpPr>
        <p:spPr bwMode="auto">
          <a:xfrm flipH="1">
            <a:off x="5102447" y="3449212"/>
            <a:ext cx="6073344" cy="2497044"/>
          </a:xfrm>
          <a:custGeom>
            <a:avLst/>
            <a:gdLst>
              <a:gd name="T0" fmla="*/ 4604225 w 10087"/>
              <a:gd name="T1" fmla="*/ 567660 h 10166"/>
              <a:gd name="T2" fmla="*/ 2299602 w 10087"/>
              <a:gd name="T3" fmla="*/ 33950 h 10166"/>
              <a:gd name="T4" fmla="*/ 0 w 10087"/>
              <a:gd name="T5" fmla="*/ 342461 h 10166"/>
              <a:gd name="T6" fmla="*/ 0 60000 65536"/>
              <a:gd name="T7" fmla="*/ 0 60000 65536"/>
              <a:gd name="T8" fmla="*/ 0 60000 65536"/>
              <a:gd name="T9" fmla="*/ 0 w 10087"/>
              <a:gd name="T10" fmla="*/ 0 h 10166"/>
              <a:gd name="T11" fmla="*/ 10087 w 10087"/>
              <a:gd name="T12" fmla="*/ 10166 h 10166"/>
              <a:gd name="connsiteX0" fmla="*/ 10335 w 10335"/>
              <a:gd name="connsiteY0" fmla="*/ 10574 h 10574"/>
              <a:gd name="connsiteX1" fmla="*/ 5286 w 10335"/>
              <a:gd name="connsiteY1" fmla="*/ 1016 h 10574"/>
              <a:gd name="connsiteX2" fmla="*/ 0 w 10335"/>
              <a:gd name="connsiteY2" fmla="*/ 3827 h 10574"/>
              <a:gd name="connsiteX0" fmla="*/ 10335 w 10335"/>
              <a:gd name="connsiteY0" fmla="*/ 9908 h 9908"/>
              <a:gd name="connsiteX1" fmla="*/ 5286 w 10335"/>
              <a:gd name="connsiteY1" fmla="*/ 350 h 9908"/>
              <a:gd name="connsiteX2" fmla="*/ 0 w 10335"/>
              <a:gd name="connsiteY2" fmla="*/ 3161 h 9908"/>
              <a:gd name="connsiteX0" fmla="*/ 10000 w 10000"/>
              <a:gd name="connsiteY0" fmla="*/ 8091 h 8091"/>
              <a:gd name="connsiteX1" fmla="*/ 6178 w 10000"/>
              <a:gd name="connsiteY1" fmla="*/ 436 h 8091"/>
              <a:gd name="connsiteX2" fmla="*/ 0 w 10000"/>
              <a:gd name="connsiteY2" fmla="*/ 1281 h 8091"/>
              <a:gd name="connsiteX0" fmla="*/ 8799 w 8799"/>
              <a:gd name="connsiteY0" fmla="*/ 10263 h 10263"/>
              <a:gd name="connsiteX1" fmla="*/ 4977 w 8799"/>
              <a:gd name="connsiteY1" fmla="*/ 802 h 10263"/>
              <a:gd name="connsiteX2" fmla="*/ 0 w 8799"/>
              <a:gd name="connsiteY2" fmla="*/ 0 h 10263"/>
              <a:gd name="connsiteX0" fmla="*/ 10390 w 10390"/>
              <a:gd name="connsiteY0" fmla="*/ 9835 h 9835"/>
              <a:gd name="connsiteX1" fmla="*/ 6046 w 10390"/>
              <a:gd name="connsiteY1" fmla="*/ 616 h 9835"/>
              <a:gd name="connsiteX2" fmla="*/ 0 w 10390"/>
              <a:gd name="connsiteY2" fmla="*/ 135 h 9835"/>
              <a:gd name="connsiteX0" fmla="*/ 10000 w 10000"/>
              <a:gd name="connsiteY0" fmla="*/ 10183 h 10183"/>
              <a:gd name="connsiteX1" fmla="*/ 5819 w 10000"/>
              <a:gd name="connsiteY1" fmla="*/ 809 h 10183"/>
              <a:gd name="connsiteX2" fmla="*/ 0 w 10000"/>
              <a:gd name="connsiteY2" fmla="*/ 320 h 10183"/>
              <a:gd name="connsiteX0" fmla="*/ 10000 w 10000"/>
              <a:gd name="connsiteY0" fmla="*/ 12126 h 12126"/>
              <a:gd name="connsiteX1" fmla="*/ 5890 w 10000"/>
              <a:gd name="connsiteY1" fmla="*/ 616 h 12126"/>
              <a:gd name="connsiteX2" fmla="*/ 0 w 10000"/>
              <a:gd name="connsiteY2" fmla="*/ 2263 h 12126"/>
              <a:gd name="connsiteX0" fmla="*/ 10000 w 10000"/>
              <a:gd name="connsiteY0" fmla="*/ 13061 h 13061"/>
              <a:gd name="connsiteX1" fmla="*/ 5890 w 10000"/>
              <a:gd name="connsiteY1" fmla="*/ 1551 h 13061"/>
              <a:gd name="connsiteX2" fmla="*/ 0 w 10000"/>
              <a:gd name="connsiteY2" fmla="*/ 3198 h 13061"/>
              <a:gd name="connsiteX0" fmla="*/ 10000 w 10000"/>
              <a:gd name="connsiteY0" fmla="*/ 12623 h 12623"/>
              <a:gd name="connsiteX1" fmla="*/ 5890 w 10000"/>
              <a:gd name="connsiteY1" fmla="*/ 1113 h 12623"/>
              <a:gd name="connsiteX2" fmla="*/ 0 w 10000"/>
              <a:gd name="connsiteY2" fmla="*/ 2760 h 12623"/>
              <a:gd name="connsiteX0" fmla="*/ 10667 w 10667"/>
              <a:gd name="connsiteY0" fmla="*/ 22546 h 22546"/>
              <a:gd name="connsiteX1" fmla="*/ 6557 w 10667"/>
              <a:gd name="connsiteY1" fmla="*/ 11036 h 22546"/>
              <a:gd name="connsiteX2" fmla="*/ 0 w 10667"/>
              <a:gd name="connsiteY2" fmla="*/ 130 h 22546"/>
              <a:gd name="connsiteX0" fmla="*/ 10667 w 10667"/>
              <a:gd name="connsiteY0" fmla="*/ 22644 h 22644"/>
              <a:gd name="connsiteX1" fmla="*/ 6493 w 10667"/>
              <a:gd name="connsiteY1" fmla="*/ 6569 h 22644"/>
              <a:gd name="connsiteX2" fmla="*/ 0 w 10667"/>
              <a:gd name="connsiteY2" fmla="*/ 228 h 22644"/>
              <a:gd name="connsiteX0" fmla="*/ 10667 w 10667"/>
              <a:gd name="connsiteY0" fmla="*/ 22737 h 22737"/>
              <a:gd name="connsiteX1" fmla="*/ 6493 w 10667"/>
              <a:gd name="connsiteY1" fmla="*/ 6662 h 22737"/>
              <a:gd name="connsiteX2" fmla="*/ 0 w 10667"/>
              <a:gd name="connsiteY2" fmla="*/ 321 h 22737"/>
              <a:gd name="connsiteX0" fmla="*/ 10667 w 10667"/>
              <a:gd name="connsiteY0" fmla="*/ 22737 h 22737"/>
              <a:gd name="connsiteX1" fmla="*/ 6493 w 10667"/>
              <a:gd name="connsiteY1" fmla="*/ 6662 h 22737"/>
              <a:gd name="connsiteX2" fmla="*/ 0 w 10667"/>
              <a:gd name="connsiteY2" fmla="*/ 321 h 22737"/>
              <a:gd name="connsiteX0" fmla="*/ 10667 w 10667"/>
              <a:gd name="connsiteY0" fmla="*/ 22945 h 22945"/>
              <a:gd name="connsiteX1" fmla="*/ 6493 w 10667"/>
              <a:gd name="connsiteY1" fmla="*/ 4968 h 22945"/>
              <a:gd name="connsiteX2" fmla="*/ 0 w 10667"/>
              <a:gd name="connsiteY2" fmla="*/ 529 h 22945"/>
              <a:gd name="connsiteX0" fmla="*/ 10794 w 10794"/>
              <a:gd name="connsiteY0" fmla="*/ 32042 h 32042"/>
              <a:gd name="connsiteX1" fmla="*/ 6620 w 10794"/>
              <a:gd name="connsiteY1" fmla="*/ 14065 h 32042"/>
              <a:gd name="connsiteX2" fmla="*/ 0 w 10794"/>
              <a:gd name="connsiteY2" fmla="*/ 117 h 32042"/>
              <a:gd name="connsiteX0" fmla="*/ 10794 w 10794"/>
              <a:gd name="connsiteY0" fmla="*/ 31925 h 31925"/>
              <a:gd name="connsiteX1" fmla="*/ 6620 w 10794"/>
              <a:gd name="connsiteY1" fmla="*/ 13948 h 31925"/>
              <a:gd name="connsiteX2" fmla="*/ 0 w 10794"/>
              <a:gd name="connsiteY2" fmla="*/ 0 h 31925"/>
              <a:gd name="connsiteX0" fmla="*/ 10794 w 10794"/>
              <a:gd name="connsiteY0" fmla="*/ 31925 h 31925"/>
              <a:gd name="connsiteX1" fmla="*/ 6207 w 10794"/>
              <a:gd name="connsiteY1" fmla="*/ 10905 h 31925"/>
              <a:gd name="connsiteX2" fmla="*/ 0 w 10794"/>
              <a:gd name="connsiteY2" fmla="*/ 0 h 31925"/>
              <a:gd name="connsiteX0" fmla="*/ 10794 w 10794"/>
              <a:gd name="connsiteY0" fmla="*/ 31925 h 31925"/>
              <a:gd name="connsiteX1" fmla="*/ 6207 w 10794"/>
              <a:gd name="connsiteY1" fmla="*/ 10905 h 31925"/>
              <a:gd name="connsiteX2" fmla="*/ 0 w 10794"/>
              <a:gd name="connsiteY2" fmla="*/ 0 h 31925"/>
              <a:gd name="connsiteX0" fmla="*/ 10794 w 10794"/>
              <a:gd name="connsiteY0" fmla="*/ 31925 h 31925"/>
              <a:gd name="connsiteX1" fmla="*/ 6207 w 10794"/>
              <a:gd name="connsiteY1" fmla="*/ 10905 h 31925"/>
              <a:gd name="connsiteX2" fmla="*/ 0 w 10794"/>
              <a:gd name="connsiteY2" fmla="*/ 0 h 31925"/>
              <a:gd name="connsiteX0" fmla="*/ 10794 w 10794"/>
              <a:gd name="connsiteY0" fmla="*/ 31925 h 31925"/>
              <a:gd name="connsiteX1" fmla="*/ 6207 w 10794"/>
              <a:gd name="connsiteY1" fmla="*/ 10905 h 31925"/>
              <a:gd name="connsiteX2" fmla="*/ 0 w 10794"/>
              <a:gd name="connsiteY2" fmla="*/ 0 h 31925"/>
              <a:gd name="connsiteX0" fmla="*/ 11245 w 11245"/>
              <a:gd name="connsiteY0" fmla="*/ 21585 h 29227"/>
              <a:gd name="connsiteX1" fmla="*/ 6658 w 11245"/>
              <a:gd name="connsiteY1" fmla="*/ 565 h 29227"/>
              <a:gd name="connsiteX2" fmla="*/ 0 w 11245"/>
              <a:gd name="connsiteY2" fmla="*/ 29192 h 29227"/>
              <a:gd name="connsiteX0" fmla="*/ 11245 w 11245"/>
              <a:gd name="connsiteY0" fmla="*/ 22124 h 29731"/>
              <a:gd name="connsiteX1" fmla="*/ 6658 w 11245"/>
              <a:gd name="connsiteY1" fmla="*/ 1104 h 29731"/>
              <a:gd name="connsiteX2" fmla="*/ 0 w 11245"/>
              <a:gd name="connsiteY2" fmla="*/ 29731 h 29731"/>
              <a:gd name="connsiteX0" fmla="*/ 11245 w 11245"/>
              <a:gd name="connsiteY0" fmla="*/ 24774 h 32381"/>
              <a:gd name="connsiteX1" fmla="*/ 7242 w 11245"/>
              <a:gd name="connsiteY1" fmla="*/ 974 h 32381"/>
              <a:gd name="connsiteX2" fmla="*/ 0 w 11245"/>
              <a:gd name="connsiteY2" fmla="*/ 32381 h 32381"/>
              <a:gd name="connsiteX0" fmla="*/ 11935 w 11935"/>
              <a:gd name="connsiteY0" fmla="*/ 26936 h 32381"/>
              <a:gd name="connsiteX1" fmla="*/ 7242 w 11935"/>
              <a:gd name="connsiteY1" fmla="*/ 974 h 32381"/>
              <a:gd name="connsiteX2" fmla="*/ 0 w 11935"/>
              <a:gd name="connsiteY2" fmla="*/ 32381 h 32381"/>
              <a:gd name="connsiteX0" fmla="*/ 8579 w 8579"/>
              <a:gd name="connsiteY0" fmla="*/ 97104 h 97104"/>
              <a:gd name="connsiteX1" fmla="*/ 3886 w 8579"/>
              <a:gd name="connsiteY1" fmla="*/ 71142 h 97104"/>
              <a:gd name="connsiteX2" fmla="*/ 0 w 8579"/>
              <a:gd name="connsiteY2" fmla="*/ 2792 h 97104"/>
              <a:gd name="connsiteX0" fmla="*/ 10000 w 10000"/>
              <a:gd name="connsiteY0" fmla="*/ 9712 h 9712"/>
              <a:gd name="connsiteX1" fmla="*/ 4530 w 10000"/>
              <a:gd name="connsiteY1" fmla="*/ 7038 h 9712"/>
              <a:gd name="connsiteX2" fmla="*/ 0 w 10000"/>
              <a:gd name="connsiteY2" fmla="*/ 0 h 9712"/>
              <a:gd name="connsiteX0" fmla="*/ 10000 w 10000"/>
              <a:gd name="connsiteY0" fmla="*/ 10000 h 10272"/>
              <a:gd name="connsiteX1" fmla="*/ 4530 w 10000"/>
              <a:gd name="connsiteY1" fmla="*/ 10031 h 10272"/>
              <a:gd name="connsiteX2" fmla="*/ 0 w 10000"/>
              <a:gd name="connsiteY2" fmla="*/ 0 h 10272"/>
              <a:gd name="connsiteX0" fmla="*/ 10000 w 10000"/>
              <a:gd name="connsiteY0" fmla="*/ 10000 h 10586"/>
              <a:gd name="connsiteX1" fmla="*/ 4530 w 10000"/>
              <a:gd name="connsiteY1" fmla="*/ 10031 h 10586"/>
              <a:gd name="connsiteX2" fmla="*/ 0 w 10000"/>
              <a:gd name="connsiteY2" fmla="*/ 0 h 10586"/>
              <a:gd name="connsiteX0" fmla="*/ 9706 w 9706"/>
              <a:gd name="connsiteY0" fmla="*/ 10982 h 11568"/>
              <a:gd name="connsiteX1" fmla="*/ 4236 w 9706"/>
              <a:gd name="connsiteY1" fmla="*/ 11013 h 11568"/>
              <a:gd name="connsiteX2" fmla="*/ 0 w 9706"/>
              <a:gd name="connsiteY2" fmla="*/ 0 h 11568"/>
              <a:gd name="connsiteX0" fmla="*/ 10000 w 10000"/>
              <a:gd name="connsiteY0" fmla="*/ 9493 h 10000"/>
              <a:gd name="connsiteX1" fmla="*/ 4364 w 10000"/>
              <a:gd name="connsiteY1" fmla="*/ 9520 h 10000"/>
              <a:gd name="connsiteX2" fmla="*/ 0 w 10000"/>
              <a:gd name="connsiteY2" fmla="*/ 0 h 10000"/>
              <a:gd name="connsiteX0" fmla="*/ 10000 w 10000"/>
              <a:gd name="connsiteY0" fmla="*/ 9493 h 9778"/>
              <a:gd name="connsiteX1" fmla="*/ 3647 w 10000"/>
              <a:gd name="connsiteY1" fmla="*/ 8869 h 9778"/>
              <a:gd name="connsiteX2" fmla="*/ 0 w 10000"/>
              <a:gd name="connsiteY2" fmla="*/ 0 h 9778"/>
              <a:gd name="connsiteX0" fmla="*/ 10000 w 10000"/>
              <a:gd name="connsiteY0" fmla="*/ 9709 h 10027"/>
              <a:gd name="connsiteX1" fmla="*/ 4300 w 10000"/>
              <a:gd name="connsiteY1" fmla="*/ 9186 h 10027"/>
              <a:gd name="connsiteX2" fmla="*/ 0 w 10000"/>
              <a:gd name="connsiteY2" fmla="*/ 0 h 10027"/>
              <a:gd name="connsiteX0" fmla="*/ 10000 w 10000"/>
              <a:gd name="connsiteY0" fmla="*/ 9709 h 10027"/>
              <a:gd name="connsiteX1" fmla="*/ 4300 w 10000"/>
              <a:gd name="connsiteY1" fmla="*/ 9186 h 10027"/>
              <a:gd name="connsiteX2" fmla="*/ 0 w 10000"/>
              <a:gd name="connsiteY2" fmla="*/ 0 h 10027"/>
              <a:gd name="connsiteX0" fmla="*/ 10000 w 10000"/>
              <a:gd name="connsiteY0" fmla="*/ 9709 h 10040"/>
              <a:gd name="connsiteX1" fmla="*/ 4300 w 10000"/>
              <a:gd name="connsiteY1" fmla="*/ 9186 h 10040"/>
              <a:gd name="connsiteX2" fmla="*/ 0 w 10000"/>
              <a:gd name="connsiteY2" fmla="*/ 0 h 10040"/>
              <a:gd name="connsiteX0" fmla="*/ 10000 w 10000"/>
              <a:gd name="connsiteY0" fmla="*/ 9709 h 9962"/>
              <a:gd name="connsiteX1" fmla="*/ 4300 w 10000"/>
              <a:gd name="connsiteY1" fmla="*/ 8810 h 9962"/>
              <a:gd name="connsiteX2" fmla="*/ 0 w 10000"/>
              <a:gd name="connsiteY2" fmla="*/ 0 h 9962"/>
            </a:gdLst>
            <a:ahLst/>
            <a:cxnLst>
              <a:cxn ang="0">
                <a:pos x="connsiteX0" y="connsiteY0"/>
              </a:cxn>
              <a:cxn ang="0">
                <a:pos x="connsiteX1" y="connsiteY1"/>
              </a:cxn>
              <a:cxn ang="0">
                <a:pos x="connsiteX2" y="connsiteY2"/>
              </a:cxn>
            </a:cxnLst>
            <a:rect l="l" t="t" r="r" b="b"/>
            <a:pathLst>
              <a:path w="10000" h="9962">
                <a:moveTo>
                  <a:pt x="10000" y="9709"/>
                </a:moveTo>
                <a:cubicBezTo>
                  <a:pt x="8011" y="10405"/>
                  <a:pt x="5740" y="9519"/>
                  <a:pt x="4300" y="8810"/>
                </a:cubicBezTo>
                <a:cubicBezTo>
                  <a:pt x="2903" y="7840"/>
                  <a:pt x="1108" y="4292"/>
                  <a:pt x="0" y="0"/>
                </a:cubicBezTo>
              </a:path>
            </a:pathLst>
          </a:custGeom>
          <a:noFill/>
          <a:ln w="31750">
            <a:solidFill>
              <a:srgbClr val="21C5FF"/>
            </a:solidFill>
            <a:prstDash val="solid"/>
            <a:round/>
            <a:headEnd/>
            <a:tailEnd type="triangle" w="med" len="med"/>
          </a:ln>
        </p:spPr>
        <p:txBody>
          <a:bodyPr/>
          <a:lstStyle/>
          <a:p>
            <a:endParaRPr lang="ru-RU"/>
          </a:p>
        </p:txBody>
      </p:sp>
      <p:grpSp>
        <p:nvGrpSpPr>
          <p:cNvPr id="48" name="Group 22">
            <a:extLst>
              <a:ext uri="{FF2B5EF4-FFF2-40B4-BE49-F238E27FC236}">
                <a16:creationId xmlns="" xmlns:a16="http://schemas.microsoft.com/office/drawing/2014/main" id="{D5F618E0-D92F-7B4C-829B-E8CD361F6327}"/>
              </a:ext>
            </a:extLst>
          </p:cNvPr>
          <p:cNvGrpSpPr>
            <a:grpSpLocks/>
          </p:cNvGrpSpPr>
          <p:nvPr/>
        </p:nvGrpSpPr>
        <p:grpSpPr bwMode="auto">
          <a:xfrm rot="20870526" flipH="1">
            <a:off x="7034750" y="5503731"/>
            <a:ext cx="658309" cy="330092"/>
            <a:chOff x="3011" y="1937"/>
            <a:chExt cx="1592" cy="1209"/>
          </a:xfrm>
          <a:solidFill>
            <a:srgbClr val="50BFE6"/>
          </a:solidFill>
        </p:grpSpPr>
        <p:grpSp>
          <p:nvGrpSpPr>
            <p:cNvPr id="49" name="Group 23">
              <a:extLst>
                <a:ext uri="{FF2B5EF4-FFF2-40B4-BE49-F238E27FC236}">
                  <a16:creationId xmlns="" xmlns:a16="http://schemas.microsoft.com/office/drawing/2014/main" id="{E7076296-C347-C147-8619-67045AA8DCB2}"/>
                </a:ext>
              </a:extLst>
            </p:cNvPr>
            <p:cNvGrpSpPr>
              <a:grpSpLocks/>
            </p:cNvGrpSpPr>
            <p:nvPr/>
          </p:nvGrpSpPr>
          <p:grpSpPr bwMode="auto">
            <a:xfrm rot="1450423">
              <a:off x="3011" y="1937"/>
              <a:ext cx="1592" cy="1209"/>
              <a:chOff x="3011" y="1937"/>
              <a:chExt cx="1592" cy="1209"/>
            </a:xfrm>
            <a:grpFill/>
          </p:grpSpPr>
          <p:sp>
            <p:nvSpPr>
              <p:cNvPr id="214" name="Freeform 24">
                <a:extLst>
                  <a:ext uri="{FF2B5EF4-FFF2-40B4-BE49-F238E27FC236}">
                    <a16:creationId xmlns="" xmlns:a16="http://schemas.microsoft.com/office/drawing/2014/main" id="{6EECC23D-AEE9-BA48-B43B-76F4FFF3ABC6}"/>
                  </a:ext>
                </a:extLst>
              </p:cNvPr>
              <p:cNvSpPr>
                <a:spLocks/>
              </p:cNvSpPr>
              <p:nvPr/>
            </p:nvSpPr>
            <p:spPr bwMode="auto">
              <a:xfrm rot="9044436" flipH="1" flipV="1">
                <a:off x="3438" y="2981"/>
                <a:ext cx="179" cy="117"/>
              </a:xfrm>
              <a:custGeom>
                <a:avLst/>
                <a:gdLst>
                  <a:gd name="T0" fmla="*/ 5 w 352"/>
                  <a:gd name="T1" fmla="*/ 0 h 167"/>
                  <a:gd name="T2" fmla="*/ 0 w 352"/>
                  <a:gd name="T3" fmla="*/ 82 h 167"/>
                  <a:gd name="T4" fmla="*/ 174 w 352"/>
                  <a:gd name="T5" fmla="*/ 117 h 167"/>
                  <a:gd name="T6" fmla="*/ 179 w 352"/>
                  <a:gd name="T7" fmla="*/ 22 h 167"/>
                  <a:gd name="T8" fmla="*/ 5 w 352"/>
                  <a:gd name="T9" fmla="*/ 0 h 167"/>
                  <a:gd name="T10" fmla="*/ 0 60000 65536"/>
                  <a:gd name="T11" fmla="*/ 0 60000 65536"/>
                  <a:gd name="T12" fmla="*/ 0 60000 65536"/>
                  <a:gd name="T13" fmla="*/ 0 60000 65536"/>
                  <a:gd name="T14" fmla="*/ 0 60000 65536"/>
                  <a:gd name="T15" fmla="*/ 0 w 352"/>
                  <a:gd name="T16" fmla="*/ 0 h 167"/>
                  <a:gd name="T17" fmla="*/ 352 w 352"/>
                  <a:gd name="T18" fmla="*/ 167 h 167"/>
                </a:gdLst>
                <a:ahLst/>
                <a:cxnLst>
                  <a:cxn ang="T10">
                    <a:pos x="T0" y="T1"/>
                  </a:cxn>
                  <a:cxn ang="T11">
                    <a:pos x="T2" y="T3"/>
                  </a:cxn>
                  <a:cxn ang="T12">
                    <a:pos x="T4" y="T5"/>
                  </a:cxn>
                  <a:cxn ang="T13">
                    <a:pos x="T6" y="T7"/>
                  </a:cxn>
                  <a:cxn ang="T14">
                    <a:pos x="T8" y="T9"/>
                  </a:cxn>
                </a:cxnLst>
                <a:rect l="T15" t="T16" r="T17" b="T18"/>
                <a:pathLst>
                  <a:path w="352" h="167">
                    <a:moveTo>
                      <a:pt x="9" y="0"/>
                    </a:moveTo>
                    <a:lnTo>
                      <a:pt x="0" y="117"/>
                    </a:lnTo>
                    <a:lnTo>
                      <a:pt x="343" y="167"/>
                    </a:lnTo>
                    <a:lnTo>
                      <a:pt x="352" y="32"/>
                    </a:lnTo>
                    <a:lnTo>
                      <a:pt x="9" y="0"/>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15" name="Oval 25">
                <a:extLst>
                  <a:ext uri="{FF2B5EF4-FFF2-40B4-BE49-F238E27FC236}">
                    <a16:creationId xmlns="" xmlns:a16="http://schemas.microsoft.com/office/drawing/2014/main" id="{286264F2-A606-904C-BCBD-7AF5E99B8F75}"/>
                  </a:ext>
                </a:extLst>
              </p:cNvPr>
              <p:cNvSpPr>
                <a:spLocks noChangeArrowheads="1"/>
              </p:cNvSpPr>
              <p:nvPr/>
            </p:nvSpPr>
            <p:spPr bwMode="auto">
              <a:xfrm rot="9044436" flipH="1" flipV="1">
                <a:off x="3527" y="3073"/>
                <a:ext cx="51" cy="73"/>
              </a:xfrm>
              <a:prstGeom prst="ellipse">
                <a:avLst/>
              </a:prstGeom>
              <a:grpFill/>
              <a:ln w="0">
                <a:solidFill>
                  <a:srgbClr val="000000"/>
                </a:solidFill>
                <a:round/>
                <a:headEnd/>
                <a:tailEnd/>
              </a:ln>
            </p:spPr>
            <p:txBody>
              <a:bodyPr/>
              <a:lstStyle/>
              <a:p>
                <a:endParaRPr lang="ru-RU">
                  <a:solidFill>
                    <a:srgbClr val="000000"/>
                  </a:solidFill>
                  <a:cs typeface="Arial" charset="0"/>
                </a:endParaRPr>
              </a:p>
            </p:txBody>
          </p:sp>
          <p:sp>
            <p:nvSpPr>
              <p:cNvPr id="216" name="Oval 26">
                <a:extLst>
                  <a:ext uri="{FF2B5EF4-FFF2-40B4-BE49-F238E27FC236}">
                    <a16:creationId xmlns="" xmlns:a16="http://schemas.microsoft.com/office/drawing/2014/main" id="{7D7294FC-4A11-FD45-8775-5997FCFA860A}"/>
                  </a:ext>
                </a:extLst>
              </p:cNvPr>
              <p:cNvSpPr>
                <a:spLocks noChangeArrowheads="1"/>
              </p:cNvSpPr>
              <p:nvPr/>
            </p:nvSpPr>
            <p:spPr bwMode="auto">
              <a:xfrm rot="9044436" flipH="1" flipV="1">
                <a:off x="3536" y="3092"/>
                <a:ext cx="25" cy="39"/>
              </a:xfrm>
              <a:prstGeom prst="ellipse">
                <a:avLst/>
              </a:prstGeom>
              <a:grpFill/>
              <a:ln w="0">
                <a:solidFill>
                  <a:srgbClr val="000000"/>
                </a:solidFill>
                <a:round/>
                <a:headEnd/>
                <a:tailEnd/>
              </a:ln>
            </p:spPr>
            <p:txBody>
              <a:bodyPr/>
              <a:lstStyle/>
              <a:p>
                <a:endParaRPr lang="ru-RU">
                  <a:solidFill>
                    <a:srgbClr val="000000"/>
                  </a:solidFill>
                  <a:cs typeface="Arial" charset="0"/>
                </a:endParaRPr>
              </a:p>
            </p:txBody>
          </p:sp>
          <p:sp>
            <p:nvSpPr>
              <p:cNvPr id="217" name="Line 27">
                <a:extLst>
                  <a:ext uri="{FF2B5EF4-FFF2-40B4-BE49-F238E27FC236}">
                    <a16:creationId xmlns="" xmlns:a16="http://schemas.microsoft.com/office/drawing/2014/main" id="{3CDA046E-C657-284E-8D1B-D85CD30E72A4}"/>
                  </a:ext>
                </a:extLst>
              </p:cNvPr>
              <p:cNvSpPr>
                <a:spLocks noChangeShapeType="1"/>
              </p:cNvSpPr>
              <p:nvPr/>
            </p:nvSpPr>
            <p:spPr bwMode="auto">
              <a:xfrm rot="9044436" flipH="1" flipV="1">
                <a:off x="3524" y="3055"/>
                <a:ext cx="8" cy="73"/>
              </a:xfrm>
              <a:prstGeom prst="line">
                <a:avLst/>
              </a:prstGeom>
              <a:grpFill/>
              <a:ln w="1588">
                <a:solidFill>
                  <a:srgbClr val="808080"/>
                </a:solidFill>
                <a:round/>
                <a:headEnd/>
                <a:tailEnd/>
              </a:ln>
            </p:spPr>
            <p:txBody>
              <a:bodyPr/>
              <a:lstStyle/>
              <a:p>
                <a:endParaRPr lang="ru-RU">
                  <a:solidFill>
                    <a:srgbClr val="000000"/>
                  </a:solidFill>
                  <a:cs typeface="Arial" charset="0"/>
                </a:endParaRPr>
              </a:p>
            </p:txBody>
          </p:sp>
          <p:sp>
            <p:nvSpPr>
              <p:cNvPr id="218" name="Oval 28">
                <a:extLst>
                  <a:ext uri="{FF2B5EF4-FFF2-40B4-BE49-F238E27FC236}">
                    <a16:creationId xmlns="" xmlns:a16="http://schemas.microsoft.com/office/drawing/2014/main" id="{70516FC9-ED01-0E41-984C-6334026F7B27}"/>
                  </a:ext>
                </a:extLst>
              </p:cNvPr>
              <p:cNvSpPr>
                <a:spLocks noChangeArrowheads="1"/>
              </p:cNvSpPr>
              <p:nvPr/>
            </p:nvSpPr>
            <p:spPr bwMode="auto">
              <a:xfrm rot="9044436" flipH="1" flipV="1">
                <a:off x="3909" y="2844"/>
                <a:ext cx="60" cy="73"/>
              </a:xfrm>
              <a:prstGeom prst="ellipse">
                <a:avLst/>
              </a:prstGeom>
              <a:grpFill/>
              <a:ln w="0">
                <a:solidFill>
                  <a:srgbClr val="000000"/>
                </a:solidFill>
                <a:round/>
                <a:headEnd/>
                <a:tailEnd/>
              </a:ln>
            </p:spPr>
            <p:txBody>
              <a:bodyPr/>
              <a:lstStyle/>
              <a:p>
                <a:endParaRPr lang="ru-RU">
                  <a:solidFill>
                    <a:srgbClr val="000000"/>
                  </a:solidFill>
                  <a:cs typeface="Arial" charset="0"/>
                </a:endParaRPr>
              </a:p>
            </p:txBody>
          </p:sp>
          <p:sp>
            <p:nvSpPr>
              <p:cNvPr id="219" name="Oval 29">
                <a:extLst>
                  <a:ext uri="{FF2B5EF4-FFF2-40B4-BE49-F238E27FC236}">
                    <a16:creationId xmlns="" xmlns:a16="http://schemas.microsoft.com/office/drawing/2014/main" id="{F5BDD82D-CB8F-2E4E-BD60-CEF012EB5E6B}"/>
                  </a:ext>
                </a:extLst>
              </p:cNvPr>
              <p:cNvSpPr>
                <a:spLocks noChangeArrowheads="1"/>
              </p:cNvSpPr>
              <p:nvPr/>
            </p:nvSpPr>
            <p:spPr bwMode="auto">
              <a:xfrm rot="9044436" flipH="1" flipV="1">
                <a:off x="3926" y="2861"/>
                <a:ext cx="26" cy="39"/>
              </a:xfrm>
              <a:prstGeom prst="ellipse">
                <a:avLst/>
              </a:prstGeom>
              <a:grpFill/>
              <a:ln w="0">
                <a:solidFill>
                  <a:srgbClr val="000000"/>
                </a:solidFill>
                <a:round/>
                <a:headEnd/>
                <a:tailEnd/>
              </a:ln>
            </p:spPr>
            <p:txBody>
              <a:bodyPr/>
              <a:lstStyle/>
              <a:p>
                <a:endParaRPr lang="ru-RU">
                  <a:solidFill>
                    <a:srgbClr val="000000"/>
                  </a:solidFill>
                  <a:cs typeface="Arial" charset="0"/>
                </a:endParaRPr>
              </a:p>
            </p:txBody>
          </p:sp>
          <p:sp>
            <p:nvSpPr>
              <p:cNvPr id="220" name="Line 30">
                <a:extLst>
                  <a:ext uri="{FF2B5EF4-FFF2-40B4-BE49-F238E27FC236}">
                    <a16:creationId xmlns="" xmlns:a16="http://schemas.microsoft.com/office/drawing/2014/main" id="{A151BE51-9B3F-1A42-A0C5-6DB01F698548}"/>
                  </a:ext>
                </a:extLst>
              </p:cNvPr>
              <p:cNvSpPr>
                <a:spLocks noChangeShapeType="1"/>
              </p:cNvSpPr>
              <p:nvPr/>
            </p:nvSpPr>
            <p:spPr bwMode="auto">
              <a:xfrm rot="9044436" flipH="1" flipV="1">
                <a:off x="3914" y="2830"/>
                <a:ext cx="9" cy="68"/>
              </a:xfrm>
              <a:prstGeom prst="line">
                <a:avLst/>
              </a:prstGeom>
              <a:grpFill/>
              <a:ln w="1588">
                <a:solidFill>
                  <a:srgbClr val="808080"/>
                </a:solidFill>
                <a:round/>
                <a:headEnd/>
                <a:tailEnd/>
              </a:ln>
            </p:spPr>
            <p:txBody>
              <a:bodyPr/>
              <a:lstStyle/>
              <a:p>
                <a:endParaRPr lang="ru-RU">
                  <a:solidFill>
                    <a:srgbClr val="000000"/>
                  </a:solidFill>
                  <a:cs typeface="Arial" charset="0"/>
                </a:endParaRPr>
              </a:p>
            </p:txBody>
          </p:sp>
          <p:sp>
            <p:nvSpPr>
              <p:cNvPr id="221" name="Freeform 31">
                <a:extLst>
                  <a:ext uri="{FF2B5EF4-FFF2-40B4-BE49-F238E27FC236}">
                    <a16:creationId xmlns="" xmlns:a16="http://schemas.microsoft.com/office/drawing/2014/main" id="{023F2332-9436-604E-9A0F-98520DD39725}"/>
                  </a:ext>
                </a:extLst>
              </p:cNvPr>
              <p:cNvSpPr>
                <a:spLocks/>
              </p:cNvSpPr>
              <p:nvPr/>
            </p:nvSpPr>
            <p:spPr bwMode="auto">
              <a:xfrm rot="9044436" flipH="1" flipV="1">
                <a:off x="4368" y="2077"/>
                <a:ext cx="128" cy="45"/>
              </a:xfrm>
              <a:custGeom>
                <a:avLst/>
                <a:gdLst>
                  <a:gd name="T0" fmla="*/ 14 w 250"/>
                  <a:gd name="T1" fmla="*/ 10 h 65"/>
                  <a:gd name="T2" fmla="*/ 55 w 250"/>
                  <a:gd name="T3" fmla="*/ 5 h 65"/>
                  <a:gd name="T4" fmla="*/ 89 w 250"/>
                  <a:gd name="T5" fmla="*/ 2 h 65"/>
                  <a:gd name="T6" fmla="*/ 128 w 250"/>
                  <a:gd name="T7" fmla="*/ 0 h 65"/>
                  <a:gd name="T8" fmla="*/ 127 w 250"/>
                  <a:gd name="T9" fmla="*/ 39 h 65"/>
                  <a:gd name="T10" fmla="*/ 95 w 250"/>
                  <a:gd name="T11" fmla="*/ 43 h 65"/>
                  <a:gd name="T12" fmla="*/ 58 w 250"/>
                  <a:gd name="T13" fmla="*/ 44 h 65"/>
                  <a:gd name="T14" fmla="*/ 14 w 250"/>
                  <a:gd name="T15" fmla="*/ 45 h 65"/>
                  <a:gd name="T16" fmla="*/ 0 w 250"/>
                  <a:gd name="T17" fmla="*/ 40 h 65"/>
                  <a:gd name="T18" fmla="*/ 1 w 250"/>
                  <a:gd name="T19" fmla="*/ 11 h 65"/>
                  <a:gd name="T20" fmla="*/ 14 w 250"/>
                  <a:gd name="T21" fmla="*/ 1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0"/>
                  <a:gd name="T34" fmla="*/ 0 h 65"/>
                  <a:gd name="T35" fmla="*/ 250 w 250"/>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0" h="65">
                    <a:moveTo>
                      <a:pt x="28" y="14"/>
                    </a:moveTo>
                    <a:lnTo>
                      <a:pt x="108" y="7"/>
                    </a:lnTo>
                    <a:lnTo>
                      <a:pt x="173" y="3"/>
                    </a:lnTo>
                    <a:lnTo>
                      <a:pt x="250" y="0"/>
                    </a:lnTo>
                    <a:lnTo>
                      <a:pt x="249" y="56"/>
                    </a:lnTo>
                    <a:lnTo>
                      <a:pt x="185" y="62"/>
                    </a:lnTo>
                    <a:lnTo>
                      <a:pt x="114" y="63"/>
                    </a:lnTo>
                    <a:lnTo>
                      <a:pt x="28" y="65"/>
                    </a:lnTo>
                    <a:lnTo>
                      <a:pt x="0" y="58"/>
                    </a:lnTo>
                    <a:lnTo>
                      <a:pt x="2" y="16"/>
                    </a:lnTo>
                    <a:lnTo>
                      <a:pt x="28" y="14"/>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22" name="Freeform 32">
                <a:extLst>
                  <a:ext uri="{FF2B5EF4-FFF2-40B4-BE49-F238E27FC236}">
                    <a16:creationId xmlns="" xmlns:a16="http://schemas.microsoft.com/office/drawing/2014/main" id="{5C3A85D7-7516-CE4A-89E3-A841BFB61423}"/>
                  </a:ext>
                </a:extLst>
              </p:cNvPr>
              <p:cNvSpPr>
                <a:spLocks/>
              </p:cNvSpPr>
              <p:nvPr/>
            </p:nvSpPr>
            <p:spPr bwMode="auto">
              <a:xfrm rot="9044436" flipH="1" flipV="1">
                <a:off x="4470" y="2052"/>
                <a:ext cx="17" cy="40"/>
              </a:xfrm>
              <a:custGeom>
                <a:avLst/>
                <a:gdLst>
                  <a:gd name="T0" fmla="*/ 17 w 23"/>
                  <a:gd name="T1" fmla="*/ 2 h 53"/>
                  <a:gd name="T2" fmla="*/ 16 w 23"/>
                  <a:gd name="T3" fmla="*/ 38 h 53"/>
                  <a:gd name="T4" fmla="*/ 0 w 23"/>
                  <a:gd name="T5" fmla="*/ 40 h 53"/>
                  <a:gd name="T6" fmla="*/ 2 w 23"/>
                  <a:gd name="T7" fmla="*/ 0 h 53"/>
                  <a:gd name="T8" fmla="*/ 17 w 23"/>
                  <a:gd name="T9" fmla="*/ 2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23" y="2"/>
                    </a:moveTo>
                    <a:lnTo>
                      <a:pt x="21" y="50"/>
                    </a:lnTo>
                    <a:lnTo>
                      <a:pt x="0" y="53"/>
                    </a:lnTo>
                    <a:lnTo>
                      <a:pt x="3" y="0"/>
                    </a:lnTo>
                    <a:lnTo>
                      <a:pt x="23" y="2"/>
                    </a:lnTo>
                    <a:close/>
                  </a:path>
                </a:pathLst>
              </a:custGeom>
              <a:grpFill/>
              <a:ln w="9525">
                <a:noFill/>
                <a:miter lim="800000"/>
                <a:headEnd/>
                <a:tailEnd/>
              </a:ln>
            </p:spPr>
            <p:txBody>
              <a:bodyPr/>
              <a:lstStyle/>
              <a:p>
                <a:endParaRPr lang="ru-RU">
                  <a:solidFill>
                    <a:srgbClr val="000000"/>
                  </a:solidFill>
                  <a:cs typeface="Arial" charset="0"/>
                </a:endParaRPr>
              </a:p>
            </p:txBody>
          </p:sp>
          <p:sp>
            <p:nvSpPr>
              <p:cNvPr id="223" name="Freeform 33">
                <a:extLst>
                  <a:ext uri="{FF2B5EF4-FFF2-40B4-BE49-F238E27FC236}">
                    <a16:creationId xmlns="" xmlns:a16="http://schemas.microsoft.com/office/drawing/2014/main" id="{82849F20-BF42-DB42-A55E-EF7BB1D4B2C0}"/>
                  </a:ext>
                </a:extLst>
              </p:cNvPr>
              <p:cNvSpPr>
                <a:spLocks/>
              </p:cNvSpPr>
              <p:nvPr/>
            </p:nvSpPr>
            <p:spPr bwMode="auto">
              <a:xfrm rot="9044436" flipH="1" flipV="1">
                <a:off x="4213" y="2180"/>
                <a:ext cx="145" cy="56"/>
              </a:xfrm>
              <a:custGeom>
                <a:avLst/>
                <a:gdLst>
                  <a:gd name="T0" fmla="*/ 124 w 288"/>
                  <a:gd name="T1" fmla="*/ 32 h 77"/>
                  <a:gd name="T2" fmla="*/ 94 w 288"/>
                  <a:gd name="T3" fmla="*/ 43 h 77"/>
                  <a:gd name="T4" fmla="*/ 59 w 288"/>
                  <a:gd name="T5" fmla="*/ 50 h 77"/>
                  <a:gd name="T6" fmla="*/ 24 w 288"/>
                  <a:gd name="T7" fmla="*/ 55 h 77"/>
                  <a:gd name="T8" fmla="*/ 0 w 288"/>
                  <a:gd name="T9" fmla="*/ 56 h 77"/>
                  <a:gd name="T10" fmla="*/ 1 w 288"/>
                  <a:gd name="T11" fmla="*/ 19 h 77"/>
                  <a:gd name="T12" fmla="*/ 26 w 288"/>
                  <a:gd name="T13" fmla="*/ 14 h 77"/>
                  <a:gd name="T14" fmla="*/ 53 w 288"/>
                  <a:gd name="T15" fmla="*/ 9 h 77"/>
                  <a:gd name="T16" fmla="*/ 91 w 288"/>
                  <a:gd name="T17" fmla="*/ 5 h 77"/>
                  <a:gd name="T18" fmla="*/ 120 w 288"/>
                  <a:gd name="T19" fmla="*/ 1 h 77"/>
                  <a:gd name="T20" fmla="*/ 142 w 288"/>
                  <a:gd name="T21" fmla="*/ 0 h 77"/>
                  <a:gd name="T22" fmla="*/ 145 w 288"/>
                  <a:gd name="T23" fmla="*/ 25 h 77"/>
                  <a:gd name="T24" fmla="*/ 124 w 288"/>
                  <a:gd name="T25" fmla="*/ 32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8"/>
                  <a:gd name="T40" fmla="*/ 0 h 77"/>
                  <a:gd name="T41" fmla="*/ 288 w 288"/>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8" h="77">
                    <a:moveTo>
                      <a:pt x="246" y="44"/>
                    </a:moveTo>
                    <a:lnTo>
                      <a:pt x="186" y="59"/>
                    </a:lnTo>
                    <a:lnTo>
                      <a:pt x="117" y="69"/>
                    </a:lnTo>
                    <a:lnTo>
                      <a:pt x="48" y="75"/>
                    </a:lnTo>
                    <a:lnTo>
                      <a:pt x="0" y="77"/>
                    </a:lnTo>
                    <a:lnTo>
                      <a:pt x="2" y="26"/>
                    </a:lnTo>
                    <a:lnTo>
                      <a:pt x="52" y="19"/>
                    </a:lnTo>
                    <a:lnTo>
                      <a:pt x="105" y="12"/>
                    </a:lnTo>
                    <a:lnTo>
                      <a:pt x="180" y="7"/>
                    </a:lnTo>
                    <a:lnTo>
                      <a:pt x="239" y="1"/>
                    </a:lnTo>
                    <a:lnTo>
                      <a:pt x="283" y="0"/>
                    </a:lnTo>
                    <a:lnTo>
                      <a:pt x="288" y="34"/>
                    </a:lnTo>
                    <a:lnTo>
                      <a:pt x="246" y="44"/>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24" name="Freeform 34">
                <a:extLst>
                  <a:ext uri="{FF2B5EF4-FFF2-40B4-BE49-F238E27FC236}">
                    <a16:creationId xmlns="" xmlns:a16="http://schemas.microsoft.com/office/drawing/2014/main" id="{CE6975E6-003A-5D44-93C4-83B5ACEE490C}"/>
                  </a:ext>
                </a:extLst>
              </p:cNvPr>
              <p:cNvSpPr>
                <a:spLocks/>
              </p:cNvSpPr>
              <p:nvPr/>
            </p:nvSpPr>
            <p:spPr bwMode="auto">
              <a:xfrm rot="9044436" flipH="1" flipV="1">
                <a:off x="4226" y="2227"/>
                <a:ext cx="17" cy="39"/>
              </a:xfrm>
              <a:custGeom>
                <a:avLst/>
                <a:gdLst>
                  <a:gd name="T0" fmla="*/ 0 w 40"/>
                  <a:gd name="T1" fmla="*/ 39 h 54"/>
                  <a:gd name="T2" fmla="*/ 0 w 40"/>
                  <a:gd name="T3" fmla="*/ 3 h 54"/>
                  <a:gd name="T4" fmla="*/ 16 w 40"/>
                  <a:gd name="T5" fmla="*/ 0 h 54"/>
                  <a:gd name="T6" fmla="*/ 17 w 40"/>
                  <a:gd name="T7" fmla="*/ 39 h 54"/>
                  <a:gd name="T8" fmla="*/ 0 w 40"/>
                  <a:gd name="T9" fmla="*/ 39 h 54"/>
                  <a:gd name="T10" fmla="*/ 0 60000 65536"/>
                  <a:gd name="T11" fmla="*/ 0 60000 65536"/>
                  <a:gd name="T12" fmla="*/ 0 60000 65536"/>
                  <a:gd name="T13" fmla="*/ 0 60000 65536"/>
                  <a:gd name="T14" fmla="*/ 0 60000 65536"/>
                  <a:gd name="T15" fmla="*/ 0 w 40"/>
                  <a:gd name="T16" fmla="*/ 0 h 54"/>
                  <a:gd name="T17" fmla="*/ 40 w 40"/>
                  <a:gd name="T18" fmla="*/ 54 h 54"/>
                </a:gdLst>
                <a:ahLst/>
                <a:cxnLst>
                  <a:cxn ang="T10">
                    <a:pos x="T0" y="T1"/>
                  </a:cxn>
                  <a:cxn ang="T11">
                    <a:pos x="T2" y="T3"/>
                  </a:cxn>
                  <a:cxn ang="T12">
                    <a:pos x="T4" y="T5"/>
                  </a:cxn>
                  <a:cxn ang="T13">
                    <a:pos x="T6" y="T7"/>
                  </a:cxn>
                  <a:cxn ang="T14">
                    <a:pos x="T8" y="T9"/>
                  </a:cxn>
                </a:cxnLst>
                <a:rect l="T15" t="T16" r="T17" b="T18"/>
                <a:pathLst>
                  <a:path w="40" h="54">
                    <a:moveTo>
                      <a:pt x="1" y="54"/>
                    </a:moveTo>
                    <a:lnTo>
                      <a:pt x="0" y="4"/>
                    </a:lnTo>
                    <a:lnTo>
                      <a:pt x="37" y="0"/>
                    </a:lnTo>
                    <a:lnTo>
                      <a:pt x="40" y="54"/>
                    </a:lnTo>
                    <a:lnTo>
                      <a:pt x="1" y="54"/>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25" name="Freeform 35">
                <a:extLst>
                  <a:ext uri="{FF2B5EF4-FFF2-40B4-BE49-F238E27FC236}">
                    <a16:creationId xmlns="" xmlns:a16="http://schemas.microsoft.com/office/drawing/2014/main" id="{A7976C11-9E3E-314C-AAA5-09D8B0A4F310}"/>
                  </a:ext>
                </a:extLst>
              </p:cNvPr>
              <p:cNvSpPr>
                <a:spLocks/>
              </p:cNvSpPr>
              <p:nvPr/>
            </p:nvSpPr>
            <p:spPr bwMode="auto">
              <a:xfrm rot="9044436" flipH="1" flipV="1">
                <a:off x="4267" y="1937"/>
                <a:ext cx="51" cy="196"/>
              </a:xfrm>
              <a:custGeom>
                <a:avLst/>
                <a:gdLst>
                  <a:gd name="T0" fmla="*/ 17 w 100"/>
                  <a:gd name="T1" fmla="*/ 171 h 281"/>
                  <a:gd name="T2" fmla="*/ 14 w 100"/>
                  <a:gd name="T3" fmla="*/ 144 h 281"/>
                  <a:gd name="T4" fmla="*/ 10 w 100"/>
                  <a:gd name="T5" fmla="*/ 111 h 281"/>
                  <a:gd name="T6" fmla="*/ 6 w 100"/>
                  <a:gd name="T7" fmla="*/ 76 h 281"/>
                  <a:gd name="T8" fmla="*/ 4 w 100"/>
                  <a:gd name="T9" fmla="*/ 45 h 281"/>
                  <a:gd name="T10" fmla="*/ 1 w 100"/>
                  <a:gd name="T11" fmla="*/ 17 h 281"/>
                  <a:gd name="T12" fmla="*/ 0 w 100"/>
                  <a:gd name="T13" fmla="*/ 0 h 281"/>
                  <a:gd name="T14" fmla="*/ 37 w 100"/>
                  <a:gd name="T15" fmla="*/ 1 h 281"/>
                  <a:gd name="T16" fmla="*/ 41 w 100"/>
                  <a:gd name="T17" fmla="*/ 38 h 281"/>
                  <a:gd name="T18" fmla="*/ 44 w 100"/>
                  <a:gd name="T19" fmla="*/ 62 h 281"/>
                  <a:gd name="T20" fmla="*/ 44 w 100"/>
                  <a:gd name="T21" fmla="*/ 83 h 281"/>
                  <a:gd name="T22" fmla="*/ 47 w 100"/>
                  <a:gd name="T23" fmla="*/ 104 h 281"/>
                  <a:gd name="T24" fmla="*/ 49 w 100"/>
                  <a:gd name="T25" fmla="*/ 135 h 281"/>
                  <a:gd name="T26" fmla="*/ 51 w 100"/>
                  <a:gd name="T27" fmla="*/ 163 h 281"/>
                  <a:gd name="T28" fmla="*/ 51 w 100"/>
                  <a:gd name="T29" fmla="*/ 196 h 281"/>
                  <a:gd name="T30" fmla="*/ 23 w 100"/>
                  <a:gd name="T31" fmla="*/ 196 h 281"/>
                  <a:gd name="T32" fmla="*/ 17 w 100"/>
                  <a:gd name="T33" fmla="*/ 171 h 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281"/>
                  <a:gd name="T53" fmla="*/ 100 w 100"/>
                  <a:gd name="T54" fmla="*/ 281 h 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281">
                    <a:moveTo>
                      <a:pt x="34" y="245"/>
                    </a:moveTo>
                    <a:lnTo>
                      <a:pt x="27" y="207"/>
                    </a:lnTo>
                    <a:lnTo>
                      <a:pt x="20" y="159"/>
                    </a:lnTo>
                    <a:lnTo>
                      <a:pt x="12" y="109"/>
                    </a:lnTo>
                    <a:lnTo>
                      <a:pt x="8" y="65"/>
                    </a:lnTo>
                    <a:lnTo>
                      <a:pt x="1" y="25"/>
                    </a:lnTo>
                    <a:lnTo>
                      <a:pt x="0" y="0"/>
                    </a:lnTo>
                    <a:lnTo>
                      <a:pt x="73" y="1"/>
                    </a:lnTo>
                    <a:lnTo>
                      <a:pt x="80" y="54"/>
                    </a:lnTo>
                    <a:lnTo>
                      <a:pt x="86" y="89"/>
                    </a:lnTo>
                    <a:lnTo>
                      <a:pt x="87" y="119"/>
                    </a:lnTo>
                    <a:lnTo>
                      <a:pt x="93" y="149"/>
                    </a:lnTo>
                    <a:lnTo>
                      <a:pt x="97" y="193"/>
                    </a:lnTo>
                    <a:lnTo>
                      <a:pt x="100" y="234"/>
                    </a:lnTo>
                    <a:lnTo>
                      <a:pt x="100" y="281"/>
                    </a:lnTo>
                    <a:lnTo>
                      <a:pt x="45" y="281"/>
                    </a:lnTo>
                    <a:lnTo>
                      <a:pt x="34" y="245"/>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26" name="Freeform 36">
                <a:extLst>
                  <a:ext uri="{FF2B5EF4-FFF2-40B4-BE49-F238E27FC236}">
                    <a16:creationId xmlns="" xmlns:a16="http://schemas.microsoft.com/office/drawing/2014/main" id="{602D6FE4-A96C-EC45-A942-F4021849884C}"/>
                  </a:ext>
                </a:extLst>
              </p:cNvPr>
              <p:cNvSpPr>
                <a:spLocks/>
              </p:cNvSpPr>
              <p:nvPr/>
            </p:nvSpPr>
            <p:spPr bwMode="auto">
              <a:xfrm rot="9044436" flipH="1" flipV="1">
                <a:off x="4234" y="1950"/>
                <a:ext cx="26" cy="22"/>
              </a:xfrm>
              <a:custGeom>
                <a:avLst/>
                <a:gdLst>
                  <a:gd name="T0" fmla="*/ 0 w 65"/>
                  <a:gd name="T1" fmla="*/ 1 h 33"/>
                  <a:gd name="T2" fmla="*/ 24 w 65"/>
                  <a:gd name="T3" fmla="*/ 0 h 33"/>
                  <a:gd name="T4" fmla="*/ 26 w 65"/>
                  <a:gd name="T5" fmla="*/ 22 h 33"/>
                  <a:gd name="T6" fmla="*/ 0 w 65"/>
                  <a:gd name="T7" fmla="*/ 22 h 33"/>
                  <a:gd name="T8" fmla="*/ 0 w 65"/>
                  <a:gd name="T9" fmla="*/ 1 h 33"/>
                  <a:gd name="T10" fmla="*/ 0 60000 65536"/>
                  <a:gd name="T11" fmla="*/ 0 60000 65536"/>
                  <a:gd name="T12" fmla="*/ 0 60000 65536"/>
                  <a:gd name="T13" fmla="*/ 0 60000 65536"/>
                  <a:gd name="T14" fmla="*/ 0 60000 65536"/>
                  <a:gd name="T15" fmla="*/ 0 w 65"/>
                  <a:gd name="T16" fmla="*/ 0 h 33"/>
                  <a:gd name="T17" fmla="*/ 65 w 65"/>
                  <a:gd name="T18" fmla="*/ 33 h 33"/>
                </a:gdLst>
                <a:ahLst/>
                <a:cxnLst>
                  <a:cxn ang="T10">
                    <a:pos x="T0" y="T1"/>
                  </a:cxn>
                  <a:cxn ang="T11">
                    <a:pos x="T2" y="T3"/>
                  </a:cxn>
                  <a:cxn ang="T12">
                    <a:pos x="T4" y="T5"/>
                  </a:cxn>
                  <a:cxn ang="T13">
                    <a:pos x="T6" y="T7"/>
                  </a:cxn>
                  <a:cxn ang="T14">
                    <a:pos x="T8" y="T9"/>
                  </a:cxn>
                </a:cxnLst>
                <a:rect l="T15" t="T16" r="T17" b="T18"/>
                <a:pathLst>
                  <a:path w="65" h="33">
                    <a:moveTo>
                      <a:pt x="1" y="1"/>
                    </a:moveTo>
                    <a:lnTo>
                      <a:pt x="61" y="0"/>
                    </a:lnTo>
                    <a:lnTo>
                      <a:pt x="65" y="33"/>
                    </a:lnTo>
                    <a:lnTo>
                      <a:pt x="0" y="33"/>
                    </a:lnTo>
                    <a:lnTo>
                      <a:pt x="1" y="1"/>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27" name="Freeform 37">
                <a:extLst>
                  <a:ext uri="{FF2B5EF4-FFF2-40B4-BE49-F238E27FC236}">
                    <a16:creationId xmlns="" xmlns:a16="http://schemas.microsoft.com/office/drawing/2014/main" id="{28AA154F-C59F-2A45-9B69-0C7F428A9277}"/>
                  </a:ext>
                </a:extLst>
              </p:cNvPr>
              <p:cNvSpPr>
                <a:spLocks/>
              </p:cNvSpPr>
              <p:nvPr/>
            </p:nvSpPr>
            <p:spPr bwMode="auto">
              <a:xfrm rot="9044436" flipH="1" flipV="1">
                <a:off x="3141" y="2394"/>
                <a:ext cx="1462" cy="492"/>
              </a:xfrm>
              <a:custGeom>
                <a:avLst/>
                <a:gdLst>
                  <a:gd name="T0" fmla="*/ 683 w 2908"/>
                  <a:gd name="T1" fmla="*/ 58 h 701"/>
                  <a:gd name="T2" fmla="*/ 774 w 2908"/>
                  <a:gd name="T3" fmla="*/ 119 h 701"/>
                  <a:gd name="T4" fmla="*/ 918 w 2908"/>
                  <a:gd name="T5" fmla="*/ 188 h 701"/>
                  <a:gd name="T6" fmla="*/ 1387 w 2908"/>
                  <a:gd name="T7" fmla="*/ 0 h 701"/>
                  <a:gd name="T8" fmla="*/ 1460 w 2908"/>
                  <a:gd name="T9" fmla="*/ 1 h 701"/>
                  <a:gd name="T10" fmla="*/ 1444 w 2908"/>
                  <a:gd name="T11" fmla="*/ 13 h 701"/>
                  <a:gd name="T12" fmla="*/ 1406 w 2908"/>
                  <a:gd name="T13" fmla="*/ 252 h 701"/>
                  <a:gd name="T14" fmla="*/ 1376 w 2908"/>
                  <a:gd name="T15" fmla="*/ 320 h 701"/>
                  <a:gd name="T16" fmla="*/ 1328 w 2908"/>
                  <a:gd name="T17" fmla="*/ 345 h 701"/>
                  <a:gd name="T18" fmla="*/ 1273 w 2908"/>
                  <a:gd name="T19" fmla="*/ 373 h 701"/>
                  <a:gd name="T20" fmla="*/ 1225 w 2908"/>
                  <a:gd name="T21" fmla="*/ 397 h 701"/>
                  <a:gd name="T22" fmla="*/ 1172 w 2908"/>
                  <a:gd name="T23" fmla="*/ 418 h 701"/>
                  <a:gd name="T24" fmla="*/ 1112 w 2908"/>
                  <a:gd name="T25" fmla="*/ 439 h 701"/>
                  <a:gd name="T26" fmla="*/ 1053 w 2908"/>
                  <a:gd name="T27" fmla="*/ 452 h 701"/>
                  <a:gd name="T28" fmla="*/ 941 w 2908"/>
                  <a:gd name="T29" fmla="*/ 472 h 701"/>
                  <a:gd name="T30" fmla="*/ 816 w 2908"/>
                  <a:gd name="T31" fmla="*/ 485 h 701"/>
                  <a:gd name="T32" fmla="*/ 726 w 2908"/>
                  <a:gd name="T33" fmla="*/ 487 h 701"/>
                  <a:gd name="T34" fmla="*/ 613 w 2908"/>
                  <a:gd name="T35" fmla="*/ 491 h 701"/>
                  <a:gd name="T36" fmla="*/ 455 w 2908"/>
                  <a:gd name="T37" fmla="*/ 486 h 701"/>
                  <a:gd name="T38" fmla="*/ 234 w 2908"/>
                  <a:gd name="T39" fmla="*/ 452 h 701"/>
                  <a:gd name="T40" fmla="*/ 116 w 2908"/>
                  <a:gd name="T41" fmla="*/ 428 h 701"/>
                  <a:gd name="T42" fmla="*/ 62 w 2908"/>
                  <a:gd name="T43" fmla="*/ 417 h 701"/>
                  <a:gd name="T44" fmla="*/ 40 w 2908"/>
                  <a:gd name="T45" fmla="*/ 409 h 701"/>
                  <a:gd name="T46" fmla="*/ 18 w 2908"/>
                  <a:gd name="T47" fmla="*/ 394 h 701"/>
                  <a:gd name="T48" fmla="*/ 5 w 2908"/>
                  <a:gd name="T49" fmla="*/ 379 h 701"/>
                  <a:gd name="T50" fmla="*/ 1 w 2908"/>
                  <a:gd name="T51" fmla="*/ 364 h 701"/>
                  <a:gd name="T52" fmla="*/ 1 w 2908"/>
                  <a:gd name="T53" fmla="*/ 347 h 701"/>
                  <a:gd name="T54" fmla="*/ 9 w 2908"/>
                  <a:gd name="T55" fmla="*/ 333 h 701"/>
                  <a:gd name="T56" fmla="*/ 21 w 2908"/>
                  <a:gd name="T57" fmla="*/ 321 h 701"/>
                  <a:gd name="T58" fmla="*/ 40 w 2908"/>
                  <a:gd name="T59" fmla="*/ 307 h 701"/>
                  <a:gd name="T60" fmla="*/ 70 w 2908"/>
                  <a:gd name="T61" fmla="*/ 291 h 701"/>
                  <a:gd name="T62" fmla="*/ 113 w 2908"/>
                  <a:gd name="T63" fmla="*/ 270 h 701"/>
                  <a:gd name="T64" fmla="*/ 210 w 2908"/>
                  <a:gd name="T65" fmla="*/ 234 h 701"/>
                  <a:gd name="T66" fmla="*/ 266 w 2908"/>
                  <a:gd name="T67" fmla="*/ 175 h 701"/>
                  <a:gd name="T68" fmla="*/ 309 w 2908"/>
                  <a:gd name="T69" fmla="*/ 135 h 701"/>
                  <a:gd name="T70" fmla="*/ 357 w 2908"/>
                  <a:gd name="T71" fmla="*/ 110 h 701"/>
                  <a:gd name="T72" fmla="*/ 415 w 2908"/>
                  <a:gd name="T73" fmla="*/ 98 h 701"/>
                  <a:gd name="T74" fmla="*/ 481 w 2908"/>
                  <a:gd name="T75" fmla="*/ 98 h 701"/>
                  <a:gd name="T76" fmla="*/ 517 w 2908"/>
                  <a:gd name="T77" fmla="*/ 54 h 701"/>
                  <a:gd name="T78" fmla="*/ 554 w 2908"/>
                  <a:gd name="T79" fmla="*/ 45 h 7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08"/>
                  <a:gd name="T121" fmla="*/ 0 h 701"/>
                  <a:gd name="T122" fmla="*/ 2908 w 2908"/>
                  <a:gd name="T123" fmla="*/ 701 h 70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08" h="701">
                    <a:moveTo>
                      <a:pt x="1261" y="69"/>
                    </a:moveTo>
                    <a:lnTo>
                      <a:pt x="1359" y="83"/>
                    </a:lnTo>
                    <a:lnTo>
                      <a:pt x="1524" y="125"/>
                    </a:lnTo>
                    <a:lnTo>
                      <a:pt x="1539" y="169"/>
                    </a:lnTo>
                    <a:lnTo>
                      <a:pt x="1780" y="219"/>
                    </a:lnTo>
                    <a:lnTo>
                      <a:pt x="1825" y="268"/>
                    </a:lnTo>
                    <a:lnTo>
                      <a:pt x="2478" y="304"/>
                    </a:lnTo>
                    <a:lnTo>
                      <a:pt x="2759" y="0"/>
                    </a:lnTo>
                    <a:lnTo>
                      <a:pt x="2875" y="1"/>
                    </a:lnTo>
                    <a:lnTo>
                      <a:pt x="2904" y="1"/>
                    </a:lnTo>
                    <a:lnTo>
                      <a:pt x="2908" y="18"/>
                    </a:lnTo>
                    <a:lnTo>
                      <a:pt x="2873" y="18"/>
                    </a:lnTo>
                    <a:lnTo>
                      <a:pt x="2731" y="350"/>
                    </a:lnTo>
                    <a:lnTo>
                      <a:pt x="2797" y="359"/>
                    </a:lnTo>
                    <a:lnTo>
                      <a:pt x="2781" y="433"/>
                    </a:lnTo>
                    <a:lnTo>
                      <a:pt x="2736" y="456"/>
                    </a:lnTo>
                    <a:lnTo>
                      <a:pt x="2688" y="474"/>
                    </a:lnTo>
                    <a:lnTo>
                      <a:pt x="2641" y="492"/>
                    </a:lnTo>
                    <a:lnTo>
                      <a:pt x="2583" y="514"/>
                    </a:lnTo>
                    <a:lnTo>
                      <a:pt x="2533" y="532"/>
                    </a:lnTo>
                    <a:lnTo>
                      <a:pt x="2475" y="552"/>
                    </a:lnTo>
                    <a:lnTo>
                      <a:pt x="2436" y="566"/>
                    </a:lnTo>
                    <a:lnTo>
                      <a:pt x="2379" y="583"/>
                    </a:lnTo>
                    <a:lnTo>
                      <a:pt x="2331" y="595"/>
                    </a:lnTo>
                    <a:lnTo>
                      <a:pt x="2277" y="610"/>
                    </a:lnTo>
                    <a:lnTo>
                      <a:pt x="2212" y="625"/>
                    </a:lnTo>
                    <a:lnTo>
                      <a:pt x="2154" y="636"/>
                    </a:lnTo>
                    <a:lnTo>
                      <a:pt x="2094" y="644"/>
                    </a:lnTo>
                    <a:lnTo>
                      <a:pt x="1992" y="661"/>
                    </a:lnTo>
                    <a:lnTo>
                      <a:pt x="1872" y="673"/>
                    </a:lnTo>
                    <a:lnTo>
                      <a:pt x="1743" y="687"/>
                    </a:lnTo>
                    <a:lnTo>
                      <a:pt x="1624" y="691"/>
                    </a:lnTo>
                    <a:lnTo>
                      <a:pt x="1513" y="691"/>
                    </a:lnTo>
                    <a:lnTo>
                      <a:pt x="1445" y="694"/>
                    </a:lnTo>
                    <a:lnTo>
                      <a:pt x="1329" y="701"/>
                    </a:lnTo>
                    <a:lnTo>
                      <a:pt x="1220" y="699"/>
                    </a:lnTo>
                    <a:lnTo>
                      <a:pt x="1085" y="699"/>
                    </a:lnTo>
                    <a:lnTo>
                      <a:pt x="906" y="692"/>
                    </a:lnTo>
                    <a:lnTo>
                      <a:pt x="752" y="678"/>
                    </a:lnTo>
                    <a:lnTo>
                      <a:pt x="466" y="644"/>
                    </a:lnTo>
                    <a:lnTo>
                      <a:pt x="305" y="619"/>
                    </a:lnTo>
                    <a:lnTo>
                      <a:pt x="231" y="610"/>
                    </a:lnTo>
                    <a:lnTo>
                      <a:pt x="175" y="602"/>
                    </a:lnTo>
                    <a:lnTo>
                      <a:pt x="123" y="594"/>
                    </a:lnTo>
                    <a:lnTo>
                      <a:pt x="103" y="588"/>
                    </a:lnTo>
                    <a:lnTo>
                      <a:pt x="80" y="583"/>
                    </a:lnTo>
                    <a:lnTo>
                      <a:pt x="52" y="572"/>
                    </a:lnTo>
                    <a:lnTo>
                      <a:pt x="36" y="562"/>
                    </a:lnTo>
                    <a:lnTo>
                      <a:pt x="20" y="552"/>
                    </a:lnTo>
                    <a:lnTo>
                      <a:pt x="10" y="540"/>
                    </a:lnTo>
                    <a:lnTo>
                      <a:pt x="4" y="529"/>
                    </a:lnTo>
                    <a:lnTo>
                      <a:pt x="2" y="518"/>
                    </a:lnTo>
                    <a:lnTo>
                      <a:pt x="0" y="504"/>
                    </a:lnTo>
                    <a:lnTo>
                      <a:pt x="2" y="495"/>
                    </a:lnTo>
                    <a:lnTo>
                      <a:pt x="9" y="482"/>
                    </a:lnTo>
                    <a:lnTo>
                      <a:pt x="17" y="474"/>
                    </a:lnTo>
                    <a:lnTo>
                      <a:pt x="29" y="466"/>
                    </a:lnTo>
                    <a:lnTo>
                      <a:pt x="41" y="458"/>
                    </a:lnTo>
                    <a:lnTo>
                      <a:pt x="59" y="448"/>
                    </a:lnTo>
                    <a:lnTo>
                      <a:pt x="80" y="437"/>
                    </a:lnTo>
                    <a:lnTo>
                      <a:pt x="109" y="426"/>
                    </a:lnTo>
                    <a:lnTo>
                      <a:pt x="140" y="414"/>
                    </a:lnTo>
                    <a:lnTo>
                      <a:pt x="176" y="401"/>
                    </a:lnTo>
                    <a:lnTo>
                      <a:pt x="224" y="385"/>
                    </a:lnTo>
                    <a:lnTo>
                      <a:pt x="324" y="357"/>
                    </a:lnTo>
                    <a:lnTo>
                      <a:pt x="418" y="334"/>
                    </a:lnTo>
                    <a:lnTo>
                      <a:pt x="475" y="294"/>
                    </a:lnTo>
                    <a:lnTo>
                      <a:pt x="529" y="249"/>
                    </a:lnTo>
                    <a:lnTo>
                      <a:pt x="577" y="214"/>
                    </a:lnTo>
                    <a:lnTo>
                      <a:pt x="614" y="192"/>
                    </a:lnTo>
                    <a:lnTo>
                      <a:pt x="664" y="170"/>
                    </a:lnTo>
                    <a:lnTo>
                      <a:pt x="710" y="157"/>
                    </a:lnTo>
                    <a:lnTo>
                      <a:pt x="766" y="146"/>
                    </a:lnTo>
                    <a:lnTo>
                      <a:pt x="826" y="140"/>
                    </a:lnTo>
                    <a:lnTo>
                      <a:pt x="897" y="136"/>
                    </a:lnTo>
                    <a:lnTo>
                      <a:pt x="956" y="140"/>
                    </a:lnTo>
                    <a:lnTo>
                      <a:pt x="1010" y="92"/>
                    </a:lnTo>
                    <a:lnTo>
                      <a:pt x="1029" y="77"/>
                    </a:lnTo>
                    <a:lnTo>
                      <a:pt x="1060" y="68"/>
                    </a:lnTo>
                    <a:lnTo>
                      <a:pt x="1102" y="64"/>
                    </a:lnTo>
                    <a:lnTo>
                      <a:pt x="1261" y="69"/>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28" name="Freeform 38">
                <a:extLst>
                  <a:ext uri="{FF2B5EF4-FFF2-40B4-BE49-F238E27FC236}">
                    <a16:creationId xmlns="" xmlns:a16="http://schemas.microsoft.com/office/drawing/2014/main" id="{46A00A6C-F1FF-304E-B5F8-6E14D913F2DB}"/>
                  </a:ext>
                </a:extLst>
              </p:cNvPr>
              <p:cNvSpPr>
                <a:spLocks/>
              </p:cNvSpPr>
              <p:nvPr/>
            </p:nvSpPr>
            <p:spPr bwMode="auto">
              <a:xfrm rot="9044436" flipH="1" flipV="1">
                <a:off x="3405" y="2597"/>
                <a:ext cx="461" cy="62"/>
              </a:xfrm>
              <a:custGeom>
                <a:avLst/>
                <a:gdLst>
                  <a:gd name="T0" fmla="*/ 461 w 925"/>
                  <a:gd name="T1" fmla="*/ 0 h 87"/>
                  <a:gd name="T2" fmla="*/ 434 w 925"/>
                  <a:gd name="T3" fmla="*/ 1 h 87"/>
                  <a:gd name="T4" fmla="*/ 411 w 925"/>
                  <a:gd name="T5" fmla="*/ 3 h 87"/>
                  <a:gd name="T6" fmla="*/ 388 w 925"/>
                  <a:gd name="T7" fmla="*/ 7 h 87"/>
                  <a:gd name="T8" fmla="*/ 370 w 925"/>
                  <a:gd name="T9" fmla="*/ 12 h 87"/>
                  <a:gd name="T10" fmla="*/ 366 w 925"/>
                  <a:gd name="T11" fmla="*/ 34 h 87"/>
                  <a:gd name="T12" fmla="*/ 362 w 925"/>
                  <a:gd name="T13" fmla="*/ 60 h 87"/>
                  <a:gd name="T14" fmla="*/ 0 w 925"/>
                  <a:gd name="T15" fmla="*/ 62 h 87"/>
                  <a:gd name="T16" fmla="*/ 0 60000 65536"/>
                  <a:gd name="T17" fmla="*/ 0 60000 65536"/>
                  <a:gd name="T18" fmla="*/ 0 60000 65536"/>
                  <a:gd name="T19" fmla="*/ 0 60000 65536"/>
                  <a:gd name="T20" fmla="*/ 0 60000 65536"/>
                  <a:gd name="T21" fmla="*/ 0 60000 65536"/>
                  <a:gd name="T22" fmla="*/ 0 60000 65536"/>
                  <a:gd name="T23" fmla="*/ 0 60000 65536"/>
                  <a:gd name="T24" fmla="*/ 0 w 925"/>
                  <a:gd name="T25" fmla="*/ 0 h 87"/>
                  <a:gd name="T26" fmla="*/ 925 w 925"/>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5" h="87">
                    <a:moveTo>
                      <a:pt x="925" y="0"/>
                    </a:moveTo>
                    <a:lnTo>
                      <a:pt x="870" y="2"/>
                    </a:lnTo>
                    <a:lnTo>
                      <a:pt x="824" y="4"/>
                    </a:lnTo>
                    <a:lnTo>
                      <a:pt x="778" y="10"/>
                    </a:lnTo>
                    <a:lnTo>
                      <a:pt x="742" y="17"/>
                    </a:lnTo>
                    <a:lnTo>
                      <a:pt x="734" y="48"/>
                    </a:lnTo>
                    <a:lnTo>
                      <a:pt x="727" y="84"/>
                    </a:lnTo>
                    <a:lnTo>
                      <a:pt x="0" y="87"/>
                    </a:lnTo>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29" name="Freeform 39">
                <a:extLst>
                  <a:ext uri="{FF2B5EF4-FFF2-40B4-BE49-F238E27FC236}">
                    <a16:creationId xmlns="" xmlns:a16="http://schemas.microsoft.com/office/drawing/2014/main" id="{679A3B3E-7CA4-374E-A207-B58B2E2A8BF6}"/>
                  </a:ext>
                </a:extLst>
              </p:cNvPr>
              <p:cNvSpPr>
                <a:spLocks/>
              </p:cNvSpPr>
              <p:nvPr/>
            </p:nvSpPr>
            <p:spPr bwMode="auto">
              <a:xfrm rot="9044436" flipH="1" flipV="1">
                <a:off x="3523" y="2718"/>
                <a:ext cx="171" cy="286"/>
              </a:xfrm>
              <a:custGeom>
                <a:avLst/>
                <a:gdLst>
                  <a:gd name="T0" fmla="*/ 82 w 340"/>
                  <a:gd name="T1" fmla="*/ 8 h 408"/>
                  <a:gd name="T2" fmla="*/ 6 w 340"/>
                  <a:gd name="T3" fmla="*/ 137 h 408"/>
                  <a:gd name="T4" fmla="*/ 0 w 340"/>
                  <a:gd name="T5" fmla="*/ 270 h 408"/>
                  <a:gd name="T6" fmla="*/ 105 w 340"/>
                  <a:gd name="T7" fmla="*/ 284 h 408"/>
                  <a:gd name="T8" fmla="*/ 119 w 340"/>
                  <a:gd name="T9" fmla="*/ 286 h 408"/>
                  <a:gd name="T10" fmla="*/ 130 w 340"/>
                  <a:gd name="T11" fmla="*/ 238 h 408"/>
                  <a:gd name="T12" fmla="*/ 147 w 340"/>
                  <a:gd name="T13" fmla="*/ 156 h 408"/>
                  <a:gd name="T14" fmla="*/ 160 w 340"/>
                  <a:gd name="T15" fmla="*/ 88 h 408"/>
                  <a:gd name="T16" fmla="*/ 168 w 340"/>
                  <a:gd name="T17" fmla="*/ 50 h 408"/>
                  <a:gd name="T18" fmla="*/ 170 w 340"/>
                  <a:gd name="T19" fmla="*/ 35 h 408"/>
                  <a:gd name="T20" fmla="*/ 171 w 340"/>
                  <a:gd name="T21" fmla="*/ 22 h 408"/>
                  <a:gd name="T22" fmla="*/ 171 w 340"/>
                  <a:gd name="T23" fmla="*/ 13 h 408"/>
                  <a:gd name="T24" fmla="*/ 169 w 340"/>
                  <a:gd name="T25" fmla="*/ 6 h 408"/>
                  <a:gd name="T26" fmla="*/ 165 w 340"/>
                  <a:gd name="T27" fmla="*/ 4 h 408"/>
                  <a:gd name="T28" fmla="*/ 159 w 340"/>
                  <a:gd name="T29" fmla="*/ 1 h 408"/>
                  <a:gd name="T30" fmla="*/ 149 w 340"/>
                  <a:gd name="T31" fmla="*/ 1 h 408"/>
                  <a:gd name="T32" fmla="*/ 133 w 340"/>
                  <a:gd name="T33" fmla="*/ 0 h 408"/>
                  <a:gd name="T34" fmla="*/ 119 w 340"/>
                  <a:gd name="T35" fmla="*/ 0 h 408"/>
                  <a:gd name="T36" fmla="*/ 109 w 340"/>
                  <a:gd name="T37" fmla="*/ 0 h 408"/>
                  <a:gd name="T38" fmla="*/ 99 w 340"/>
                  <a:gd name="T39" fmla="*/ 0 h 408"/>
                  <a:gd name="T40" fmla="*/ 90 w 340"/>
                  <a:gd name="T41" fmla="*/ 1 h 408"/>
                  <a:gd name="T42" fmla="*/ 82 w 340"/>
                  <a:gd name="T43" fmla="*/ 8 h 4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0"/>
                  <a:gd name="T67" fmla="*/ 0 h 408"/>
                  <a:gd name="T68" fmla="*/ 340 w 340"/>
                  <a:gd name="T69" fmla="*/ 408 h 4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0" h="408">
                    <a:moveTo>
                      <a:pt x="163" y="12"/>
                    </a:moveTo>
                    <a:lnTo>
                      <a:pt x="12" y="195"/>
                    </a:lnTo>
                    <a:lnTo>
                      <a:pt x="0" y="385"/>
                    </a:lnTo>
                    <a:lnTo>
                      <a:pt x="208" y="405"/>
                    </a:lnTo>
                    <a:lnTo>
                      <a:pt x="236" y="408"/>
                    </a:lnTo>
                    <a:lnTo>
                      <a:pt x="258" y="340"/>
                    </a:lnTo>
                    <a:lnTo>
                      <a:pt x="293" y="222"/>
                    </a:lnTo>
                    <a:lnTo>
                      <a:pt x="318" y="125"/>
                    </a:lnTo>
                    <a:lnTo>
                      <a:pt x="334" y="71"/>
                    </a:lnTo>
                    <a:lnTo>
                      <a:pt x="338" y="50"/>
                    </a:lnTo>
                    <a:lnTo>
                      <a:pt x="340" y="31"/>
                    </a:lnTo>
                    <a:lnTo>
                      <a:pt x="340" y="19"/>
                    </a:lnTo>
                    <a:lnTo>
                      <a:pt x="336" y="9"/>
                    </a:lnTo>
                    <a:lnTo>
                      <a:pt x="329" y="5"/>
                    </a:lnTo>
                    <a:lnTo>
                      <a:pt x="317" y="1"/>
                    </a:lnTo>
                    <a:lnTo>
                      <a:pt x="296" y="1"/>
                    </a:lnTo>
                    <a:lnTo>
                      <a:pt x="265" y="0"/>
                    </a:lnTo>
                    <a:lnTo>
                      <a:pt x="237" y="0"/>
                    </a:lnTo>
                    <a:lnTo>
                      <a:pt x="216" y="0"/>
                    </a:lnTo>
                    <a:lnTo>
                      <a:pt x="197" y="0"/>
                    </a:lnTo>
                    <a:lnTo>
                      <a:pt x="178" y="2"/>
                    </a:lnTo>
                    <a:lnTo>
                      <a:pt x="163" y="12"/>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30" name="Freeform 40">
                <a:extLst>
                  <a:ext uri="{FF2B5EF4-FFF2-40B4-BE49-F238E27FC236}">
                    <a16:creationId xmlns="" xmlns:a16="http://schemas.microsoft.com/office/drawing/2014/main" id="{3C9D90B1-5905-F144-9E31-4C867AE38E62}"/>
                  </a:ext>
                </a:extLst>
              </p:cNvPr>
              <p:cNvSpPr>
                <a:spLocks/>
              </p:cNvSpPr>
              <p:nvPr/>
            </p:nvSpPr>
            <p:spPr bwMode="auto">
              <a:xfrm rot="9044436" flipH="1" flipV="1">
                <a:off x="3518" y="2733"/>
                <a:ext cx="128" cy="106"/>
              </a:xfrm>
              <a:custGeom>
                <a:avLst/>
                <a:gdLst>
                  <a:gd name="T0" fmla="*/ 66 w 251"/>
                  <a:gd name="T1" fmla="*/ 1 h 148"/>
                  <a:gd name="T2" fmla="*/ 62 w 251"/>
                  <a:gd name="T3" fmla="*/ 3 h 148"/>
                  <a:gd name="T4" fmla="*/ 58 w 251"/>
                  <a:gd name="T5" fmla="*/ 6 h 148"/>
                  <a:gd name="T6" fmla="*/ 0 w 251"/>
                  <a:gd name="T7" fmla="*/ 103 h 148"/>
                  <a:gd name="T8" fmla="*/ 105 w 251"/>
                  <a:gd name="T9" fmla="*/ 106 h 148"/>
                  <a:gd name="T10" fmla="*/ 127 w 251"/>
                  <a:gd name="T11" fmla="*/ 19 h 148"/>
                  <a:gd name="T12" fmla="*/ 128 w 251"/>
                  <a:gd name="T13" fmla="*/ 9 h 148"/>
                  <a:gd name="T14" fmla="*/ 126 w 251"/>
                  <a:gd name="T15" fmla="*/ 3 h 148"/>
                  <a:gd name="T16" fmla="*/ 121 w 251"/>
                  <a:gd name="T17" fmla="*/ 1 h 148"/>
                  <a:gd name="T18" fmla="*/ 116 w 251"/>
                  <a:gd name="T19" fmla="*/ 1 h 148"/>
                  <a:gd name="T20" fmla="*/ 105 w 251"/>
                  <a:gd name="T21" fmla="*/ 0 h 148"/>
                  <a:gd name="T22" fmla="*/ 93 w 251"/>
                  <a:gd name="T23" fmla="*/ 0 h 148"/>
                  <a:gd name="T24" fmla="*/ 78 w 251"/>
                  <a:gd name="T25" fmla="*/ 0 h 148"/>
                  <a:gd name="T26" fmla="*/ 66 w 251"/>
                  <a:gd name="T27" fmla="*/ 1 h 1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1"/>
                  <a:gd name="T43" fmla="*/ 0 h 148"/>
                  <a:gd name="T44" fmla="*/ 251 w 251"/>
                  <a:gd name="T45" fmla="*/ 148 h 1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1" h="148">
                    <a:moveTo>
                      <a:pt x="129" y="1"/>
                    </a:moveTo>
                    <a:lnTo>
                      <a:pt x="121" y="4"/>
                    </a:lnTo>
                    <a:lnTo>
                      <a:pt x="114" y="8"/>
                    </a:lnTo>
                    <a:lnTo>
                      <a:pt x="0" y="144"/>
                    </a:lnTo>
                    <a:lnTo>
                      <a:pt x="205" y="148"/>
                    </a:lnTo>
                    <a:lnTo>
                      <a:pt x="249" y="26"/>
                    </a:lnTo>
                    <a:lnTo>
                      <a:pt x="251" y="12"/>
                    </a:lnTo>
                    <a:lnTo>
                      <a:pt x="248" y="4"/>
                    </a:lnTo>
                    <a:lnTo>
                      <a:pt x="238" y="1"/>
                    </a:lnTo>
                    <a:lnTo>
                      <a:pt x="227" y="1"/>
                    </a:lnTo>
                    <a:lnTo>
                      <a:pt x="205" y="0"/>
                    </a:lnTo>
                    <a:lnTo>
                      <a:pt x="182" y="0"/>
                    </a:lnTo>
                    <a:lnTo>
                      <a:pt x="152" y="0"/>
                    </a:lnTo>
                    <a:lnTo>
                      <a:pt x="129" y="1"/>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31" name="Freeform 41">
                <a:extLst>
                  <a:ext uri="{FF2B5EF4-FFF2-40B4-BE49-F238E27FC236}">
                    <a16:creationId xmlns="" xmlns:a16="http://schemas.microsoft.com/office/drawing/2014/main" id="{0C3A9DC2-71C5-0745-962C-4F34A1D765C8}"/>
                  </a:ext>
                </a:extLst>
              </p:cNvPr>
              <p:cNvSpPr>
                <a:spLocks/>
              </p:cNvSpPr>
              <p:nvPr/>
            </p:nvSpPr>
            <p:spPr bwMode="auto">
              <a:xfrm rot="9044436" flipH="1" flipV="1">
                <a:off x="3629" y="2845"/>
                <a:ext cx="34" cy="22"/>
              </a:xfrm>
              <a:custGeom>
                <a:avLst/>
                <a:gdLst>
                  <a:gd name="T0" fmla="*/ 2 w 71"/>
                  <a:gd name="T1" fmla="*/ 0 h 30"/>
                  <a:gd name="T2" fmla="*/ 34 w 71"/>
                  <a:gd name="T3" fmla="*/ 0 h 30"/>
                  <a:gd name="T4" fmla="*/ 31 w 71"/>
                  <a:gd name="T5" fmla="*/ 22 h 30"/>
                  <a:gd name="T6" fmla="*/ 0 w 71"/>
                  <a:gd name="T7" fmla="*/ 22 h 30"/>
                  <a:gd name="T8" fmla="*/ 2 w 71"/>
                  <a:gd name="T9" fmla="*/ 0 h 30"/>
                  <a:gd name="T10" fmla="*/ 0 60000 65536"/>
                  <a:gd name="T11" fmla="*/ 0 60000 65536"/>
                  <a:gd name="T12" fmla="*/ 0 60000 65536"/>
                  <a:gd name="T13" fmla="*/ 0 60000 65536"/>
                  <a:gd name="T14" fmla="*/ 0 60000 65536"/>
                  <a:gd name="T15" fmla="*/ 0 w 71"/>
                  <a:gd name="T16" fmla="*/ 0 h 30"/>
                  <a:gd name="T17" fmla="*/ 71 w 71"/>
                  <a:gd name="T18" fmla="*/ 30 h 30"/>
                </a:gdLst>
                <a:ahLst/>
                <a:cxnLst>
                  <a:cxn ang="T10">
                    <a:pos x="T0" y="T1"/>
                  </a:cxn>
                  <a:cxn ang="T11">
                    <a:pos x="T2" y="T3"/>
                  </a:cxn>
                  <a:cxn ang="T12">
                    <a:pos x="T4" y="T5"/>
                  </a:cxn>
                  <a:cxn ang="T13">
                    <a:pos x="T6" y="T7"/>
                  </a:cxn>
                  <a:cxn ang="T14">
                    <a:pos x="T8" y="T9"/>
                  </a:cxn>
                </a:cxnLst>
                <a:rect l="T15" t="T16" r="T17" b="T18"/>
                <a:pathLst>
                  <a:path w="71" h="30">
                    <a:moveTo>
                      <a:pt x="4" y="0"/>
                    </a:moveTo>
                    <a:lnTo>
                      <a:pt x="71" y="0"/>
                    </a:lnTo>
                    <a:lnTo>
                      <a:pt x="64" y="30"/>
                    </a:lnTo>
                    <a:lnTo>
                      <a:pt x="0" y="30"/>
                    </a:lnTo>
                    <a:lnTo>
                      <a:pt x="4" y="0"/>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32" name="Freeform 42">
                <a:extLst>
                  <a:ext uri="{FF2B5EF4-FFF2-40B4-BE49-F238E27FC236}">
                    <a16:creationId xmlns="" xmlns:a16="http://schemas.microsoft.com/office/drawing/2014/main" id="{4000CD1A-7B9D-9F4A-9867-96509D415AC0}"/>
                  </a:ext>
                </a:extLst>
              </p:cNvPr>
              <p:cNvSpPr>
                <a:spLocks/>
              </p:cNvSpPr>
              <p:nvPr/>
            </p:nvSpPr>
            <p:spPr bwMode="auto">
              <a:xfrm rot="9044436" flipH="1" flipV="1">
                <a:off x="3402" y="2778"/>
                <a:ext cx="154" cy="118"/>
              </a:xfrm>
              <a:custGeom>
                <a:avLst/>
                <a:gdLst>
                  <a:gd name="T0" fmla="*/ 0 w 316"/>
                  <a:gd name="T1" fmla="*/ 69 h 163"/>
                  <a:gd name="T2" fmla="*/ 32 w 316"/>
                  <a:gd name="T3" fmla="*/ 118 h 163"/>
                  <a:gd name="T4" fmla="*/ 94 w 316"/>
                  <a:gd name="T5" fmla="*/ 118 h 163"/>
                  <a:gd name="T6" fmla="*/ 154 w 316"/>
                  <a:gd name="T7" fmla="*/ 6 h 163"/>
                  <a:gd name="T8" fmla="*/ 59 w 316"/>
                  <a:gd name="T9" fmla="*/ 0 h 163"/>
                  <a:gd name="T10" fmla="*/ 45 w 316"/>
                  <a:gd name="T11" fmla="*/ 17 h 163"/>
                  <a:gd name="T12" fmla="*/ 31 w 316"/>
                  <a:gd name="T13" fmla="*/ 33 h 163"/>
                  <a:gd name="T14" fmla="*/ 12 w 316"/>
                  <a:gd name="T15" fmla="*/ 56 h 163"/>
                  <a:gd name="T16" fmla="*/ 0 w 316"/>
                  <a:gd name="T17" fmla="*/ 69 h 1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6"/>
                  <a:gd name="T28" fmla="*/ 0 h 163"/>
                  <a:gd name="T29" fmla="*/ 316 w 316"/>
                  <a:gd name="T30" fmla="*/ 163 h 1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6" h="163">
                    <a:moveTo>
                      <a:pt x="0" y="95"/>
                    </a:moveTo>
                    <a:lnTo>
                      <a:pt x="65" y="163"/>
                    </a:lnTo>
                    <a:lnTo>
                      <a:pt x="193" y="163"/>
                    </a:lnTo>
                    <a:lnTo>
                      <a:pt x="316" y="8"/>
                    </a:lnTo>
                    <a:lnTo>
                      <a:pt x="122" y="0"/>
                    </a:lnTo>
                    <a:lnTo>
                      <a:pt x="93" y="23"/>
                    </a:lnTo>
                    <a:lnTo>
                      <a:pt x="64" y="46"/>
                    </a:lnTo>
                    <a:lnTo>
                      <a:pt x="24" y="77"/>
                    </a:lnTo>
                    <a:lnTo>
                      <a:pt x="0" y="95"/>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33" name="Freeform 43">
                <a:extLst>
                  <a:ext uri="{FF2B5EF4-FFF2-40B4-BE49-F238E27FC236}">
                    <a16:creationId xmlns="" xmlns:a16="http://schemas.microsoft.com/office/drawing/2014/main" id="{912DF822-FC43-4F44-80AA-2B18ADF79B4D}"/>
                  </a:ext>
                </a:extLst>
              </p:cNvPr>
              <p:cNvSpPr>
                <a:spLocks/>
              </p:cNvSpPr>
              <p:nvPr/>
            </p:nvSpPr>
            <p:spPr bwMode="auto">
              <a:xfrm rot="9044436" flipH="1" flipV="1">
                <a:off x="3425" y="2783"/>
                <a:ext cx="85" cy="107"/>
              </a:xfrm>
              <a:custGeom>
                <a:avLst/>
                <a:gdLst>
                  <a:gd name="T0" fmla="*/ 85 w 178"/>
                  <a:gd name="T1" fmla="*/ 0 h 149"/>
                  <a:gd name="T2" fmla="*/ 37 w 178"/>
                  <a:gd name="T3" fmla="*/ 50 h 149"/>
                  <a:gd name="T4" fmla="*/ 49 w 178"/>
                  <a:gd name="T5" fmla="*/ 47 h 149"/>
                  <a:gd name="T6" fmla="*/ 0 w 178"/>
                  <a:gd name="T7" fmla="*/ 107 h 149"/>
                  <a:gd name="T8" fmla="*/ 0 60000 65536"/>
                  <a:gd name="T9" fmla="*/ 0 60000 65536"/>
                  <a:gd name="T10" fmla="*/ 0 60000 65536"/>
                  <a:gd name="T11" fmla="*/ 0 60000 65536"/>
                  <a:gd name="T12" fmla="*/ 0 w 178"/>
                  <a:gd name="T13" fmla="*/ 0 h 149"/>
                  <a:gd name="T14" fmla="*/ 178 w 178"/>
                  <a:gd name="T15" fmla="*/ 149 h 149"/>
                </a:gdLst>
                <a:ahLst/>
                <a:cxnLst>
                  <a:cxn ang="T8">
                    <a:pos x="T0" y="T1"/>
                  </a:cxn>
                  <a:cxn ang="T9">
                    <a:pos x="T2" y="T3"/>
                  </a:cxn>
                  <a:cxn ang="T10">
                    <a:pos x="T4" y="T5"/>
                  </a:cxn>
                  <a:cxn ang="T11">
                    <a:pos x="T6" y="T7"/>
                  </a:cxn>
                </a:cxnLst>
                <a:rect l="T12" t="T13" r="T14" b="T15"/>
                <a:pathLst>
                  <a:path w="178" h="149">
                    <a:moveTo>
                      <a:pt x="178" y="0"/>
                    </a:moveTo>
                    <a:lnTo>
                      <a:pt x="77" y="70"/>
                    </a:lnTo>
                    <a:lnTo>
                      <a:pt x="103" y="66"/>
                    </a:lnTo>
                    <a:lnTo>
                      <a:pt x="0" y="149"/>
                    </a:lnTo>
                  </a:path>
                </a:pathLst>
              </a:custGeom>
              <a:grpFill/>
              <a:ln w="0">
                <a:solidFill>
                  <a:srgbClr val="FFFFFF"/>
                </a:solidFill>
                <a:round/>
                <a:headEnd/>
                <a:tailEnd/>
              </a:ln>
            </p:spPr>
            <p:txBody>
              <a:bodyPr/>
              <a:lstStyle/>
              <a:p>
                <a:endParaRPr lang="ru-RU">
                  <a:solidFill>
                    <a:srgbClr val="000000"/>
                  </a:solidFill>
                  <a:cs typeface="Arial" charset="0"/>
                </a:endParaRPr>
              </a:p>
            </p:txBody>
          </p:sp>
          <p:sp>
            <p:nvSpPr>
              <p:cNvPr id="234" name="Rectangle 44">
                <a:extLst>
                  <a:ext uri="{FF2B5EF4-FFF2-40B4-BE49-F238E27FC236}">
                    <a16:creationId xmlns="" xmlns:a16="http://schemas.microsoft.com/office/drawing/2014/main" id="{7A6566FC-578C-254F-BB3C-D96B4E7CC474}"/>
                  </a:ext>
                </a:extLst>
              </p:cNvPr>
              <p:cNvSpPr>
                <a:spLocks noChangeArrowheads="1"/>
              </p:cNvSpPr>
              <p:nvPr/>
            </p:nvSpPr>
            <p:spPr bwMode="auto">
              <a:xfrm rot="9044436" flipH="1" flipV="1">
                <a:off x="3573" y="2479"/>
                <a:ext cx="119" cy="12"/>
              </a:xfrm>
              <a:prstGeom prst="rect">
                <a:avLst/>
              </a:prstGeom>
              <a:grpFill/>
              <a:ln w="0">
                <a:solidFill>
                  <a:srgbClr val="000000"/>
                </a:solidFill>
                <a:miter lim="800000"/>
                <a:headEnd/>
                <a:tailEnd/>
              </a:ln>
            </p:spPr>
            <p:txBody>
              <a:bodyPr/>
              <a:lstStyle/>
              <a:p>
                <a:endParaRPr lang="ru-RU">
                  <a:solidFill>
                    <a:srgbClr val="000000"/>
                  </a:solidFill>
                  <a:cs typeface="Arial" charset="0"/>
                </a:endParaRPr>
              </a:p>
            </p:txBody>
          </p:sp>
          <p:sp>
            <p:nvSpPr>
              <p:cNvPr id="235" name="Rectangle 45">
                <a:extLst>
                  <a:ext uri="{FF2B5EF4-FFF2-40B4-BE49-F238E27FC236}">
                    <a16:creationId xmlns="" xmlns:a16="http://schemas.microsoft.com/office/drawing/2014/main" id="{74BBE33C-FB4E-FC4C-82BF-8F1AA23B7A10}"/>
                  </a:ext>
                </a:extLst>
              </p:cNvPr>
              <p:cNvSpPr>
                <a:spLocks noChangeArrowheads="1"/>
              </p:cNvSpPr>
              <p:nvPr/>
            </p:nvSpPr>
            <p:spPr bwMode="auto">
              <a:xfrm rot="9044436" flipH="1" flipV="1">
                <a:off x="3603" y="2470"/>
                <a:ext cx="43" cy="17"/>
              </a:xfrm>
              <a:prstGeom prst="rect">
                <a:avLst/>
              </a:prstGeom>
              <a:grpFill/>
              <a:ln w="0">
                <a:solidFill>
                  <a:srgbClr val="000000"/>
                </a:solidFill>
                <a:miter lim="800000"/>
                <a:headEnd/>
                <a:tailEnd/>
              </a:ln>
            </p:spPr>
            <p:txBody>
              <a:bodyPr/>
              <a:lstStyle/>
              <a:p>
                <a:endParaRPr lang="ru-RU">
                  <a:solidFill>
                    <a:srgbClr val="000000"/>
                  </a:solidFill>
                  <a:cs typeface="Arial" charset="0"/>
                </a:endParaRPr>
              </a:p>
            </p:txBody>
          </p:sp>
          <p:sp>
            <p:nvSpPr>
              <p:cNvPr id="236" name="Freeform 46">
                <a:extLst>
                  <a:ext uri="{FF2B5EF4-FFF2-40B4-BE49-F238E27FC236}">
                    <a16:creationId xmlns="" xmlns:a16="http://schemas.microsoft.com/office/drawing/2014/main" id="{80CE0668-4C31-5B48-B466-FB4FE0AC598E}"/>
                  </a:ext>
                </a:extLst>
              </p:cNvPr>
              <p:cNvSpPr>
                <a:spLocks/>
              </p:cNvSpPr>
              <p:nvPr/>
            </p:nvSpPr>
            <p:spPr bwMode="auto">
              <a:xfrm rot="9044436" flipH="1" flipV="1">
                <a:off x="3644" y="2685"/>
                <a:ext cx="77" cy="146"/>
              </a:xfrm>
              <a:custGeom>
                <a:avLst/>
                <a:gdLst>
                  <a:gd name="T0" fmla="*/ 31 w 158"/>
                  <a:gd name="T1" fmla="*/ 0 h 206"/>
                  <a:gd name="T2" fmla="*/ 22 w 158"/>
                  <a:gd name="T3" fmla="*/ 50 h 206"/>
                  <a:gd name="T4" fmla="*/ 13 w 158"/>
                  <a:gd name="T5" fmla="*/ 99 h 206"/>
                  <a:gd name="T6" fmla="*/ 0 w 158"/>
                  <a:gd name="T7" fmla="*/ 146 h 206"/>
                  <a:gd name="T8" fmla="*/ 52 w 158"/>
                  <a:gd name="T9" fmla="*/ 146 h 206"/>
                  <a:gd name="T10" fmla="*/ 58 w 158"/>
                  <a:gd name="T11" fmla="*/ 113 h 206"/>
                  <a:gd name="T12" fmla="*/ 66 w 158"/>
                  <a:gd name="T13" fmla="*/ 72 h 206"/>
                  <a:gd name="T14" fmla="*/ 75 w 158"/>
                  <a:gd name="T15" fmla="*/ 27 h 206"/>
                  <a:gd name="T16" fmla="*/ 77 w 158"/>
                  <a:gd name="T17" fmla="*/ 0 h 206"/>
                  <a:gd name="T18" fmla="*/ 31 w 158"/>
                  <a:gd name="T19" fmla="*/ 0 h 2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206"/>
                  <a:gd name="T32" fmla="*/ 158 w 158"/>
                  <a:gd name="T33" fmla="*/ 206 h 2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206">
                    <a:moveTo>
                      <a:pt x="64" y="0"/>
                    </a:moveTo>
                    <a:lnTo>
                      <a:pt x="46" y="71"/>
                    </a:lnTo>
                    <a:lnTo>
                      <a:pt x="26" y="139"/>
                    </a:lnTo>
                    <a:lnTo>
                      <a:pt x="0" y="206"/>
                    </a:lnTo>
                    <a:lnTo>
                      <a:pt x="106" y="206"/>
                    </a:lnTo>
                    <a:lnTo>
                      <a:pt x="120" y="159"/>
                    </a:lnTo>
                    <a:lnTo>
                      <a:pt x="136" y="101"/>
                    </a:lnTo>
                    <a:lnTo>
                      <a:pt x="154" y="38"/>
                    </a:lnTo>
                    <a:lnTo>
                      <a:pt x="158" y="0"/>
                    </a:lnTo>
                    <a:lnTo>
                      <a:pt x="64" y="0"/>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37" name="Freeform 47">
                <a:extLst>
                  <a:ext uri="{FF2B5EF4-FFF2-40B4-BE49-F238E27FC236}">
                    <a16:creationId xmlns="" xmlns:a16="http://schemas.microsoft.com/office/drawing/2014/main" id="{09D64AA7-A93C-C146-AA55-C196957F0BCD}"/>
                  </a:ext>
                </a:extLst>
              </p:cNvPr>
              <p:cNvSpPr>
                <a:spLocks/>
              </p:cNvSpPr>
              <p:nvPr/>
            </p:nvSpPr>
            <p:spPr bwMode="auto">
              <a:xfrm rot="9044436" flipH="1" flipV="1">
                <a:off x="3748" y="2605"/>
                <a:ext cx="154" cy="302"/>
              </a:xfrm>
              <a:custGeom>
                <a:avLst/>
                <a:gdLst>
                  <a:gd name="T0" fmla="*/ 26 w 308"/>
                  <a:gd name="T1" fmla="*/ 0 h 437"/>
                  <a:gd name="T2" fmla="*/ 89 w 308"/>
                  <a:gd name="T3" fmla="*/ 3 h 437"/>
                  <a:gd name="T4" fmla="*/ 133 w 308"/>
                  <a:gd name="T5" fmla="*/ 3 h 437"/>
                  <a:gd name="T6" fmla="*/ 152 w 308"/>
                  <a:gd name="T7" fmla="*/ 3 h 437"/>
                  <a:gd name="T8" fmla="*/ 154 w 308"/>
                  <a:gd name="T9" fmla="*/ 70 h 437"/>
                  <a:gd name="T10" fmla="*/ 154 w 308"/>
                  <a:gd name="T11" fmla="*/ 160 h 437"/>
                  <a:gd name="T12" fmla="*/ 152 w 308"/>
                  <a:gd name="T13" fmla="*/ 215 h 437"/>
                  <a:gd name="T14" fmla="*/ 143 w 308"/>
                  <a:gd name="T15" fmla="*/ 302 h 437"/>
                  <a:gd name="T16" fmla="*/ 81 w 308"/>
                  <a:gd name="T17" fmla="*/ 302 h 437"/>
                  <a:gd name="T18" fmla="*/ 32 w 308"/>
                  <a:gd name="T19" fmla="*/ 302 h 437"/>
                  <a:gd name="T20" fmla="*/ 0 w 308"/>
                  <a:gd name="T21" fmla="*/ 302 h 437"/>
                  <a:gd name="T22" fmla="*/ 9 w 308"/>
                  <a:gd name="T23" fmla="*/ 228 h 437"/>
                  <a:gd name="T24" fmla="*/ 13 w 308"/>
                  <a:gd name="T25" fmla="*/ 179 h 437"/>
                  <a:gd name="T26" fmla="*/ 17 w 308"/>
                  <a:gd name="T27" fmla="*/ 147 h 437"/>
                  <a:gd name="T28" fmla="*/ 21 w 308"/>
                  <a:gd name="T29" fmla="*/ 79 h 437"/>
                  <a:gd name="T30" fmla="*/ 26 w 308"/>
                  <a:gd name="T31" fmla="*/ 0 h 4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8"/>
                  <a:gd name="T49" fmla="*/ 0 h 437"/>
                  <a:gd name="T50" fmla="*/ 308 w 308"/>
                  <a:gd name="T51" fmla="*/ 437 h 4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8" h="437">
                    <a:moveTo>
                      <a:pt x="52" y="0"/>
                    </a:moveTo>
                    <a:lnTo>
                      <a:pt x="179" y="5"/>
                    </a:lnTo>
                    <a:lnTo>
                      <a:pt x="265" y="5"/>
                    </a:lnTo>
                    <a:lnTo>
                      <a:pt x="303" y="5"/>
                    </a:lnTo>
                    <a:lnTo>
                      <a:pt x="307" y="102"/>
                    </a:lnTo>
                    <a:lnTo>
                      <a:pt x="308" y="231"/>
                    </a:lnTo>
                    <a:lnTo>
                      <a:pt x="303" y="311"/>
                    </a:lnTo>
                    <a:lnTo>
                      <a:pt x="286" y="437"/>
                    </a:lnTo>
                    <a:lnTo>
                      <a:pt x="162" y="437"/>
                    </a:lnTo>
                    <a:lnTo>
                      <a:pt x="64" y="437"/>
                    </a:lnTo>
                    <a:lnTo>
                      <a:pt x="0" y="437"/>
                    </a:lnTo>
                    <a:lnTo>
                      <a:pt x="18" y="330"/>
                    </a:lnTo>
                    <a:lnTo>
                      <a:pt x="27" y="259"/>
                    </a:lnTo>
                    <a:lnTo>
                      <a:pt x="34" y="212"/>
                    </a:lnTo>
                    <a:lnTo>
                      <a:pt x="43" y="114"/>
                    </a:lnTo>
                    <a:lnTo>
                      <a:pt x="52" y="0"/>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38" name="Freeform 48">
                <a:extLst>
                  <a:ext uri="{FF2B5EF4-FFF2-40B4-BE49-F238E27FC236}">
                    <a16:creationId xmlns="" xmlns:a16="http://schemas.microsoft.com/office/drawing/2014/main" id="{82E19968-47DA-6644-85C3-281A72D39D75}"/>
                  </a:ext>
                </a:extLst>
              </p:cNvPr>
              <p:cNvSpPr>
                <a:spLocks/>
              </p:cNvSpPr>
              <p:nvPr/>
            </p:nvSpPr>
            <p:spPr bwMode="auto">
              <a:xfrm rot="9044436" flipH="1" flipV="1">
                <a:off x="3747" y="2637"/>
                <a:ext cx="103" cy="112"/>
              </a:xfrm>
              <a:custGeom>
                <a:avLst/>
                <a:gdLst>
                  <a:gd name="T0" fmla="*/ 8 w 207"/>
                  <a:gd name="T1" fmla="*/ 0 h 162"/>
                  <a:gd name="T2" fmla="*/ 6 w 207"/>
                  <a:gd name="T3" fmla="*/ 58 h 162"/>
                  <a:gd name="T4" fmla="*/ 0 w 207"/>
                  <a:gd name="T5" fmla="*/ 111 h 162"/>
                  <a:gd name="T6" fmla="*/ 101 w 207"/>
                  <a:gd name="T7" fmla="*/ 112 h 162"/>
                  <a:gd name="T8" fmla="*/ 103 w 207"/>
                  <a:gd name="T9" fmla="*/ 58 h 162"/>
                  <a:gd name="T10" fmla="*/ 101 w 207"/>
                  <a:gd name="T11" fmla="*/ 1 h 162"/>
                  <a:gd name="T12" fmla="*/ 8 w 207"/>
                  <a:gd name="T13" fmla="*/ 0 h 162"/>
                  <a:gd name="T14" fmla="*/ 0 60000 65536"/>
                  <a:gd name="T15" fmla="*/ 0 60000 65536"/>
                  <a:gd name="T16" fmla="*/ 0 60000 65536"/>
                  <a:gd name="T17" fmla="*/ 0 60000 65536"/>
                  <a:gd name="T18" fmla="*/ 0 60000 65536"/>
                  <a:gd name="T19" fmla="*/ 0 60000 65536"/>
                  <a:gd name="T20" fmla="*/ 0 60000 65536"/>
                  <a:gd name="T21" fmla="*/ 0 w 207"/>
                  <a:gd name="T22" fmla="*/ 0 h 162"/>
                  <a:gd name="T23" fmla="*/ 207 w 207"/>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62">
                    <a:moveTo>
                      <a:pt x="16" y="0"/>
                    </a:moveTo>
                    <a:lnTo>
                      <a:pt x="12" y="84"/>
                    </a:lnTo>
                    <a:lnTo>
                      <a:pt x="0" y="161"/>
                    </a:lnTo>
                    <a:lnTo>
                      <a:pt x="203" y="162"/>
                    </a:lnTo>
                    <a:lnTo>
                      <a:pt x="207" y="84"/>
                    </a:lnTo>
                    <a:lnTo>
                      <a:pt x="203" y="1"/>
                    </a:lnTo>
                    <a:lnTo>
                      <a:pt x="16" y="0"/>
                    </a:lnTo>
                    <a:close/>
                  </a:path>
                </a:pathLst>
              </a:custGeom>
              <a:grpFill/>
              <a:ln w="0">
                <a:solidFill>
                  <a:srgbClr val="808080"/>
                </a:solidFill>
                <a:round/>
                <a:headEnd/>
                <a:tailEnd/>
              </a:ln>
            </p:spPr>
            <p:txBody>
              <a:bodyPr/>
              <a:lstStyle/>
              <a:p>
                <a:endParaRPr lang="ru-RU">
                  <a:solidFill>
                    <a:srgbClr val="000000"/>
                  </a:solidFill>
                  <a:cs typeface="Arial" charset="0"/>
                </a:endParaRPr>
              </a:p>
            </p:txBody>
          </p:sp>
          <p:sp>
            <p:nvSpPr>
              <p:cNvPr id="239" name="Arc 49">
                <a:extLst>
                  <a:ext uri="{FF2B5EF4-FFF2-40B4-BE49-F238E27FC236}">
                    <a16:creationId xmlns="" xmlns:a16="http://schemas.microsoft.com/office/drawing/2014/main" id="{7C519E0F-2F8C-2445-8F32-7DEC76A14F02}"/>
                  </a:ext>
                </a:extLst>
              </p:cNvPr>
              <p:cNvSpPr>
                <a:spLocks/>
              </p:cNvSpPr>
              <p:nvPr/>
            </p:nvSpPr>
            <p:spPr bwMode="auto">
              <a:xfrm rot="9044436" flipH="1" flipV="1">
                <a:off x="4341" y="2148"/>
                <a:ext cx="25" cy="45"/>
              </a:xfrm>
              <a:custGeom>
                <a:avLst/>
                <a:gdLst>
                  <a:gd name="T0" fmla="*/ 15 w 21600"/>
                  <a:gd name="T1" fmla="*/ 45 h 40021"/>
                  <a:gd name="T2" fmla="*/ 17 w 21600"/>
                  <a:gd name="T3" fmla="*/ 0 h 40021"/>
                  <a:gd name="T4" fmla="*/ 25 w 21600"/>
                  <a:gd name="T5" fmla="*/ 23 h 40021"/>
                  <a:gd name="T6" fmla="*/ 0 60000 65536"/>
                  <a:gd name="T7" fmla="*/ 0 60000 65536"/>
                  <a:gd name="T8" fmla="*/ 0 60000 65536"/>
                  <a:gd name="T9" fmla="*/ 0 w 21600"/>
                  <a:gd name="T10" fmla="*/ 0 h 40021"/>
                  <a:gd name="T11" fmla="*/ 21600 w 21600"/>
                  <a:gd name="T12" fmla="*/ 40021 h 40021"/>
                </a:gdLst>
                <a:ahLst/>
                <a:cxnLst>
                  <a:cxn ang="T6">
                    <a:pos x="T0" y="T1"/>
                  </a:cxn>
                  <a:cxn ang="T7">
                    <a:pos x="T2" y="T3"/>
                  </a:cxn>
                  <a:cxn ang="T8">
                    <a:pos x="T4" y="T5"/>
                  </a:cxn>
                </a:cxnLst>
                <a:rect l="T9" t="T10" r="T11" b="T12"/>
                <a:pathLst>
                  <a:path w="21600" h="40021" fill="none" extrusionOk="0">
                    <a:moveTo>
                      <a:pt x="12736" y="40020"/>
                    </a:moveTo>
                    <a:cubicBezTo>
                      <a:pt x="4984" y="36532"/>
                      <a:pt x="0" y="28822"/>
                      <a:pt x="0" y="20323"/>
                    </a:cubicBezTo>
                    <a:cubicBezTo>
                      <a:pt x="-1" y="11214"/>
                      <a:pt x="5713" y="3084"/>
                      <a:pt x="14283" y="-1"/>
                    </a:cubicBezTo>
                  </a:path>
                  <a:path w="21600" h="40021" stroke="0" extrusionOk="0">
                    <a:moveTo>
                      <a:pt x="12736" y="40020"/>
                    </a:moveTo>
                    <a:cubicBezTo>
                      <a:pt x="4984" y="36532"/>
                      <a:pt x="0" y="28822"/>
                      <a:pt x="0" y="20323"/>
                    </a:cubicBezTo>
                    <a:cubicBezTo>
                      <a:pt x="-1" y="11214"/>
                      <a:pt x="5713" y="3084"/>
                      <a:pt x="14283" y="-1"/>
                    </a:cubicBezTo>
                    <a:lnTo>
                      <a:pt x="21600" y="20323"/>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40" name="Arc 50">
                <a:extLst>
                  <a:ext uri="{FF2B5EF4-FFF2-40B4-BE49-F238E27FC236}">
                    <a16:creationId xmlns="" xmlns:a16="http://schemas.microsoft.com/office/drawing/2014/main" id="{D1553378-D696-0145-9BA7-4C3DE606D540}"/>
                  </a:ext>
                </a:extLst>
              </p:cNvPr>
              <p:cNvSpPr>
                <a:spLocks/>
              </p:cNvSpPr>
              <p:nvPr/>
            </p:nvSpPr>
            <p:spPr bwMode="auto">
              <a:xfrm rot="9044436" flipH="1" flipV="1">
                <a:off x="4358" y="2117"/>
                <a:ext cx="77" cy="51"/>
              </a:xfrm>
              <a:custGeom>
                <a:avLst/>
                <a:gdLst>
                  <a:gd name="T0" fmla="*/ 0 w 21600"/>
                  <a:gd name="T1" fmla="*/ 0 h 43200"/>
                  <a:gd name="T2" fmla="*/ 0 w 21600"/>
                  <a:gd name="T3" fmla="*/ 51 h 43200"/>
                  <a:gd name="T4" fmla="*/ 0 w 21600"/>
                  <a:gd name="T5" fmla="*/ 26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41" name="Arc 51">
                <a:extLst>
                  <a:ext uri="{FF2B5EF4-FFF2-40B4-BE49-F238E27FC236}">
                    <a16:creationId xmlns="" xmlns:a16="http://schemas.microsoft.com/office/drawing/2014/main" id="{FD9A16E0-129A-3B41-B7E2-4B1AE2229BB7}"/>
                  </a:ext>
                </a:extLst>
              </p:cNvPr>
              <p:cNvSpPr>
                <a:spLocks/>
              </p:cNvSpPr>
              <p:nvPr/>
            </p:nvSpPr>
            <p:spPr bwMode="auto">
              <a:xfrm rot="9044436" flipH="1" flipV="1">
                <a:off x="4386" y="2132"/>
                <a:ext cx="34" cy="22"/>
              </a:xfrm>
              <a:custGeom>
                <a:avLst/>
                <a:gdLst>
                  <a:gd name="T0" fmla="*/ 0 w 21600"/>
                  <a:gd name="T1" fmla="*/ 0 h 43200"/>
                  <a:gd name="T2" fmla="*/ 0 w 21600"/>
                  <a:gd name="T3" fmla="*/ 22 h 43200"/>
                  <a:gd name="T4" fmla="*/ 0 w 21600"/>
                  <a:gd name="T5" fmla="*/ 1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42" name="Freeform 52">
                <a:extLst>
                  <a:ext uri="{FF2B5EF4-FFF2-40B4-BE49-F238E27FC236}">
                    <a16:creationId xmlns="" xmlns:a16="http://schemas.microsoft.com/office/drawing/2014/main" id="{B159F657-A00A-3B41-B7CB-EB07A64D95D9}"/>
                  </a:ext>
                </a:extLst>
              </p:cNvPr>
              <p:cNvSpPr>
                <a:spLocks/>
              </p:cNvSpPr>
              <p:nvPr/>
            </p:nvSpPr>
            <p:spPr bwMode="auto">
              <a:xfrm rot="9044436" flipH="1" flipV="1">
                <a:off x="4356" y="2144"/>
                <a:ext cx="8" cy="39"/>
              </a:xfrm>
              <a:custGeom>
                <a:avLst/>
                <a:gdLst>
                  <a:gd name="T0" fmla="*/ 1 w 24"/>
                  <a:gd name="T1" fmla="*/ 0 h 53"/>
                  <a:gd name="T2" fmla="*/ 8 w 24"/>
                  <a:gd name="T3" fmla="*/ 0 h 53"/>
                  <a:gd name="T4" fmla="*/ 8 w 24"/>
                  <a:gd name="T5" fmla="*/ 39 h 53"/>
                  <a:gd name="T6" fmla="*/ 0 w 24"/>
                  <a:gd name="T7" fmla="*/ 37 h 53"/>
                  <a:gd name="T8" fmla="*/ 1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3" y="0"/>
                    </a:moveTo>
                    <a:lnTo>
                      <a:pt x="24" y="0"/>
                    </a:lnTo>
                    <a:lnTo>
                      <a:pt x="24" y="53"/>
                    </a:lnTo>
                    <a:lnTo>
                      <a:pt x="0" y="50"/>
                    </a:lnTo>
                    <a:lnTo>
                      <a:pt x="3" y="0"/>
                    </a:lnTo>
                    <a:close/>
                  </a:path>
                </a:pathLst>
              </a:custGeom>
              <a:grpFill/>
              <a:ln w="9525">
                <a:noFill/>
                <a:miter lim="800000"/>
                <a:headEnd/>
                <a:tailEnd/>
              </a:ln>
            </p:spPr>
            <p:txBody>
              <a:bodyPr/>
              <a:lstStyle/>
              <a:p>
                <a:endParaRPr lang="ru-RU">
                  <a:solidFill>
                    <a:srgbClr val="000000"/>
                  </a:solidFill>
                  <a:cs typeface="Arial" charset="0"/>
                </a:endParaRPr>
              </a:p>
            </p:txBody>
          </p:sp>
          <p:sp>
            <p:nvSpPr>
              <p:cNvPr id="243" name="Freeform 53">
                <a:extLst>
                  <a:ext uri="{FF2B5EF4-FFF2-40B4-BE49-F238E27FC236}">
                    <a16:creationId xmlns="" xmlns:a16="http://schemas.microsoft.com/office/drawing/2014/main" id="{5B779EFA-A2F5-0449-8520-769DED99C7CA}"/>
                  </a:ext>
                </a:extLst>
              </p:cNvPr>
              <p:cNvSpPr>
                <a:spLocks/>
              </p:cNvSpPr>
              <p:nvPr/>
            </p:nvSpPr>
            <p:spPr bwMode="auto">
              <a:xfrm rot="9044436" flipH="1" flipV="1">
                <a:off x="4326" y="2320"/>
                <a:ext cx="162" cy="101"/>
              </a:xfrm>
              <a:custGeom>
                <a:avLst/>
                <a:gdLst>
                  <a:gd name="T0" fmla="*/ 116 w 335"/>
                  <a:gd name="T1" fmla="*/ 10 h 148"/>
                  <a:gd name="T2" fmla="*/ 100 w 335"/>
                  <a:gd name="T3" fmla="*/ 7 h 148"/>
                  <a:gd name="T4" fmla="*/ 80 w 335"/>
                  <a:gd name="T5" fmla="*/ 5 h 148"/>
                  <a:gd name="T6" fmla="*/ 51 w 335"/>
                  <a:gd name="T7" fmla="*/ 0 h 148"/>
                  <a:gd name="T8" fmla="*/ 32 w 335"/>
                  <a:gd name="T9" fmla="*/ 1 h 148"/>
                  <a:gd name="T10" fmla="*/ 22 w 335"/>
                  <a:gd name="T11" fmla="*/ 3 h 148"/>
                  <a:gd name="T12" fmla="*/ 15 w 335"/>
                  <a:gd name="T13" fmla="*/ 10 h 148"/>
                  <a:gd name="T14" fmla="*/ 10 w 335"/>
                  <a:gd name="T15" fmla="*/ 23 h 148"/>
                  <a:gd name="T16" fmla="*/ 3 w 335"/>
                  <a:gd name="T17" fmla="*/ 41 h 148"/>
                  <a:gd name="T18" fmla="*/ 0 w 335"/>
                  <a:gd name="T19" fmla="*/ 55 h 148"/>
                  <a:gd name="T20" fmla="*/ 0 w 335"/>
                  <a:gd name="T21" fmla="*/ 73 h 148"/>
                  <a:gd name="T22" fmla="*/ 5 w 335"/>
                  <a:gd name="T23" fmla="*/ 85 h 148"/>
                  <a:gd name="T24" fmla="*/ 14 w 335"/>
                  <a:gd name="T25" fmla="*/ 94 h 148"/>
                  <a:gd name="T26" fmla="*/ 28 w 335"/>
                  <a:gd name="T27" fmla="*/ 98 h 148"/>
                  <a:gd name="T28" fmla="*/ 46 w 335"/>
                  <a:gd name="T29" fmla="*/ 101 h 148"/>
                  <a:gd name="T30" fmla="*/ 69 w 335"/>
                  <a:gd name="T31" fmla="*/ 98 h 148"/>
                  <a:gd name="T32" fmla="*/ 90 w 335"/>
                  <a:gd name="T33" fmla="*/ 99 h 148"/>
                  <a:gd name="T34" fmla="*/ 113 w 335"/>
                  <a:gd name="T35" fmla="*/ 98 h 148"/>
                  <a:gd name="T36" fmla="*/ 129 w 335"/>
                  <a:gd name="T37" fmla="*/ 94 h 148"/>
                  <a:gd name="T38" fmla="*/ 138 w 335"/>
                  <a:gd name="T39" fmla="*/ 90 h 148"/>
                  <a:gd name="T40" fmla="*/ 144 w 335"/>
                  <a:gd name="T41" fmla="*/ 85 h 148"/>
                  <a:gd name="T42" fmla="*/ 153 w 335"/>
                  <a:gd name="T43" fmla="*/ 68 h 148"/>
                  <a:gd name="T44" fmla="*/ 160 w 335"/>
                  <a:gd name="T45" fmla="*/ 49 h 148"/>
                  <a:gd name="T46" fmla="*/ 162 w 335"/>
                  <a:gd name="T47" fmla="*/ 40 h 148"/>
                  <a:gd name="T48" fmla="*/ 162 w 335"/>
                  <a:gd name="T49" fmla="*/ 33 h 148"/>
                  <a:gd name="T50" fmla="*/ 158 w 335"/>
                  <a:gd name="T51" fmla="*/ 26 h 148"/>
                  <a:gd name="T52" fmla="*/ 155 w 335"/>
                  <a:gd name="T53" fmla="*/ 21 h 148"/>
                  <a:gd name="T54" fmla="*/ 147 w 335"/>
                  <a:gd name="T55" fmla="*/ 18 h 148"/>
                  <a:gd name="T56" fmla="*/ 137 w 335"/>
                  <a:gd name="T57" fmla="*/ 15 h 148"/>
                  <a:gd name="T58" fmla="*/ 116 w 335"/>
                  <a:gd name="T59" fmla="*/ 10 h 1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35"/>
                  <a:gd name="T91" fmla="*/ 0 h 148"/>
                  <a:gd name="T92" fmla="*/ 335 w 335"/>
                  <a:gd name="T93" fmla="*/ 148 h 1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35" h="148">
                    <a:moveTo>
                      <a:pt x="240" y="14"/>
                    </a:moveTo>
                    <a:lnTo>
                      <a:pt x="206" y="10"/>
                    </a:lnTo>
                    <a:lnTo>
                      <a:pt x="166" y="7"/>
                    </a:lnTo>
                    <a:lnTo>
                      <a:pt x="105" y="0"/>
                    </a:lnTo>
                    <a:lnTo>
                      <a:pt x="67" y="1"/>
                    </a:lnTo>
                    <a:lnTo>
                      <a:pt x="45" y="4"/>
                    </a:lnTo>
                    <a:lnTo>
                      <a:pt x="30" y="14"/>
                    </a:lnTo>
                    <a:lnTo>
                      <a:pt x="20" y="34"/>
                    </a:lnTo>
                    <a:lnTo>
                      <a:pt x="7" y="60"/>
                    </a:lnTo>
                    <a:lnTo>
                      <a:pt x="1" y="81"/>
                    </a:lnTo>
                    <a:lnTo>
                      <a:pt x="0" y="107"/>
                    </a:lnTo>
                    <a:lnTo>
                      <a:pt x="11" y="125"/>
                    </a:lnTo>
                    <a:lnTo>
                      <a:pt x="29" y="138"/>
                    </a:lnTo>
                    <a:lnTo>
                      <a:pt x="57" y="143"/>
                    </a:lnTo>
                    <a:lnTo>
                      <a:pt x="95" y="148"/>
                    </a:lnTo>
                    <a:lnTo>
                      <a:pt x="143" y="144"/>
                    </a:lnTo>
                    <a:lnTo>
                      <a:pt x="187" y="145"/>
                    </a:lnTo>
                    <a:lnTo>
                      <a:pt x="233" y="144"/>
                    </a:lnTo>
                    <a:lnTo>
                      <a:pt x="266" y="138"/>
                    </a:lnTo>
                    <a:lnTo>
                      <a:pt x="286" y="132"/>
                    </a:lnTo>
                    <a:lnTo>
                      <a:pt x="298" y="124"/>
                    </a:lnTo>
                    <a:lnTo>
                      <a:pt x="317" y="99"/>
                    </a:lnTo>
                    <a:lnTo>
                      <a:pt x="331" y="72"/>
                    </a:lnTo>
                    <a:lnTo>
                      <a:pt x="334" y="59"/>
                    </a:lnTo>
                    <a:lnTo>
                      <a:pt x="335" y="49"/>
                    </a:lnTo>
                    <a:lnTo>
                      <a:pt x="327" y="38"/>
                    </a:lnTo>
                    <a:lnTo>
                      <a:pt x="320" y="31"/>
                    </a:lnTo>
                    <a:lnTo>
                      <a:pt x="305" y="27"/>
                    </a:lnTo>
                    <a:lnTo>
                      <a:pt x="283" y="22"/>
                    </a:lnTo>
                    <a:lnTo>
                      <a:pt x="240" y="14"/>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44" name="Freeform 54">
                <a:extLst>
                  <a:ext uri="{FF2B5EF4-FFF2-40B4-BE49-F238E27FC236}">
                    <a16:creationId xmlns="" xmlns:a16="http://schemas.microsoft.com/office/drawing/2014/main" id="{E9FFFECF-2206-FE48-BDD9-350747773E53}"/>
                  </a:ext>
                </a:extLst>
              </p:cNvPr>
              <p:cNvSpPr>
                <a:spLocks/>
              </p:cNvSpPr>
              <p:nvPr/>
            </p:nvSpPr>
            <p:spPr bwMode="auto">
              <a:xfrm rot="9044436" flipH="1" flipV="1">
                <a:off x="4333" y="2331"/>
                <a:ext cx="154" cy="72"/>
              </a:xfrm>
              <a:custGeom>
                <a:avLst/>
                <a:gdLst>
                  <a:gd name="T0" fmla="*/ 154 w 298"/>
                  <a:gd name="T1" fmla="*/ 28 h 103"/>
                  <a:gd name="T2" fmla="*/ 145 w 298"/>
                  <a:gd name="T3" fmla="*/ 29 h 103"/>
                  <a:gd name="T4" fmla="*/ 129 w 298"/>
                  <a:gd name="T5" fmla="*/ 31 h 103"/>
                  <a:gd name="T6" fmla="*/ 115 w 298"/>
                  <a:gd name="T7" fmla="*/ 31 h 103"/>
                  <a:gd name="T8" fmla="*/ 104 w 298"/>
                  <a:gd name="T9" fmla="*/ 33 h 103"/>
                  <a:gd name="T10" fmla="*/ 93 w 298"/>
                  <a:gd name="T11" fmla="*/ 30 h 103"/>
                  <a:gd name="T12" fmla="*/ 76 w 298"/>
                  <a:gd name="T13" fmla="*/ 21 h 103"/>
                  <a:gd name="T14" fmla="*/ 65 w 298"/>
                  <a:gd name="T15" fmla="*/ 15 h 103"/>
                  <a:gd name="T16" fmla="*/ 44 w 298"/>
                  <a:gd name="T17" fmla="*/ 3 h 103"/>
                  <a:gd name="T18" fmla="*/ 33 w 298"/>
                  <a:gd name="T19" fmla="*/ 0 h 103"/>
                  <a:gd name="T20" fmla="*/ 27 w 298"/>
                  <a:gd name="T21" fmla="*/ 0 h 103"/>
                  <a:gd name="T22" fmla="*/ 17 w 298"/>
                  <a:gd name="T23" fmla="*/ 3 h 103"/>
                  <a:gd name="T24" fmla="*/ 11 w 298"/>
                  <a:gd name="T25" fmla="*/ 10 h 103"/>
                  <a:gd name="T26" fmla="*/ 8 w 298"/>
                  <a:gd name="T27" fmla="*/ 18 h 103"/>
                  <a:gd name="T28" fmla="*/ 3 w 298"/>
                  <a:gd name="T29" fmla="*/ 36 h 103"/>
                  <a:gd name="T30" fmla="*/ 0 w 298"/>
                  <a:gd name="T31" fmla="*/ 52 h 103"/>
                  <a:gd name="T32" fmla="*/ 0 w 298"/>
                  <a:gd name="T33" fmla="*/ 64 h 103"/>
                  <a:gd name="T34" fmla="*/ 5 w 298"/>
                  <a:gd name="T35" fmla="*/ 69 h 103"/>
                  <a:gd name="T36" fmla="*/ 13 w 298"/>
                  <a:gd name="T37" fmla="*/ 72 h 103"/>
                  <a:gd name="T38" fmla="*/ 37 w 298"/>
                  <a:gd name="T39" fmla="*/ 72 h 103"/>
                  <a:gd name="T40" fmla="*/ 73 w 298"/>
                  <a:gd name="T41" fmla="*/ 71 h 103"/>
                  <a:gd name="T42" fmla="*/ 110 w 298"/>
                  <a:gd name="T43" fmla="*/ 69 h 103"/>
                  <a:gd name="T44" fmla="*/ 129 w 298"/>
                  <a:gd name="T45" fmla="*/ 69 h 103"/>
                  <a:gd name="T46" fmla="*/ 143 w 298"/>
                  <a:gd name="T47" fmla="*/ 66 h 1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8"/>
                  <a:gd name="T73" fmla="*/ 0 h 103"/>
                  <a:gd name="T74" fmla="*/ 298 w 298"/>
                  <a:gd name="T75" fmla="*/ 103 h 1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8" h="103">
                    <a:moveTo>
                      <a:pt x="298" y="40"/>
                    </a:moveTo>
                    <a:lnTo>
                      <a:pt x="280" y="41"/>
                    </a:lnTo>
                    <a:lnTo>
                      <a:pt x="250" y="44"/>
                    </a:lnTo>
                    <a:lnTo>
                      <a:pt x="223" y="45"/>
                    </a:lnTo>
                    <a:lnTo>
                      <a:pt x="201" y="47"/>
                    </a:lnTo>
                    <a:lnTo>
                      <a:pt x="179" y="43"/>
                    </a:lnTo>
                    <a:lnTo>
                      <a:pt x="148" y="30"/>
                    </a:lnTo>
                    <a:lnTo>
                      <a:pt x="125" y="22"/>
                    </a:lnTo>
                    <a:lnTo>
                      <a:pt x="86" y="5"/>
                    </a:lnTo>
                    <a:lnTo>
                      <a:pt x="63" y="0"/>
                    </a:lnTo>
                    <a:lnTo>
                      <a:pt x="52" y="0"/>
                    </a:lnTo>
                    <a:lnTo>
                      <a:pt x="33" y="5"/>
                    </a:lnTo>
                    <a:lnTo>
                      <a:pt x="21" y="14"/>
                    </a:lnTo>
                    <a:lnTo>
                      <a:pt x="16" y="26"/>
                    </a:lnTo>
                    <a:lnTo>
                      <a:pt x="6" y="51"/>
                    </a:lnTo>
                    <a:lnTo>
                      <a:pt x="0" y="75"/>
                    </a:lnTo>
                    <a:lnTo>
                      <a:pt x="0" y="91"/>
                    </a:lnTo>
                    <a:lnTo>
                      <a:pt x="9" y="99"/>
                    </a:lnTo>
                    <a:lnTo>
                      <a:pt x="25" y="103"/>
                    </a:lnTo>
                    <a:lnTo>
                      <a:pt x="71" y="103"/>
                    </a:lnTo>
                    <a:lnTo>
                      <a:pt x="142" y="102"/>
                    </a:lnTo>
                    <a:lnTo>
                      <a:pt x="212" y="99"/>
                    </a:lnTo>
                    <a:lnTo>
                      <a:pt x="249" y="98"/>
                    </a:lnTo>
                    <a:lnTo>
                      <a:pt x="277" y="95"/>
                    </a:lnTo>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45" name="Freeform 55">
                <a:extLst>
                  <a:ext uri="{FF2B5EF4-FFF2-40B4-BE49-F238E27FC236}">
                    <a16:creationId xmlns="" xmlns:a16="http://schemas.microsoft.com/office/drawing/2014/main" id="{EE37C0FB-D25F-764D-BB1C-9756DA293AE5}"/>
                  </a:ext>
                </a:extLst>
              </p:cNvPr>
              <p:cNvSpPr>
                <a:spLocks/>
              </p:cNvSpPr>
              <p:nvPr/>
            </p:nvSpPr>
            <p:spPr bwMode="auto">
              <a:xfrm rot="9044436" flipH="1" flipV="1">
                <a:off x="3898" y="2575"/>
                <a:ext cx="188" cy="118"/>
              </a:xfrm>
              <a:custGeom>
                <a:avLst/>
                <a:gdLst>
                  <a:gd name="T0" fmla="*/ 3 w 368"/>
                  <a:gd name="T1" fmla="*/ 0 h 173"/>
                  <a:gd name="T2" fmla="*/ 3 w 368"/>
                  <a:gd name="T3" fmla="*/ 41 h 173"/>
                  <a:gd name="T4" fmla="*/ 1 w 368"/>
                  <a:gd name="T5" fmla="*/ 91 h 173"/>
                  <a:gd name="T6" fmla="*/ 0 w 368"/>
                  <a:gd name="T7" fmla="*/ 116 h 173"/>
                  <a:gd name="T8" fmla="*/ 145 w 368"/>
                  <a:gd name="T9" fmla="*/ 118 h 173"/>
                  <a:gd name="T10" fmla="*/ 186 w 368"/>
                  <a:gd name="T11" fmla="*/ 114 h 173"/>
                  <a:gd name="T12" fmla="*/ 188 w 368"/>
                  <a:gd name="T13" fmla="*/ 93 h 173"/>
                  <a:gd name="T14" fmla="*/ 188 w 368"/>
                  <a:gd name="T15" fmla="*/ 59 h 173"/>
                  <a:gd name="T16" fmla="*/ 186 w 368"/>
                  <a:gd name="T17" fmla="*/ 24 h 173"/>
                  <a:gd name="T18" fmla="*/ 184 w 368"/>
                  <a:gd name="T19" fmla="*/ 3 h 173"/>
                  <a:gd name="T20" fmla="*/ 3 w 368"/>
                  <a:gd name="T21" fmla="*/ 0 h 1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8"/>
                  <a:gd name="T34" fmla="*/ 0 h 173"/>
                  <a:gd name="T35" fmla="*/ 368 w 368"/>
                  <a:gd name="T36" fmla="*/ 173 h 1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8" h="173">
                    <a:moveTo>
                      <a:pt x="5" y="0"/>
                    </a:moveTo>
                    <a:lnTo>
                      <a:pt x="5" y="60"/>
                    </a:lnTo>
                    <a:lnTo>
                      <a:pt x="1" y="134"/>
                    </a:lnTo>
                    <a:lnTo>
                      <a:pt x="0" y="170"/>
                    </a:lnTo>
                    <a:lnTo>
                      <a:pt x="283" y="173"/>
                    </a:lnTo>
                    <a:lnTo>
                      <a:pt x="365" y="167"/>
                    </a:lnTo>
                    <a:lnTo>
                      <a:pt x="368" y="136"/>
                    </a:lnTo>
                    <a:lnTo>
                      <a:pt x="368" y="86"/>
                    </a:lnTo>
                    <a:lnTo>
                      <a:pt x="365" y="35"/>
                    </a:lnTo>
                    <a:lnTo>
                      <a:pt x="360" y="5"/>
                    </a:lnTo>
                    <a:lnTo>
                      <a:pt x="5" y="0"/>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46" name="Freeform 56">
                <a:extLst>
                  <a:ext uri="{FF2B5EF4-FFF2-40B4-BE49-F238E27FC236}">
                    <a16:creationId xmlns="" xmlns:a16="http://schemas.microsoft.com/office/drawing/2014/main" id="{558C6591-0526-A446-AE80-7DB96B80DA70}"/>
                  </a:ext>
                </a:extLst>
              </p:cNvPr>
              <p:cNvSpPr>
                <a:spLocks/>
              </p:cNvSpPr>
              <p:nvPr/>
            </p:nvSpPr>
            <p:spPr bwMode="auto">
              <a:xfrm rot="9044436" flipH="1" flipV="1">
                <a:off x="3967" y="2750"/>
                <a:ext cx="163" cy="61"/>
              </a:xfrm>
              <a:custGeom>
                <a:avLst/>
                <a:gdLst>
                  <a:gd name="T0" fmla="*/ 0 w 316"/>
                  <a:gd name="T1" fmla="*/ 61 h 93"/>
                  <a:gd name="T2" fmla="*/ 4 w 316"/>
                  <a:gd name="T3" fmla="*/ 35 h 93"/>
                  <a:gd name="T4" fmla="*/ 8 w 316"/>
                  <a:gd name="T5" fmla="*/ 0 h 93"/>
                  <a:gd name="T6" fmla="*/ 44 w 316"/>
                  <a:gd name="T7" fmla="*/ 0 h 93"/>
                  <a:gd name="T8" fmla="*/ 91 w 316"/>
                  <a:gd name="T9" fmla="*/ 0 h 93"/>
                  <a:gd name="T10" fmla="*/ 139 w 316"/>
                  <a:gd name="T11" fmla="*/ 1 h 93"/>
                  <a:gd name="T12" fmla="*/ 163 w 316"/>
                  <a:gd name="T13" fmla="*/ 1 h 93"/>
                  <a:gd name="T14" fmla="*/ 158 w 316"/>
                  <a:gd name="T15" fmla="*/ 28 h 93"/>
                  <a:gd name="T16" fmla="*/ 155 w 316"/>
                  <a:gd name="T17" fmla="*/ 49 h 93"/>
                  <a:gd name="T18" fmla="*/ 115 w 316"/>
                  <a:gd name="T19" fmla="*/ 55 h 93"/>
                  <a:gd name="T20" fmla="*/ 73 w 316"/>
                  <a:gd name="T21" fmla="*/ 56 h 93"/>
                  <a:gd name="T22" fmla="*/ 22 w 316"/>
                  <a:gd name="T23" fmla="*/ 59 h 93"/>
                  <a:gd name="T24" fmla="*/ 0 w 316"/>
                  <a:gd name="T25" fmla="*/ 61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6"/>
                  <a:gd name="T40" fmla="*/ 0 h 93"/>
                  <a:gd name="T41" fmla="*/ 316 w 316"/>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6" h="93">
                    <a:moveTo>
                      <a:pt x="0" y="93"/>
                    </a:moveTo>
                    <a:lnTo>
                      <a:pt x="8" y="54"/>
                    </a:lnTo>
                    <a:lnTo>
                      <a:pt x="16" y="0"/>
                    </a:lnTo>
                    <a:lnTo>
                      <a:pt x="86" y="0"/>
                    </a:lnTo>
                    <a:lnTo>
                      <a:pt x="177" y="0"/>
                    </a:lnTo>
                    <a:lnTo>
                      <a:pt x="270" y="1"/>
                    </a:lnTo>
                    <a:lnTo>
                      <a:pt x="316" y="1"/>
                    </a:lnTo>
                    <a:lnTo>
                      <a:pt x="307" y="43"/>
                    </a:lnTo>
                    <a:lnTo>
                      <a:pt x="300" y="74"/>
                    </a:lnTo>
                    <a:lnTo>
                      <a:pt x="222" y="84"/>
                    </a:lnTo>
                    <a:lnTo>
                      <a:pt x="142" y="86"/>
                    </a:lnTo>
                    <a:lnTo>
                      <a:pt x="42" y="90"/>
                    </a:lnTo>
                    <a:lnTo>
                      <a:pt x="0" y="93"/>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47" name="Freeform 57">
                <a:extLst>
                  <a:ext uri="{FF2B5EF4-FFF2-40B4-BE49-F238E27FC236}">
                    <a16:creationId xmlns="" xmlns:a16="http://schemas.microsoft.com/office/drawing/2014/main" id="{FCFD247A-C716-0845-B92F-84A89AB83E1F}"/>
                  </a:ext>
                </a:extLst>
              </p:cNvPr>
              <p:cNvSpPr>
                <a:spLocks/>
              </p:cNvSpPr>
              <p:nvPr/>
            </p:nvSpPr>
            <p:spPr bwMode="auto">
              <a:xfrm rot="9044436" flipH="1" flipV="1">
                <a:off x="3969" y="2745"/>
                <a:ext cx="171" cy="39"/>
              </a:xfrm>
              <a:custGeom>
                <a:avLst/>
                <a:gdLst>
                  <a:gd name="T0" fmla="*/ 0 w 330"/>
                  <a:gd name="T1" fmla="*/ 3 h 60"/>
                  <a:gd name="T2" fmla="*/ 153 w 330"/>
                  <a:gd name="T3" fmla="*/ 0 h 60"/>
                  <a:gd name="T4" fmla="*/ 165 w 330"/>
                  <a:gd name="T5" fmla="*/ 3 h 60"/>
                  <a:gd name="T6" fmla="*/ 169 w 330"/>
                  <a:gd name="T7" fmla="*/ 18 h 60"/>
                  <a:gd name="T8" fmla="*/ 171 w 330"/>
                  <a:gd name="T9" fmla="*/ 25 h 60"/>
                  <a:gd name="T10" fmla="*/ 35 w 330"/>
                  <a:gd name="T11" fmla="*/ 39 h 60"/>
                  <a:gd name="T12" fmla="*/ 32 w 330"/>
                  <a:gd name="T13" fmla="*/ 30 h 60"/>
                  <a:gd name="T14" fmla="*/ 30 w 330"/>
                  <a:gd name="T15" fmla="*/ 22 h 60"/>
                  <a:gd name="T16" fmla="*/ 23 w 330"/>
                  <a:gd name="T17" fmla="*/ 10 h 60"/>
                  <a:gd name="T18" fmla="*/ 0 w 330"/>
                  <a:gd name="T19" fmla="*/ 3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
                  <a:gd name="T31" fmla="*/ 0 h 60"/>
                  <a:gd name="T32" fmla="*/ 330 w 330"/>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 h="60">
                    <a:moveTo>
                      <a:pt x="0" y="4"/>
                    </a:moveTo>
                    <a:lnTo>
                      <a:pt x="295" y="0"/>
                    </a:lnTo>
                    <a:lnTo>
                      <a:pt x="318" y="5"/>
                    </a:lnTo>
                    <a:lnTo>
                      <a:pt x="327" y="27"/>
                    </a:lnTo>
                    <a:lnTo>
                      <a:pt x="330" y="38"/>
                    </a:lnTo>
                    <a:lnTo>
                      <a:pt x="67" y="60"/>
                    </a:lnTo>
                    <a:lnTo>
                      <a:pt x="62" y="46"/>
                    </a:lnTo>
                    <a:lnTo>
                      <a:pt x="58" y="34"/>
                    </a:lnTo>
                    <a:lnTo>
                      <a:pt x="45" y="16"/>
                    </a:lnTo>
                    <a:lnTo>
                      <a:pt x="0" y="4"/>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48" name="Oval 58">
                <a:extLst>
                  <a:ext uri="{FF2B5EF4-FFF2-40B4-BE49-F238E27FC236}">
                    <a16:creationId xmlns="" xmlns:a16="http://schemas.microsoft.com/office/drawing/2014/main" id="{46A76B53-41B7-3144-824E-7F1CCB823C1E}"/>
                  </a:ext>
                </a:extLst>
              </p:cNvPr>
              <p:cNvSpPr>
                <a:spLocks noChangeArrowheads="1"/>
              </p:cNvSpPr>
              <p:nvPr/>
            </p:nvSpPr>
            <p:spPr bwMode="auto">
              <a:xfrm rot="9044436" flipH="1" flipV="1">
                <a:off x="4023" y="2840"/>
                <a:ext cx="51" cy="73"/>
              </a:xfrm>
              <a:prstGeom prst="ellipse">
                <a:avLst/>
              </a:prstGeom>
              <a:grpFill/>
              <a:ln w="0">
                <a:solidFill>
                  <a:srgbClr val="000000"/>
                </a:solidFill>
                <a:round/>
                <a:headEnd/>
                <a:tailEnd/>
              </a:ln>
            </p:spPr>
            <p:txBody>
              <a:bodyPr/>
              <a:lstStyle/>
              <a:p>
                <a:endParaRPr lang="ru-RU">
                  <a:solidFill>
                    <a:srgbClr val="000000"/>
                  </a:solidFill>
                  <a:cs typeface="Arial" charset="0"/>
                </a:endParaRPr>
              </a:p>
            </p:txBody>
          </p:sp>
          <p:sp>
            <p:nvSpPr>
              <p:cNvPr id="249" name="Line 59">
                <a:extLst>
                  <a:ext uri="{FF2B5EF4-FFF2-40B4-BE49-F238E27FC236}">
                    <a16:creationId xmlns="" xmlns:a16="http://schemas.microsoft.com/office/drawing/2014/main" id="{2DF4ABA6-28DA-6049-8056-8FE6CC72F714}"/>
                  </a:ext>
                </a:extLst>
              </p:cNvPr>
              <p:cNvSpPr>
                <a:spLocks noChangeShapeType="1"/>
              </p:cNvSpPr>
              <p:nvPr/>
            </p:nvSpPr>
            <p:spPr bwMode="auto">
              <a:xfrm rot="9044436" flipH="1" flipV="1">
                <a:off x="4010" y="2794"/>
                <a:ext cx="17" cy="95"/>
              </a:xfrm>
              <a:prstGeom prst="line">
                <a:avLst/>
              </a:prstGeom>
              <a:grpFill/>
              <a:ln w="1588">
                <a:solidFill>
                  <a:srgbClr val="808080"/>
                </a:solidFill>
                <a:round/>
                <a:headEnd/>
                <a:tailEnd/>
              </a:ln>
            </p:spPr>
            <p:txBody>
              <a:bodyPr/>
              <a:lstStyle/>
              <a:p>
                <a:endParaRPr lang="ru-RU">
                  <a:solidFill>
                    <a:srgbClr val="000000"/>
                  </a:solidFill>
                  <a:cs typeface="Arial" charset="0"/>
                </a:endParaRPr>
              </a:p>
            </p:txBody>
          </p:sp>
          <p:sp>
            <p:nvSpPr>
              <p:cNvPr id="250" name="Oval 60">
                <a:extLst>
                  <a:ext uri="{FF2B5EF4-FFF2-40B4-BE49-F238E27FC236}">
                    <a16:creationId xmlns="" xmlns:a16="http://schemas.microsoft.com/office/drawing/2014/main" id="{CE1CB1E6-89A1-4E4C-A4FA-D285B31E058E}"/>
                  </a:ext>
                </a:extLst>
              </p:cNvPr>
              <p:cNvSpPr>
                <a:spLocks noChangeArrowheads="1"/>
              </p:cNvSpPr>
              <p:nvPr/>
            </p:nvSpPr>
            <p:spPr bwMode="auto">
              <a:xfrm rot="9044436" flipH="1" flipV="1">
                <a:off x="4032" y="2862"/>
                <a:ext cx="35" cy="33"/>
              </a:xfrm>
              <a:prstGeom prst="ellipse">
                <a:avLst/>
              </a:prstGeom>
              <a:grpFill/>
              <a:ln w="0">
                <a:solidFill>
                  <a:srgbClr val="000000"/>
                </a:solidFill>
                <a:round/>
                <a:headEnd/>
                <a:tailEnd/>
              </a:ln>
            </p:spPr>
            <p:txBody>
              <a:bodyPr/>
              <a:lstStyle/>
              <a:p>
                <a:endParaRPr lang="ru-RU">
                  <a:solidFill>
                    <a:srgbClr val="000000"/>
                  </a:solidFill>
                  <a:cs typeface="Arial" charset="0"/>
                </a:endParaRPr>
              </a:p>
            </p:txBody>
          </p:sp>
          <p:sp>
            <p:nvSpPr>
              <p:cNvPr id="251" name="Line 61">
                <a:extLst>
                  <a:ext uri="{FF2B5EF4-FFF2-40B4-BE49-F238E27FC236}">
                    <a16:creationId xmlns="" xmlns:a16="http://schemas.microsoft.com/office/drawing/2014/main" id="{587BDE1A-8660-5948-8230-9620C7470EDF}"/>
                  </a:ext>
                </a:extLst>
              </p:cNvPr>
              <p:cNvSpPr>
                <a:spLocks noChangeShapeType="1"/>
              </p:cNvSpPr>
              <p:nvPr/>
            </p:nvSpPr>
            <p:spPr bwMode="auto">
              <a:xfrm rot="9044436" flipH="1">
                <a:off x="4014" y="2817"/>
                <a:ext cx="8" cy="28"/>
              </a:xfrm>
              <a:prstGeom prst="line">
                <a:avLst/>
              </a:prstGeom>
              <a:grpFill/>
              <a:ln w="0">
                <a:solidFill>
                  <a:srgbClr val="808080"/>
                </a:solidFill>
                <a:round/>
                <a:headEnd/>
                <a:tailEnd/>
              </a:ln>
            </p:spPr>
            <p:txBody>
              <a:bodyPr/>
              <a:lstStyle/>
              <a:p>
                <a:endParaRPr lang="ru-RU">
                  <a:solidFill>
                    <a:srgbClr val="000000"/>
                  </a:solidFill>
                  <a:cs typeface="Arial" charset="0"/>
                </a:endParaRPr>
              </a:p>
            </p:txBody>
          </p:sp>
          <p:sp>
            <p:nvSpPr>
              <p:cNvPr id="252" name="Arc 62">
                <a:extLst>
                  <a:ext uri="{FF2B5EF4-FFF2-40B4-BE49-F238E27FC236}">
                    <a16:creationId xmlns="" xmlns:a16="http://schemas.microsoft.com/office/drawing/2014/main" id="{1A596531-09B7-E540-B14D-968AD2F68D02}"/>
                  </a:ext>
                </a:extLst>
              </p:cNvPr>
              <p:cNvSpPr>
                <a:spLocks/>
              </p:cNvSpPr>
              <p:nvPr/>
            </p:nvSpPr>
            <p:spPr bwMode="auto">
              <a:xfrm rot="9044436" flipH="1" flipV="1">
                <a:off x="3344" y="3010"/>
                <a:ext cx="51" cy="72"/>
              </a:xfrm>
              <a:custGeom>
                <a:avLst/>
                <a:gdLst>
                  <a:gd name="T0" fmla="*/ 51 w 21600"/>
                  <a:gd name="T1" fmla="*/ 72 h 43200"/>
                  <a:gd name="T2" fmla="*/ 51 w 21600"/>
                  <a:gd name="T3" fmla="*/ 0 h 43200"/>
                  <a:gd name="T4" fmla="*/ 51 w 21600"/>
                  <a:gd name="T5" fmla="*/ 36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21600" y="43200"/>
                    </a:moveTo>
                    <a:cubicBezTo>
                      <a:pt x="9670" y="43200"/>
                      <a:pt x="0" y="33529"/>
                      <a:pt x="0" y="21600"/>
                    </a:cubicBezTo>
                    <a:cubicBezTo>
                      <a:pt x="-1" y="9670"/>
                      <a:pt x="9670" y="0"/>
                      <a:pt x="21599" y="0"/>
                    </a:cubicBezTo>
                  </a:path>
                  <a:path w="21600" h="43200" stroke="0" extrusionOk="0">
                    <a:moveTo>
                      <a:pt x="21600" y="43200"/>
                    </a:moveTo>
                    <a:cubicBezTo>
                      <a:pt x="9670" y="43200"/>
                      <a:pt x="0" y="33529"/>
                      <a:pt x="0" y="21600"/>
                    </a:cubicBezTo>
                    <a:cubicBezTo>
                      <a:pt x="-1" y="9670"/>
                      <a:pt x="9670" y="0"/>
                      <a:pt x="21599" y="0"/>
                    </a:cubicBezTo>
                    <a:lnTo>
                      <a:pt x="21600" y="21600"/>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53" name="Freeform 63">
                <a:extLst>
                  <a:ext uri="{FF2B5EF4-FFF2-40B4-BE49-F238E27FC236}">
                    <a16:creationId xmlns="" xmlns:a16="http://schemas.microsoft.com/office/drawing/2014/main" id="{9D40B251-76E5-4240-B116-7B4FEA2EFE04}"/>
                  </a:ext>
                </a:extLst>
              </p:cNvPr>
              <p:cNvSpPr>
                <a:spLocks/>
              </p:cNvSpPr>
              <p:nvPr/>
            </p:nvSpPr>
            <p:spPr bwMode="auto">
              <a:xfrm rot="9044436" flipH="1" flipV="1">
                <a:off x="3408" y="2970"/>
                <a:ext cx="69" cy="95"/>
              </a:xfrm>
              <a:custGeom>
                <a:avLst/>
                <a:gdLst>
                  <a:gd name="T0" fmla="*/ 1 w 133"/>
                  <a:gd name="T1" fmla="*/ 28 h 140"/>
                  <a:gd name="T2" fmla="*/ 0 w 133"/>
                  <a:gd name="T3" fmla="*/ 95 h 140"/>
                  <a:gd name="T4" fmla="*/ 12 w 133"/>
                  <a:gd name="T5" fmla="*/ 95 h 140"/>
                  <a:gd name="T6" fmla="*/ 25 w 133"/>
                  <a:gd name="T7" fmla="*/ 95 h 140"/>
                  <a:gd name="T8" fmla="*/ 41 w 133"/>
                  <a:gd name="T9" fmla="*/ 92 h 140"/>
                  <a:gd name="T10" fmla="*/ 48 w 133"/>
                  <a:gd name="T11" fmla="*/ 88 h 140"/>
                  <a:gd name="T12" fmla="*/ 56 w 133"/>
                  <a:gd name="T13" fmla="*/ 83 h 140"/>
                  <a:gd name="T14" fmla="*/ 60 w 133"/>
                  <a:gd name="T15" fmla="*/ 78 h 140"/>
                  <a:gd name="T16" fmla="*/ 64 w 133"/>
                  <a:gd name="T17" fmla="*/ 68 h 140"/>
                  <a:gd name="T18" fmla="*/ 68 w 133"/>
                  <a:gd name="T19" fmla="*/ 50 h 140"/>
                  <a:gd name="T20" fmla="*/ 69 w 133"/>
                  <a:gd name="T21" fmla="*/ 35 h 140"/>
                  <a:gd name="T22" fmla="*/ 69 w 133"/>
                  <a:gd name="T23" fmla="*/ 24 h 140"/>
                  <a:gd name="T24" fmla="*/ 68 w 133"/>
                  <a:gd name="T25" fmla="*/ 15 h 140"/>
                  <a:gd name="T26" fmla="*/ 64 w 133"/>
                  <a:gd name="T27" fmla="*/ 6 h 140"/>
                  <a:gd name="T28" fmla="*/ 58 w 133"/>
                  <a:gd name="T29" fmla="*/ 1 h 140"/>
                  <a:gd name="T30" fmla="*/ 50 w 133"/>
                  <a:gd name="T31" fmla="*/ 0 h 140"/>
                  <a:gd name="T32" fmla="*/ 2 w 133"/>
                  <a:gd name="T33" fmla="*/ 0 h 140"/>
                  <a:gd name="T34" fmla="*/ 1 w 133"/>
                  <a:gd name="T35" fmla="*/ 28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3"/>
                  <a:gd name="T55" fmla="*/ 0 h 140"/>
                  <a:gd name="T56" fmla="*/ 133 w 133"/>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3" h="140">
                    <a:moveTo>
                      <a:pt x="2" y="41"/>
                    </a:moveTo>
                    <a:lnTo>
                      <a:pt x="0" y="140"/>
                    </a:lnTo>
                    <a:lnTo>
                      <a:pt x="24" y="140"/>
                    </a:lnTo>
                    <a:lnTo>
                      <a:pt x="49" y="140"/>
                    </a:lnTo>
                    <a:lnTo>
                      <a:pt x="79" y="136"/>
                    </a:lnTo>
                    <a:lnTo>
                      <a:pt x="92" y="130"/>
                    </a:lnTo>
                    <a:lnTo>
                      <a:pt x="107" y="122"/>
                    </a:lnTo>
                    <a:lnTo>
                      <a:pt x="116" y="115"/>
                    </a:lnTo>
                    <a:lnTo>
                      <a:pt x="124" y="100"/>
                    </a:lnTo>
                    <a:lnTo>
                      <a:pt x="131" y="74"/>
                    </a:lnTo>
                    <a:lnTo>
                      <a:pt x="133" y="52"/>
                    </a:lnTo>
                    <a:lnTo>
                      <a:pt x="133" y="36"/>
                    </a:lnTo>
                    <a:lnTo>
                      <a:pt x="132" y="22"/>
                    </a:lnTo>
                    <a:lnTo>
                      <a:pt x="124" y="9"/>
                    </a:lnTo>
                    <a:lnTo>
                      <a:pt x="111" y="2"/>
                    </a:lnTo>
                    <a:lnTo>
                      <a:pt x="97" y="0"/>
                    </a:lnTo>
                    <a:lnTo>
                      <a:pt x="4" y="0"/>
                    </a:lnTo>
                    <a:lnTo>
                      <a:pt x="2" y="41"/>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54" name="Freeform 64">
                <a:extLst>
                  <a:ext uri="{FF2B5EF4-FFF2-40B4-BE49-F238E27FC236}">
                    <a16:creationId xmlns="" xmlns:a16="http://schemas.microsoft.com/office/drawing/2014/main" id="{855202BB-4F8A-774E-8379-1BCF53BC5AF4}"/>
                  </a:ext>
                </a:extLst>
              </p:cNvPr>
              <p:cNvSpPr>
                <a:spLocks/>
              </p:cNvSpPr>
              <p:nvPr/>
            </p:nvSpPr>
            <p:spPr bwMode="auto">
              <a:xfrm rot="9044436" flipH="1" flipV="1">
                <a:off x="3011" y="2667"/>
                <a:ext cx="632" cy="44"/>
              </a:xfrm>
              <a:custGeom>
                <a:avLst/>
                <a:gdLst>
                  <a:gd name="T0" fmla="*/ 625 w 1255"/>
                  <a:gd name="T1" fmla="*/ 3 h 69"/>
                  <a:gd name="T2" fmla="*/ 535 w 1255"/>
                  <a:gd name="T3" fmla="*/ 0 h 69"/>
                  <a:gd name="T4" fmla="*/ 453 w 1255"/>
                  <a:gd name="T5" fmla="*/ 0 h 69"/>
                  <a:gd name="T6" fmla="*/ 350 w 1255"/>
                  <a:gd name="T7" fmla="*/ 2 h 69"/>
                  <a:gd name="T8" fmla="*/ 252 w 1255"/>
                  <a:gd name="T9" fmla="*/ 6 h 69"/>
                  <a:gd name="T10" fmla="*/ 160 w 1255"/>
                  <a:gd name="T11" fmla="*/ 11 h 69"/>
                  <a:gd name="T12" fmla="*/ 83 w 1255"/>
                  <a:gd name="T13" fmla="*/ 16 h 69"/>
                  <a:gd name="T14" fmla="*/ 27 w 1255"/>
                  <a:gd name="T15" fmla="*/ 24 h 69"/>
                  <a:gd name="T16" fmla="*/ 1 w 1255"/>
                  <a:gd name="T17" fmla="*/ 29 h 69"/>
                  <a:gd name="T18" fmla="*/ 0 w 1255"/>
                  <a:gd name="T19" fmla="*/ 44 h 69"/>
                  <a:gd name="T20" fmla="*/ 41 w 1255"/>
                  <a:gd name="T21" fmla="*/ 41 h 69"/>
                  <a:gd name="T22" fmla="*/ 91 w 1255"/>
                  <a:gd name="T23" fmla="*/ 36 h 69"/>
                  <a:gd name="T24" fmla="*/ 178 w 1255"/>
                  <a:gd name="T25" fmla="*/ 33 h 69"/>
                  <a:gd name="T26" fmla="*/ 271 w 1255"/>
                  <a:gd name="T27" fmla="*/ 27 h 69"/>
                  <a:gd name="T28" fmla="*/ 348 w 1255"/>
                  <a:gd name="T29" fmla="*/ 26 h 69"/>
                  <a:gd name="T30" fmla="*/ 413 w 1255"/>
                  <a:gd name="T31" fmla="*/ 25 h 69"/>
                  <a:gd name="T32" fmla="*/ 478 w 1255"/>
                  <a:gd name="T33" fmla="*/ 24 h 69"/>
                  <a:gd name="T34" fmla="*/ 541 w 1255"/>
                  <a:gd name="T35" fmla="*/ 24 h 69"/>
                  <a:gd name="T36" fmla="*/ 592 w 1255"/>
                  <a:gd name="T37" fmla="*/ 23 h 69"/>
                  <a:gd name="T38" fmla="*/ 632 w 1255"/>
                  <a:gd name="T39" fmla="*/ 27 h 69"/>
                  <a:gd name="T40" fmla="*/ 625 w 1255"/>
                  <a:gd name="T41" fmla="*/ 3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5"/>
                  <a:gd name="T64" fmla="*/ 0 h 69"/>
                  <a:gd name="T65" fmla="*/ 1255 w 1255"/>
                  <a:gd name="T66" fmla="*/ 69 h 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5" h="69">
                    <a:moveTo>
                      <a:pt x="1242" y="5"/>
                    </a:moveTo>
                    <a:lnTo>
                      <a:pt x="1062" y="0"/>
                    </a:lnTo>
                    <a:lnTo>
                      <a:pt x="899" y="0"/>
                    </a:lnTo>
                    <a:lnTo>
                      <a:pt x="695" y="3"/>
                    </a:lnTo>
                    <a:lnTo>
                      <a:pt x="501" y="10"/>
                    </a:lnTo>
                    <a:lnTo>
                      <a:pt x="317" y="18"/>
                    </a:lnTo>
                    <a:lnTo>
                      <a:pt x="164" y="25"/>
                    </a:lnTo>
                    <a:lnTo>
                      <a:pt x="53" y="38"/>
                    </a:lnTo>
                    <a:lnTo>
                      <a:pt x="1" y="46"/>
                    </a:lnTo>
                    <a:lnTo>
                      <a:pt x="0" y="69"/>
                    </a:lnTo>
                    <a:lnTo>
                      <a:pt x="81" y="65"/>
                    </a:lnTo>
                    <a:lnTo>
                      <a:pt x="181" y="57"/>
                    </a:lnTo>
                    <a:lnTo>
                      <a:pt x="354" y="51"/>
                    </a:lnTo>
                    <a:lnTo>
                      <a:pt x="538" y="43"/>
                    </a:lnTo>
                    <a:lnTo>
                      <a:pt x="692" y="40"/>
                    </a:lnTo>
                    <a:lnTo>
                      <a:pt x="821" y="39"/>
                    </a:lnTo>
                    <a:lnTo>
                      <a:pt x="950" y="38"/>
                    </a:lnTo>
                    <a:lnTo>
                      <a:pt x="1074" y="38"/>
                    </a:lnTo>
                    <a:lnTo>
                      <a:pt x="1175" y="36"/>
                    </a:lnTo>
                    <a:lnTo>
                      <a:pt x="1255" y="42"/>
                    </a:lnTo>
                    <a:lnTo>
                      <a:pt x="1242" y="5"/>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55" name="Freeform 65">
                <a:extLst>
                  <a:ext uri="{FF2B5EF4-FFF2-40B4-BE49-F238E27FC236}">
                    <a16:creationId xmlns="" xmlns:a16="http://schemas.microsoft.com/office/drawing/2014/main" id="{22DA147A-BD24-A74B-BB9B-216F912EF27C}"/>
                  </a:ext>
                </a:extLst>
              </p:cNvPr>
              <p:cNvSpPr>
                <a:spLocks/>
              </p:cNvSpPr>
              <p:nvPr/>
            </p:nvSpPr>
            <p:spPr bwMode="auto">
              <a:xfrm rot="9044436" flipH="1" flipV="1">
                <a:off x="3429" y="2530"/>
                <a:ext cx="282" cy="224"/>
              </a:xfrm>
              <a:custGeom>
                <a:avLst/>
                <a:gdLst>
                  <a:gd name="T0" fmla="*/ 216 w 571"/>
                  <a:gd name="T1" fmla="*/ 15 h 324"/>
                  <a:gd name="T2" fmla="*/ 233 w 571"/>
                  <a:gd name="T3" fmla="*/ 6 h 324"/>
                  <a:gd name="T4" fmla="*/ 245 w 571"/>
                  <a:gd name="T5" fmla="*/ 2 h 324"/>
                  <a:gd name="T6" fmla="*/ 259 w 571"/>
                  <a:gd name="T7" fmla="*/ 0 h 324"/>
                  <a:gd name="T8" fmla="*/ 266 w 571"/>
                  <a:gd name="T9" fmla="*/ 0 h 324"/>
                  <a:gd name="T10" fmla="*/ 272 w 571"/>
                  <a:gd name="T11" fmla="*/ 2 h 324"/>
                  <a:gd name="T12" fmla="*/ 276 w 571"/>
                  <a:gd name="T13" fmla="*/ 5 h 324"/>
                  <a:gd name="T14" fmla="*/ 280 w 571"/>
                  <a:gd name="T15" fmla="*/ 10 h 324"/>
                  <a:gd name="T16" fmla="*/ 282 w 571"/>
                  <a:gd name="T17" fmla="*/ 17 h 324"/>
                  <a:gd name="T18" fmla="*/ 282 w 571"/>
                  <a:gd name="T19" fmla="*/ 24 h 324"/>
                  <a:gd name="T20" fmla="*/ 278 w 571"/>
                  <a:gd name="T21" fmla="*/ 34 h 324"/>
                  <a:gd name="T22" fmla="*/ 280 w 571"/>
                  <a:gd name="T23" fmla="*/ 30 h 324"/>
                  <a:gd name="T24" fmla="*/ 276 w 571"/>
                  <a:gd name="T25" fmla="*/ 38 h 324"/>
                  <a:gd name="T26" fmla="*/ 252 w 571"/>
                  <a:gd name="T27" fmla="*/ 59 h 324"/>
                  <a:gd name="T28" fmla="*/ 221 w 571"/>
                  <a:gd name="T29" fmla="*/ 82 h 324"/>
                  <a:gd name="T30" fmla="*/ 157 w 571"/>
                  <a:gd name="T31" fmla="*/ 136 h 324"/>
                  <a:gd name="T32" fmla="*/ 91 w 571"/>
                  <a:gd name="T33" fmla="*/ 187 h 324"/>
                  <a:gd name="T34" fmla="*/ 67 w 571"/>
                  <a:gd name="T35" fmla="*/ 207 h 324"/>
                  <a:gd name="T36" fmla="*/ 57 w 571"/>
                  <a:gd name="T37" fmla="*/ 215 h 324"/>
                  <a:gd name="T38" fmla="*/ 50 w 571"/>
                  <a:gd name="T39" fmla="*/ 220 h 324"/>
                  <a:gd name="T40" fmla="*/ 42 w 571"/>
                  <a:gd name="T41" fmla="*/ 222 h 324"/>
                  <a:gd name="T42" fmla="*/ 36 w 571"/>
                  <a:gd name="T43" fmla="*/ 224 h 324"/>
                  <a:gd name="T44" fmla="*/ 30 w 571"/>
                  <a:gd name="T45" fmla="*/ 224 h 324"/>
                  <a:gd name="T46" fmla="*/ 24 w 571"/>
                  <a:gd name="T47" fmla="*/ 223 h 324"/>
                  <a:gd name="T48" fmla="*/ 17 w 571"/>
                  <a:gd name="T49" fmla="*/ 221 h 324"/>
                  <a:gd name="T50" fmla="*/ 11 w 571"/>
                  <a:gd name="T51" fmla="*/ 218 h 324"/>
                  <a:gd name="T52" fmla="*/ 6 w 571"/>
                  <a:gd name="T53" fmla="*/ 214 h 324"/>
                  <a:gd name="T54" fmla="*/ 2 w 571"/>
                  <a:gd name="T55" fmla="*/ 209 h 324"/>
                  <a:gd name="T56" fmla="*/ 0 w 571"/>
                  <a:gd name="T57" fmla="*/ 201 h 324"/>
                  <a:gd name="T58" fmla="*/ 0 w 571"/>
                  <a:gd name="T59" fmla="*/ 194 h 324"/>
                  <a:gd name="T60" fmla="*/ 1 w 571"/>
                  <a:gd name="T61" fmla="*/ 183 h 324"/>
                  <a:gd name="T62" fmla="*/ 5 w 571"/>
                  <a:gd name="T63" fmla="*/ 174 h 324"/>
                  <a:gd name="T64" fmla="*/ 11 w 571"/>
                  <a:gd name="T65" fmla="*/ 165 h 324"/>
                  <a:gd name="T66" fmla="*/ 30 w 571"/>
                  <a:gd name="T67" fmla="*/ 148 h 324"/>
                  <a:gd name="T68" fmla="*/ 52 w 571"/>
                  <a:gd name="T69" fmla="*/ 128 h 324"/>
                  <a:gd name="T70" fmla="*/ 76 w 571"/>
                  <a:gd name="T71" fmla="*/ 113 h 324"/>
                  <a:gd name="T72" fmla="*/ 98 w 571"/>
                  <a:gd name="T73" fmla="*/ 95 h 324"/>
                  <a:gd name="T74" fmla="*/ 115 w 571"/>
                  <a:gd name="T75" fmla="*/ 82 h 324"/>
                  <a:gd name="T76" fmla="*/ 138 w 571"/>
                  <a:gd name="T77" fmla="*/ 66 h 324"/>
                  <a:gd name="T78" fmla="*/ 158 w 571"/>
                  <a:gd name="T79" fmla="*/ 52 h 324"/>
                  <a:gd name="T80" fmla="*/ 174 w 571"/>
                  <a:gd name="T81" fmla="*/ 39 h 324"/>
                  <a:gd name="T82" fmla="*/ 189 w 571"/>
                  <a:gd name="T83" fmla="*/ 30 h 324"/>
                  <a:gd name="T84" fmla="*/ 200 w 571"/>
                  <a:gd name="T85" fmla="*/ 24 h 324"/>
                  <a:gd name="T86" fmla="*/ 216 w 571"/>
                  <a:gd name="T87" fmla="*/ 15 h 3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1"/>
                  <a:gd name="T133" fmla="*/ 0 h 324"/>
                  <a:gd name="T134" fmla="*/ 571 w 571"/>
                  <a:gd name="T135" fmla="*/ 324 h 32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1" h="324">
                    <a:moveTo>
                      <a:pt x="438" y="21"/>
                    </a:moveTo>
                    <a:lnTo>
                      <a:pt x="471" y="9"/>
                    </a:lnTo>
                    <a:lnTo>
                      <a:pt x="496" y="3"/>
                    </a:lnTo>
                    <a:lnTo>
                      <a:pt x="524" y="0"/>
                    </a:lnTo>
                    <a:lnTo>
                      <a:pt x="538" y="0"/>
                    </a:lnTo>
                    <a:lnTo>
                      <a:pt x="551" y="3"/>
                    </a:lnTo>
                    <a:lnTo>
                      <a:pt x="559" y="7"/>
                    </a:lnTo>
                    <a:lnTo>
                      <a:pt x="566" y="15"/>
                    </a:lnTo>
                    <a:lnTo>
                      <a:pt x="571" y="24"/>
                    </a:lnTo>
                    <a:lnTo>
                      <a:pt x="571" y="35"/>
                    </a:lnTo>
                    <a:lnTo>
                      <a:pt x="563" y="49"/>
                    </a:lnTo>
                    <a:lnTo>
                      <a:pt x="567" y="44"/>
                    </a:lnTo>
                    <a:lnTo>
                      <a:pt x="558" y="55"/>
                    </a:lnTo>
                    <a:lnTo>
                      <a:pt x="510" y="85"/>
                    </a:lnTo>
                    <a:lnTo>
                      <a:pt x="448" y="119"/>
                    </a:lnTo>
                    <a:lnTo>
                      <a:pt x="318" y="196"/>
                    </a:lnTo>
                    <a:lnTo>
                      <a:pt x="185" y="270"/>
                    </a:lnTo>
                    <a:lnTo>
                      <a:pt x="135" y="299"/>
                    </a:lnTo>
                    <a:lnTo>
                      <a:pt x="116" y="311"/>
                    </a:lnTo>
                    <a:lnTo>
                      <a:pt x="101" y="318"/>
                    </a:lnTo>
                    <a:lnTo>
                      <a:pt x="85" y="321"/>
                    </a:lnTo>
                    <a:lnTo>
                      <a:pt x="72" y="324"/>
                    </a:lnTo>
                    <a:lnTo>
                      <a:pt x="61" y="324"/>
                    </a:lnTo>
                    <a:lnTo>
                      <a:pt x="48" y="322"/>
                    </a:lnTo>
                    <a:lnTo>
                      <a:pt x="34" y="320"/>
                    </a:lnTo>
                    <a:lnTo>
                      <a:pt x="23" y="316"/>
                    </a:lnTo>
                    <a:lnTo>
                      <a:pt x="12" y="310"/>
                    </a:lnTo>
                    <a:lnTo>
                      <a:pt x="4" y="302"/>
                    </a:lnTo>
                    <a:lnTo>
                      <a:pt x="1" y="291"/>
                    </a:lnTo>
                    <a:lnTo>
                      <a:pt x="0" y="280"/>
                    </a:lnTo>
                    <a:lnTo>
                      <a:pt x="3" y="265"/>
                    </a:lnTo>
                    <a:lnTo>
                      <a:pt x="11" y="252"/>
                    </a:lnTo>
                    <a:lnTo>
                      <a:pt x="22" y="239"/>
                    </a:lnTo>
                    <a:lnTo>
                      <a:pt x="60" y="214"/>
                    </a:lnTo>
                    <a:lnTo>
                      <a:pt x="106" y="185"/>
                    </a:lnTo>
                    <a:lnTo>
                      <a:pt x="153" y="163"/>
                    </a:lnTo>
                    <a:lnTo>
                      <a:pt x="198" y="138"/>
                    </a:lnTo>
                    <a:lnTo>
                      <a:pt x="232" y="119"/>
                    </a:lnTo>
                    <a:lnTo>
                      <a:pt x="280" y="96"/>
                    </a:lnTo>
                    <a:lnTo>
                      <a:pt x="319" y="75"/>
                    </a:lnTo>
                    <a:lnTo>
                      <a:pt x="353" y="56"/>
                    </a:lnTo>
                    <a:lnTo>
                      <a:pt x="382" y="43"/>
                    </a:lnTo>
                    <a:lnTo>
                      <a:pt x="404" y="34"/>
                    </a:lnTo>
                    <a:lnTo>
                      <a:pt x="438" y="21"/>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256" name="Freeform 66">
                <a:extLst>
                  <a:ext uri="{FF2B5EF4-FFF2-40B4-BE49-F238E27FC236}">
                    <a16:creationId xmlns="" xmlns:a16="http://schemas.microsoft.com/office/drawing/2014/main" id="{F3F7455B-3DB2-B449-8FA2-02F11967EBE0}"/>
                  </a:ext>
                </a:extLst>
              </p:cNvPr>
              <p:cNvSpPr>
                <a:spLocks/>
              </p:cNvSpPr>
              <p:nvPr/>
            </p:nvSpPr>
            <p:spPr bwMode="auto">
              <a:xfrm rot="9044436" flipH="1" flipV="1">
                <a:off x="3608" y="2332"/>
                <a:ext cx="632" cy="44"/>
              </a:xfrm>
              <a:custGeom>
                <a:avLst/>
                <a:gdLst>
                  <a:gd name="T0" fmla="*/ 7 w 1256"/>
                  <a:gd name="T1" fmla="*/ 3 h 69"/>
                  <a:gd name="T2" fmla="*/ 97 w 1256"/>
                  <a:gd name="T3" fmla="*/ 0 h 69"/>
                  <a:gd name="T4" fmla="*/ 179 w 1256"/>
                  <a:gd name="T5" fmla="*/ 0 h 69"/>
                  <a:gd name="T6" fmla="*/ 282 w 1256"/>
                  <a:gd name="T7" fmla="*/ 2 h 69"/>
                  <a:gd name="T8" fmla="*/ 379 w 1256"/>
                  <a:gd name="T9" fmla="*/ 6 h 69"/>
                  <a:gd name="T10" fmla="*/ 472 w 1256"/>
                  <a:gd name="T11" fmla="*/ 11 h 69"/>
                  <a:gd name="T12" fmla="*/ 549 w 1256"/>
                  <a:gd name="T13" fmla="*/ 16 h 69"/>
                  <a:gd name="T14" fmla="*/ 605 w 1256"/>
                  <a:gd name="T15" fmla="*/ 24 h 69"/>
                  <a:gd name="T16" fmla="*/ 631 w 1256"/>
                  <a:gd name="T17" fmla="*/ 29 h 69"/>
                  <a:gd name="T18" fmla="*/ 632 w 1256"/>
                  <a:gd name="T19" fmla="*/ 44 h 69"/>
                  <a:gd name="T20" fmla="*/ 591 w 1256"/>
                  <a:gd name="T21" fmla="*/ 41 h 69"/>
                  <a:gd name="T22" fmla="*/ 541 w 1256"/>
                  <a:gd name="T23" fmla="*/ 36 h 69"/>
                  <a:gd name="T24" fmla="*/ 453 w 1256"/>
                  <a:gd name="T25" fmla="*/ 33 h 69"/>
                  <a:gd name="T26" fmla="*/ 361 w 1256"/>
                  <a:gd name="T27" fmla="*/ 27 h 69"/>
                  <a:gd name="T28" fmla="*/ 283 w 1256"/>
                  <a:gd name="T29" fmla="*/ 26 h 69"/>
                  <a:gd name="T30" fmla="*/ 219 w 1256"/>
                  <a:gd name="T31" fmla="*/ 25 h 69"/>
                  <a:gd name="T32" fmla="*/ 154 w 1256"/>
                  <a:gd name="T33" fmla="*/ 24 h 69"/>
                  <a:gd name="T34" fmla="*/ 91 w 1256"/>
                  <a:gd name="T35" fmla="*/ 24 h 69"/>
                  <a:gd name="T36" fmla="*/ 40 w 1256"/>
                  <a:gd name="T37" fmla="*/ 23 h 69"/>
                  <a:gd name="T38" fmla="*/ 0 w 1256"/>
                  <a:gd name="T39" fmla="*/ 27 h 69"/>
                  <a:gd name="T40" fmla="*/ 7 w 1256"/>
                  <a:gd name="T41" fmla="*/ 3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6"/>
                  <a:gd name="T64" fmla="*/ 0 h 69"/>
                  <a:gd name="T65" fmla="*/ 1256 w 1256"/>
                  <a:gd name="T66" fmla="*/ 69 h 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6" h="69">
                    <a:moveTo>
                      <a:pt x="13" y="5"/>
                    </a:moveTo>
                    <a:lnTo>
                      <a:pt x="193" y="0"/>
                    </a:lnTo>
                    <a:lnTo>
                      <a:pt x="356" y="0"/>
                    </a:lnTo>
                    <a:lnTo>
                      <a:pt x="560" y="3"/>
                    </a:lnTo>
                    <a:lnTo>
                      <a:pt x="754" y="10"/>
                    </a:lnTo>
                    <a:lnTo>
                      <a:pt x="938" y="18"/>
                    </a:lnTo>
                    <a:lnTo>
                      <a:pt x="1091" y="25"/>
                    </a:lnTo>
                    <a:lnTo>
                      <a:pt x="1203" y="38"/>
                    </a:lnTo>
                    <a:lnTo>
                      <a:pt x="1254" y="46"/>
                    </a:lnTo>
                    <a:lnTo>
                      <a:pt x="1256" y="69"/>
                    </a:lnTo>
                    <a:lnTo>
                      <a:pt x="1174" y="65"/>
                    </a:lnTo>
                    <a:lnTo>
                      <a:pt x="1075" y="57"/>
                    </a:lnTo>
                    <a:lnTo>
                      <a:pt x="901" y="51"/>
                    </a:lnTo>
                    <a:lnTo>
                      <a:pt x="718" y="43"/>
                    </a:lnTo>
                    <a:lnTo>
                      <a:pt x="563" y="40"/>
                    </a:lnTo>
                    <a:lnTo>
                      <a:pt x="435" y="39"/>
                    </a:lnTo>
                    <a:lnTo>
                      <a:pt x="306" y="38"/>
                    </a:lnTo>
                    <a:lnTo>
                      <a:pt x="181" y="38"/>
                    </a:lnTo>
                    <a:lnTo>
                      <a:pt x="80" y="36"/>
                    </a:lnTo>
                    <a:lnTo>
                      <a:pt x="0" y="42"/>
                    </a:lnTo>
                    <a:lnTo>
                      <a:pt x="13" y="5"/>
                    </a:lnTo>
                    <a:close/>
                  </a:path>
                </a:pathLst>
              </a:custGeom>
              <a:grpFill/>
              <a:ln w="0">
                <a:solidFill>
                  <a:srgbClr val="000000"/>
                </a:solidFill>
                <a:round/>
                <a:headEnd/>
                <a:tailEnd/>
              </a:ln>
            </p:spPr>
            <p:txBody>
              <a:bodyPr/>
              <a:lstStyle/>
              <a:p>
                <a:endParaRPr lang="ru-RU">
                  <a:solidFill>
                    <a:srgbClr val="000000"/>
                  </a:solidFill>
                  <a:cs typeface="Arial" charset="0"/>
                </a:endParaRPr>
              </a:p>
            </p:txBody>
          </p:sp>
        </p:grpSp>
        <p:grpSp>
          <p:nvGrpSpPr>
            <p:cNvPr id="50" name="Group 67">
              <a:extLst>
                <a:ext uri="{FF2B5EF4-FFF2-40B4-BE49-F238E27FC236}">
                  <a16:creationId xmlns="" xmlns:a16="http://schemas.microsoft.com/office/drawing/2014/main" id="{F82D4786-BF15-E645-817E-7E623F09A542}"/>
                </a:ext>
              </a:extLst>
            </p:cNvPr>
            <p:cNvGrpSpPr>
              <a:grpSpLocks/>
            </p:cNvGrpSpPr>
            <p:nvPr/>
          </p:nvGrpSpPr>
          <p:grpSpPr bwMode="auto">
            <a:xfrm>
              <a:off x="4080" y="2640"/>
              <a:ext cx="144" cy="144"/>
              <a:chOff x="432" y="2688"/>
              <a:chExt cx="384" cy="384"/>
            </a:xfrm>
            <a:grpFill/>
          </p:grpSpPr>
          <p:sp>
            <p:nvSpPr>
              <p:cNvPr id="212" name="Line 68">
                <a:extLst>
                  <a:ext uri="{FF2B5EF4-FFF2-40B4-BE49-F238E27FC236}">
                    <a16:creationId xmlns="" xmlns:a16="http://schemas.microsoft.com/office/drawing/2014/main" id="{9D0879FB-B77F-9E44-A50E-236B62F1DA23}"/>
                  </a:ext>
                </a:extLst>
              </p:cNvPr>
              <p:cNvSpPr>
                <a:spLocks noChangeShapeType="1"/>
              </p:cNvSpPr>
              <p:nvPr/>
            </p:nvSpPr>
            <p:spPr bwMode="auto">
              <a:xfrm>
                <a:off x="624" y="2688"/>
                <a:ext cx="0" cy="384"/>
              </a:xfrm>
              <a:prstGeom prst="line">
                <a:avLst/>
              </a:prstGeom>
              <a:grpFill/>
              <a:ln w="57150">
                <a:solidFill>
                  <a:srgbClr val="FF0000"/>
                </a:solidFill>
                <a:round/>
                <a:headEnd/>
                <a:tailEnd/>
              </a:ln>
            </p:spPr>
            <p:txBody>
              <a:bodyPr/>
              <a:lstStyle/>
              <a:p>
                <a:endParaRPr lang="ru-RU">
                  <a:solidFill>
                    <a:srgbClr val="000000"/>
                  </a:solidFill>
                  <a:cs typeface="Arial" charset="0"/>
                </a:endParaRPr>
              </a:p>
            </p:txBody>
          </p:sp>
          <p:sp>
            <p:nvSpPr>
              <p:cNvPr id="213" name="Line 69">
                <a:extLst>
                  <a:ext uri="{FF2B5EF4-FFF2-40B4-BE49-F238E27FC236}">
                    <a16:creationId xmlns="" xmlns:a16="http://schemas.microsoft.com/office/drawing/2014/main" id="{CE65F4B5-D90A-174A-988A-722410E779FA}"/>
                  </a:ext>
                </a:extLst>
              </p:cNvPr>
              <p:cNvSpPr>
                <a:spLocks noChangeShapeType="1"/>
              </p:cNvSpPr>
              <p:nvPr/>
            </p:nvSpPr>
            <p:spPr bwMode="auto">
              <a:xfrm rot="-5400000">
                <a:off x="624" y="2688"/>
                <a:ext cx="0" cy="384"/>
              </a:xfrm>
              <a:prstGeom prst="line">
                <a:avLst/>
              </a:prstGeom>
              <a:grpFill/>
              <a:ln w="57150">
                <a:solidFill>
                  <a:srgbClr val="FF0000"/>
                </a:solidFill>
                <a:round/>
                <a:headEnd/>
                <a:tailEnd/>
              </a:ln>
            </p:spPr>
            <p:txBody>
              <a:bodyPr/>
              <a:lstStyle/>
              <a:p>
                <a:endParaRPr lang="ru-RU">
                  <a:solidFill>
                    <a:srgbClr val="000000"/>
                  </a:solidFill>
                  <a:cs typeface="Arial" charset="0"/>
                </a:endParaRPr>
              </a:p>
            </p:txBody>
          </p:sp>
        </p:grpSp>
      </p:grpSp>
      <p:sp>
        <p:nvSpPr>
          <p:cNvPr id="257" name="TextBox 256">
            <a:extLst>
              <a:ext uri="{FF2B5EF4-FFF2-40B4-BE49-F238E27FC236}">
                <a16:creationId xmlns="" xmlns:a16="http://schemas.microsoft.com/office/drawing/2014/main" id="{5FA9D53E-C278-F443-AC02-1181B571E5D3}"/>
              </a:ext>
            </a:extLst>
          </p:cNvPr>
          <p:cNvSpPr txBox="1"/>
          <p:nvPr/>
        </p:nvSpPr>
        <p:spPr>
          <a:xfrm>
            <a:off x="3442670" y="2113154"/>
            <a:ext cx="414684" cy="369332"/>
          </a:xfrm>
          <a:prstGeom prst="rect">
            <a:avLst/>
          </a:prstGeom>
          <a:noFill/>
        </p:spPr>
        <p:txBody>
          <a:bodyPr wrap="square" rtlCol="0">
            <a:spAutoFit/>
          </a:bodyPr>
          <a:lstStyle/>
          <a:p>
            <a:r>
              <a:rPr lang="en-US" dirty="0"/>
              <a:t>1</a:t>
            </a:r>
            <a:endParaRPr lang="ru-RU" dirty="0"/>
          </a:p>
        </p:txBody>
      </p:sp>
      <p:sp>
        <p:nvSpPr>
          <p:cNvPr id="258" name="TextBox 257">
            <a:extLst>
              <a:ext uri="{FF2B5EF4-FFF2-40B4-BE49-F238E27FC236}">
                <a16:creationId xmlns="" xmlns:a16="http://schemas.microsoft.com/office/drawing/2014/main" id="{A628CD8B-D688-5744-B445-0D4F1BD6CCEC}"/>
              </a:ext>
            </a:extLst>
          </p:cNvPr>
          <p:cNvSpPr txBox="1"/>
          <p:nvPr/>
        </p:nvSpPr>
        <p:spPr>
          <a:xfrm>
            <a:off x="3650541" y="2757925"/>
            <a:ext cx="414684" cy="369332"/>
          </a:xfrm>
          <a:prstGeom prst="rect">
            <a:avLst/>
          </a:prstGeom>
          <a:noFill/>
        </p:spPr>
        <p:txBody>
          <a:bodyPr wrap="square" rtlCol="0">
            <a:spAutoFit/>
          </a:bodyPr>
          <a:lstStyle/>
          <a:p>
            <a:r>
              <a:rPr lang="ru-RU" dirty="0"/>
              <a:t>2</a:t>
            </a:r>
          </a:p>
        </p:txBody>
      </p:sp>
      <p:sp>
        <p:nvSpPr>
          <p:cNvPr id="259" name="TextBox 258">
            <a:extLst>
              <a:ext uri="{FF2B5EF4-FFF2-40B4-BE49-F238E27FC236}">
                <a16:creationId xmlns="" xmlns:a16="http://schemas.microsoft.com/office/drawing/2014/main" id="{3A3A4BDF-3224-2F45-AFC5-0E735C7FF8C7}"/>
              </a:ext>
            </a:extLst>
          </p:cNvPr>
          <p:cNvSpPr txBox="1"/>
          <p:nvPr/>
        </p:nvSpPr>
        <p:spPr>
          <a:xfrm>
            <a:off x="3873318" y="3404348"/>
            <a:ext cx="414684" cy="369332"/>
          </a:xfrm>
          <a:prstGeom prst="rect">
            <a:avLst/>
          </a:prstGeom>
          <a:noFill/>
        </p:spPr>
        <p:txBody>
          <a:bodyPr wrap="square" rtlCol="0">
            <a:spAutoFit/>
          </a:bodyPr>
          <a:lstStyle/>
          <a:p>
            <a:r>
              <a:rPr lang="en-US" dirty="0"/>
              <a:t>3</a:t>
            </a:r>
            <a:endParaRPr lang="ru-RU" dirty="0"/>
          </a:p>
        </p:txBody>
      </p:sp>
      <p:sp>
        <p:nvSpPr>
          <p:cNvPr id="260" name="TextBox 259">
            <a:extLst>
              <a:ext uri="{FF2B5EF4-FFF2-40B4-BE49-F238E27FC236}">
                <a16:creationId xmlns="" xmlns:a16="http://schemas.microsoft.com/office/drawing/2014/main" id="{9EAEE3DA-8CB4-DD44-A129-F3990CE4544B}"/>
              </a:ext>
            </a:extLst>
          </p:cNvPr>
          <p:cNvSpPr txBox="1"/>
          <p:nvPr/>
        </p:nvSpPr>
        <p:spPr>
          <a:xfrm>
            <a:off x="3903607" y="4089643"/>
            <a:ext cx="414684" cy="369332"/>
          </a:xfrm>
          <a:prstGeom prst="rect">
            <a:avLst/>
          </a:prstGeom>
          <a:noFill/>
        </p:spPr>
        <p:txBody>
          <a:bodyPr wrap="square" rtlCol="0">
            <a:spAutoFit/>
          </a:bodyPr>
          <a:lstStyle/>
          <a:p>
            <a:r>
              <a:rPr lang="en-US" dirty="0"/>
              <a:t>4</a:t>
            </a:r>
            <a:endParaRPr lang="ru-RU" dirty="0"/>
          </a:p>
        </p:txBody>
      </p:sp>
      <p:sp>
        <p:nvSpPr>
          <p:cNvPr id="261" name="TextBox 260">
            <a:extLst>
              <a:ext uri="{FF2B5EF4-FFF2-40B4-BE49-F238E27FC236}">
                <a16:creationId xmlns="" xmlns:a16="http://schemas.microsoft.com/office/drawing/2014/main" id="{99D462D3-99D0-7341-95B9-B6129833F876}"/>
              </a:ext>
            </a:extLst>
          </p:cNvPr>
          <p:cNvSpPr txBox="1"/>
          <p:nvPr/>
        </p:nvSpPr>
        <p:spPr>
          <a:xfrm>
            <a:off x="3829158" y="5271258"/>
            <a:ext cx="414684" cy="369332"/>
          </a:xfrm>
          <a:prstGeom prst="rect">
            <a:avLst/>
          </a:prstGeom>
          <a:noFill/>
        </p:spPr>
        <p:txBody>
          <a:bodyPr wrap="square" rtlCol="0">
            <a:spAutoFit/>
          </a:bodyPr>
          <a:lstStyle/>
          <a:p>
            <a:r>
              <a:rPr lang="ru-RU" dirty="0"/>
              <a:t>6</a:t>
            </a:r>
          </a:p>
        </p:txBody>
      </p:sp>
      <p:sp>
        <p:nvSpPr>
          <p:cNvPr id="262" name="TextBox 261">
            <a:extLst>
              <a:ext uri="{FF2B5EF4-FFF2-40B4-BE49-F238E27FC236}">
                <a16:creationId xmlns="" xmlns:a16="http://schemas.microsoft.com/office/drawing/2014/main" id="{5EC38DAD-11BC-A046-B362-8B63C66EF44D}"/>
              </a:ext>
            </a:extLst>
          </p:cNvPr>
          <p:cNvSpPr txBox="1"/>
          <p:nvPr/>
        </p:nvSpPr>
        <p:spPr>
          <a:xfrm>
            <a:off x="3492675" y="1280362"/>
            <a:ext cx="1859140" cy="523220"/>
          </a:xfrm>
          <a:prstGeom prst="rect">
            <a:avLst/>
          </a:prstGeom>
          <a:noFill/>
        </p:spPr>
        <p:txBody>
          <a:bodyPr wrap="square" rtlCol="0">
            <a:spAutoFit/>
          </a:bodyPr>
          <a:lstStyle/>
          <a:p>
            <a:pPr algn="ctr"/>
            <a:r>
              <a:rPr lang="ru-RU" sz="1400" dirty="0"/>
              <a:t>ЛПУ</a:t>
            </a:r>
          </a:p>
          <a:p>
            <a:pPr algn="ctr"/>
            <a:r>
              <a:rPr lang="en-US" sz="1400" dirty="0"/>
              <a:t>I </a:t>
            </a:r>
            <a:r>
              <a:rPr lang="ru-RU" sz="1400" dirty="0"/>
              <a:t>уровня </a:t>
            </a:r>
          </a:p>
        </p:txBody>
      </p:sp>
      <p:sp>
        <p:nvSpPr>
          <p:cNvPr id="265" name="TextBox 264">
            <a:extLst>
              <a:ext uri="{FF2B5EF4-FFF2-40B4-BE49-F238E27FC236}">
                <a16:creationId xmlns="" xmlns:a16="http://schemas.microsoft.com/office/drawing/2014/main" id="{83AC382B-90B7-EF40-A1BD-9191D6DEE2C4}"/>
              </a:ext>
            </a:extLst>
          </p:cNvPr>
          <p:cNvSpPr txBox="1"/>
          <p:nvPr/>
        </p:nvSpPr>
        <p:spPr>
          <a:xfrm>
            <a:off x="6391945" y="1280362"/>
            <a:ext cx="1859140" cy="523220"/>
          </a:xfrm>
          <a:prstGeom prst="rect">
            <a:avLst/>
          </a:prstGeom>
          <a:noFill/>
        </p:spPr>
        <p:txBody>
          <a:bodyPr wrap="square" rtlCol="0">
            <a:spAutoFit/>
          </a:bodyPr>
          <a:lstStyle/>
          <a:p>
            <a:pPr algn="ctr"/>
            <a:r>
              <a:rPr lang="ru-RU" sz="1400" dirty="0"/>
              <a:t>ЛПУ</a:t>
            </a:r>
          </a:p>
          <a:p>
            <a:pPr algn="ctr"/>
            <a:r>
              <a:rPr lang="en-US" sz="1400" dirty="0"/>
              <a:t>II </a:t>
            </a:r>
            <a:r>
              <a:rPr lang="ru-RU" sz="1400" dirty="0"/>
              <a:t>уровня </a:t>
            </a:r>
          </a:p>
        </p:txBody>
      </p:sp>
      <p:sp>
        <p:nvSpPr>
          <p:cNvPr id="268" name="TextBox 267">
            <a:extLst>
              <a:ext uri="{FF2B5EF4-FFF2-40B4-BE49-F238E27FC236}">
                <a16:creationId xmlns="" xmlns:a16="http://schemas.microsoft.com/office/drawing/2014/main" id="{0DC84B33-45CC-9645-8FF7-98E877552804}"/>
              </a:ext>
            </a:extLst>
          </p:cNvPr>
          <p:cNvSpPr txBox="1"/>
          <p:nvPr/>
        </p:nvSpPr>
        <p:spPr>
          <a:xfrm>
            <a:off x="10076767" y="1280362"/>
            <a:ext cx="1859140" cy="523220"/>
          </a:xfrm>
          <a:prstGeom prst="rect">
            <a:avLst/>
          </a:prstGeom>
          <a:noFill/>
        </p:spPr>
        <p:txBody>
          <a:bodyPr wrap="square" rtlCol="0">
            <a:spAutoFit/>
          </a:bodyPr>
          <a:lstStyle/>
          <a:p>
            <a:pPr algn="ctr"/>
            <a:r>
              <a:rPr lang="ru-RU" sz="1400" dirty="0"/>
              <a:t>ЛПУ</a:t>
            </a:r>
          </a:p>
          <a:p>
            <a:pPr algn="ctr"/>
            <a:r>
              <a:rPr lang="en-US" sz="1400" dirty="0"/>
              <a:t>III </a:t>
            </a:r>
            <a:r>
              <a:rPr lang="ru-RU" sz="1400" dirty="0"/>
              <a:t>уровня </a:t>
            </a:r>
          </a:p>
        </p:txBody>
      </p:sp>
      <p:sp>
        <p:nvSpPr>
          <p:cNvPr id="263" name="TextBox 262">
            <a:extLst>
              <a:ext uri="{FF2B5EF4-FFF2-40B4-BE49-F238E27FC236}">
                <a16:creationId xmlns="" xmlns:a16="http://schemas.microsoft.com/office/drawing/2014/main" id="{70ACB9B9-4A94-E24B-98C2-36B61DDDAB74}"/>
              </a:ext>
            </a:extLst>
          </p:cNvPr>
          <p:cNvSpPr txBox="1"/>
          <p:nvPr/>
        </p:nvSpPr>
        <p:spPr>
          <a:xfrm>
            <a:off x="11033135" y="3175352"/>
            <a:ext cx="632317" cy="246221"/>
          </a:xfrm>
          <a:prstGeom prst="rect">
            <a:avLst/>
          </a:prstGeom>
          <a:noFill/>
        </p:spPr>
        <p:txBody>
          <a:bodyPr wrap="square" rtlCol="0">
            <a:spAutoFit/>
          </a:bodyPr>
          <a:lstStyle/>
          <a:p>
            <a:pPr marL="4763"/>
            <a:r>
              <a:rPr lang="ru-RU" sz="1000" b="0" dirty="0">
                <a:solidFill>
                  <a:srgbClr val="000000"/>
                </a:solidFill>
                <a:cs typeface="Arial" charset="0"/>
              </a:rPr>
              <a:t>Б</a:t>
            </a:r>
          </a:p>
        </p:txBody>
      </p:sp>
      <p:sp>
        <p:nvSpPr>
          <p:cNvPr id="272" name="Text Box 4">
            <a:extLst>
              <a:ext uri="{FF2B5EF4-FFF2-40B4-BE49-F238E27FC236}">
                <a16:creationId xmlns="" xmlns:a16="http://schemas.microsoft.com/office/drawing/2014/main" id="{F68077C5-77E0-6149-AB30-2E4818EB425D}"/>
              </a:ext>
            </a:extLst>
          </p:cNvPr>
          <p:cNvSpPr txBox="1">
            <a:spLocks noChangeArrowheads="1"/>
          </p:cNvSpPr>
          <p:nvPr/>
        </p:nvSpPr>
        <p:spPr bwMode="auto">
          <a:xfrm>
            <a:off x="2581923" y="522195"/>
            <a:ext cx="6802844" cy="384721"/>
          </a:xfrm>
          <a:prstGeom prst="rect">
            <a:avLst/>
          </a:prstGeom>
          <a:noFill/>
          <a:ln w="9525">
            <a:noFill/>
            <a:miter lim="800000"/>
            <a:headEnd/>
            <a:tailEnd/>
          </a:ln>
        </p:spPr>
        <p:txBody>
          <a:bodyPr wrap="square" spcCol="36000" anchor="ctr" anchorCtr="1">
            <a:normAutofit/>
          </a:bodyPr>
          <a:lstStyle/>
          <a:p>
            <a:pPr algn="ctr">
              <a:spcBef>
                <a:spcPct val="50000"/>
              </a:spcBef>
            </a:pPr>
            <a:r>
              <a:rPr lang="ru-RU" sz="1900" b="1" dirty="0">
                <a:solidFill>
                  <a:srgbClr val="00338E"/>
                </a:solidFill>
                <a:cs typeface="Arial" charset="0"/>
              </a:rPr>
              <a:t>М   А   Р   Ш   Р   У   Т   И   З   А   Ц   И   Я</a:t>
            </a:r>
          </a:p>
        </p:txBody>
      </p:sp>
      <p:grpSp>
        <p:nvGrpSpPr>
          <p:cNvPr id="52" name="Группа 282">
            <a:extLst>
              <a:ext uri="{FF2B5EF4-FFF2-40B4-BE49-F238E27FC236}">
                <a16:creationId xmlns="" xmlns:a16="http://schemas.microsoft.com/office/drawing/2014/main" id="{35544F63-113C-EA4B-A550-AC06A0B73726}"/>
              </a:ext>
            </a:extLst>
          </p:cNvPr>
          <p:cNvGrpSpPr/>
          <p:nvPr/>
        </p:nvGrpSpPr>
        <p:grpSpPr>
          <a:xfrm>
            <a:off x="10093048" y="2095314"/>
            <a:ext cx="803195" cy="598512"/>
            <a:chOff x="8384965" y="3012876"/>
            <a:chExt cx="416165" cy="321311"/>
          </a:xfrm>
        </p:grpSpPr>
        <p:sp>
          <p:nvSpPr>
            <p:cNvPr id="285" name="Oval 1957">
              <a:extLst>
                <a:ext uri="{FF2B5EF4-FFF2-40B4-BE49-F238E27FC236}">
                  <a16:creationId xmlns="" xmlns:a16="http://schemas.microsoft.com/office/drawing/2014/main" id="{3311A294-5E37-6A49-B897-30A175665C19}"/>
                </a:ext>
              </a:extLst>
            </p:cNvPr>
            <p:cNvSpPr>
              <a:spLocks noChangeArrowheads="1"/>
            </p:cNvSpPr>
            <p:nvPr/>
          </p:nvSpPr>
          <p:spPr bwMode="auto">
            <a:xfrm rot="21179004">
              <a:off x="8384965" y="3219383"/>
              <a:ext cx="158996" cy="114804"/>
            </a:xfrm>
            <a:prstGeom prst="ellipse">
              <a:avLst/>
            </a:prstGeom>
            <a:solidFill>
              <a:schemeClr val="bg1"/>
            </a:solidFill>
            <a:ln w="9525">
              <a:solidFill>
                <a:schemeClr val="tx1"/>
              </a:solidFill>
              <a:round/>
              <a:headEnd/>
              <a:tailEnd/>
            </a:ln>
          </p:spPr>
          <p:txBody>
            <a:bodyPr wrap="none" anchor="ctr"/>
            <a:lstStyle/>
            <a:p>
              <a:endParaRPr lang="ru-RU"/>
            </a:p>
          </p:txBody>
        </p:sp>
        <p:grpSp>
          <p:nvGrpSpPr>
            <p:cNvPr id="53" name="Group 960">
              <a:extLst>
                <a:ext uri="{FF2B5EF4-FFF2-40B4-BE49-F238E27FC236}">
                  <a16:creationId xmlns="" xmlns:a16="http://schemas.microsoft.com/office/drawing/2014/main" id="{64C354E9-908B-2248-9836-9195BDD75C0D}"/>
                </a:ext>
              </a:extLst>
            </p:cNvPr>
            <p:cNvGrpSpPr>
              <a:grpSpLocks/>
            </p:cNvGrpSpPr>
            <p:nvPr/>
          </p:nvGrpSpPr>
          <p:grpSpPr bwMode="auto">
            <a:xfrm>
              <a:off x="8453348" y="3012876"/>
              <a:ext cx="347782" cy="259609"/>
              <a:chOff x="642" y="798"/>
              <a:chExt cx="424" cy="323"/>
            </a:xfrm>
          </p:grpSpPr>
          <p:sp>
            <p:nvSpPr>
              <p:cNvPr id="286" name="Line 961">
                <a:extLst>
                  <a:ext uri="{FF2B5EF4-FFF2-40B4-BE49-F238E27FC236}">
                    <a16:creationId xmlns="" xmlns:a16="http://schemas.microsoft.com/office/drawing/2014/main" id="{AC6924FB-328E-5849-AC51-7BB94E168C52}"/>
                  </a:ext>
                </a:extLst>
              </p:cNvPr>
              <p:cNvSpPr>
                <a:spLocks noChangeShapeType="1"/>
              </p:cNvSpPr>
              <p:nvPr/>
            </p:nvSpPr>
            <p:spPr bwMode="auto">
              <a:xfrm flipH="1">
                <a:off x="642" y="799"/>
                <a:ext cx="15" cy="322"/>
              </a:xfrm>
              <a:prstGeom prst="line">
                <a:avLst/>
              </a:prstGeom>
              <a:noFill/>
              <a:ln w="12700">
                <a:solidFill>
                  <a:srgbClr val="FF0000"/>
                </a:solidFill>
                <a:round/>
                <a:headEnd/>
                <a:tailEnd/>
              </a:ln>
            </p:spPr>
            <p:txBody>
              <a:bodyPr/>
              <a:lstStyle/>
              <a:p>
                <a:endParaRPr lang="ru-RU"/>
              </a:p>
            </p:txBody>
          </p:sp>
          <p:grpSp>
            <p:nvGrpSpPr>
              <p:cNvPr id="54" name="Group 962">
                <a:extLst>
                  <a:ext uri="{FF2B5EF4-FFF2-40B4-BE49-F238E27FC236}">
                    <a16:creationId xmlns="" xmlns:a16="http://schemas.microsoft.com/office/drawing/2014/main" id="{9FD2EA23-5EE3-F24E-8B7A-F7050F2E665E}"/>
                  </a:ext>
                </a:extLst>
              </p:cNvPr>
              <p:cNvGrpSpPr>
                <a:grpSpLocks/>
              </p:cNvGrpSpPr>
              <p:nvPr/>
            </p:nvGrpSpPr>
            <p:grpSpPr bwMode="auto">
              <a:xfrm>
                <a:off x="657" y="798"/>
                <a:ext cx="409" cy="214"/>
                <a:chOff x="657" y="798"/>
                <a:chExt cx="409" cy="214"/>
              </a:xfrm>
            </p:grpSpPr>
            <p:sp>
              <p:nvSpPr>
                <p:cNvPr id="292" name="Line 963">
                  <a:extLst>
                    <a:ext uri="{FF2B5EF4-FFF2-40B4-BE49-F238E27FC236}">
                      <a16:creationId xmlns="" xmlns:a16="http://schemas.microsoft.com/office/drawing/2014/main" id="{C8DBCC12-7195-6845-B8C9-85E185C6560E}"/>
                    </a:ext>
                  </a:extLst>
                </p:cNvPr>
                <p:cNvSpPr>
                  <a:spLocks noChangeShapeType="1"/>
                </p:cNvSpPr>
                <p:nvPr/>
              </p:nvSpPr>
              <p:spPr bwMode="auto">
                <a:xfrm flipV="1">
                  <a:off x="657" y="798"/>
                  <a:ext cx="318" cy="1"/>
                </a:xfrm>
                <a:prstGeom prst="line">
                  <a:avLst/>
                </a:prstGeom>
                <a:noFill/>
                <a:ln w="12700">
                  <a:solidFill>
                    <a:srgbClr val="FF0000"/>
                  </a:solidFill>
                  <a:round/>
                  <a:headEnd/>
                  <a:tailEnd/>
                </a:ln>
              </p:spPr>
              <p:txBody>
                <a:bodyPr/>
                <a:lstStyle/>
                <a:p>
                  <a:endParaRPr lang="ru-RU"/>
                </a:p>
              </p:txBody>
            </p:sp>
            <p:sp>
              <p:nvSpPr>
                <p:cNvPr id="293" name="Line 964">
                  <a:extLst>
                    <a:ext uri="{FF2B5EF4-FFF2-40B4-BE49-F238E27FC236}">
                      <a16:creationId xmlns="" xmlns:a16="http://schemas.microsoft.com/office/drawing/2014/main" id="{7B0E63E1-FF73-C04E-909D-758E202C1B7B}"/>
                    </a:ext>
                  </a:extLst>
                </p:cNvPr>
                <p:cNvSpPr>
                  <a:spLocks noChangeShapeType="1"/>
                </p:cNvSpPr>
                <p:nvPr/>
              </p:nvSpPr>
              <p:spPr bwMode="auto">
                <a:xfrm>
                  <a:off x="975" y="799"/>
                  <a:ext cx="91" cy="213"/>
                </a:xfrm>
                <a:prstGeom prst="line">
                  <a:avLst/>
                </a:prstGeom>
                <a:noFill/>
                <a:ln w="12700">
                  <a:solidFill>
                    <a:srgbClr val="FF0000"/>
                  </a:solidFill>
                  <a:round/>
                  <a:headEnd/>
                  <a:tailEnd/>
                </a:ln>
              </p:spPr>
              <p:txBody>
                <a:bodyPr/>
                <a:lstStyle/>
                <a:p>
                  <a:endParaRPr lang="ru-RU"/>
                </a:p>
              </p:txBody>
            </p:sp>
            <p:sp>
              <p:nvSpPr>
                <p:cNvPr id="294" name="Line 965">
                  <a:extLst>
                    <a:ext uri="{FF2B5EF4-FFF2-40B4-BE49-F238E27FC236}">
                      <a16:creationId xmlns="" xmlns:a16="http://schemas.microsoft.com/office/drawing/2014/main" id="{ECECB065-7D64-E341-B661-296557FF1C51}"/>
                    </a:ext>
                  </a:extLst>
                </p:cNvPr>
                <p:cNvSpPr>
                  <a:spLocks noChangeShapeType="1"/>
                </p:cNvSpPr>
                <p:nvPr/>
              </p:nvSpPr>
              <p:spPr bwMode="auto">
                <a:xfrm>
                  <a:off x="657" y="1012"/>
                  <a:ext cx="409" cy="0"/>
                </a:xfrm>
                <a:prstGeom prst="line">
                  <a:avLst/>
                </a:prstGeom>
                <a:noFill/>
                <a:ln w="12700">
                  <a:solidFill>
                    <a:srgbClr val="FF0000"/>
                  </a:solidFill>
                  <a:round/>
                  <a:headEnd/>
                  <a:tailEnd/>
                </a:ln>
              </p:spPr>
              <p:txBody>
                <a:bodyPr/>
                <a:lstStyle/>
                <a:p>
                  <a:endParaRPr lang="ru-RU"/>
                </a:p>
              </p:txBody>
            </p:sp>
          </p:grpSp>
          <p:grpSp>
            <p:nvGrpSpPr>
              <p:cNvPr id="55" name="Group 966">
                <a:extLst>
                  <a:ext uri="{FF2B5EF4-FFF2-40B4-BE49-F238E27FC236}">
                    <a16:creationId xmlns="" xmlns:a16="http://schemas.microsoft.com/office/drawing/2014/main" id="{22D4C614-CCA9-D844-88A8-5CB1A0328F2E}"/>
                  </a:ext>
                </a:extLst>
              </p:cNvPr>
              <p:cNvGrpSpPr>
                <a:grpSpLocks/>
              </p:cNvGrpSpPr>
              <p:nvPr/>
            </p:nvGrpSpPr>
            <p:grpSpPr bwMode="auto">
              <a:xfrm>
                <a:off x="679" y="820"/>
                <a:ext cx="76" cy="70"/>
                <a:chOff x="279" y="832"/>
                <a:chExt cx="76" cy="70"/>
              </a:xfrm>
            </p:grpSpPr>
            <p:sp>
              <p:nvSpPr>
                <p:cNvPr id="290" name="Oval 967">
                  <a:extLst>
                    <a:ext uri="{FF2B5EF4-FFF2-40B4-BE49-F238E27FC236}">
                      <a16:creationId xmlns="" xmlns:a16="http://schemas.microsoft.com/office/drawing/2014/main" id="{FCA0E410-9F6D-5140-A1CA-4B961648326E}"/>
                    </a:ext>
                  </a:extLst>
                </p:cNvPr>
                <p:cNvSpPr>
                  <a:spLocks noChangeArrowheads="1"/>
                </p:cNvSpPr>
                <p:nvPr/>
              </p:nvSpPr>
              <p:spPr bwMode="auto">
                <a:xfrm>
                  <a:off x="279" y="832"/>
                  <a:ext cx="76" cy="70"/>
                </a:xfrm>
                <a:prstGeom prst="ellipse">
                  <a:avLst/>
                </a:prstGeom>
                <a:solidFill>
                  <a:schemeClr val="bg1"/>
                </a:solidFill>
                <a:ln w="12700">
                  <a:solidFill>
                    <a:srgbClr val="FF0000"/>
                  </a:solidFill>
                  <a:round/>
                  <a:headEnd/>
                  <a:tailEnd/>
                </a:ln>
              </p:spPr>
              <p:txBody>
                <a:bodyPr wrap="none" anchor="ctr"/>
                <a:lstStyle/>
                <a:p>
                  <a:endParaRPr lang="ru-RU"/>
                </a:p>
              </p:txBody>
            </p:sp>
            <p:sp>
              <p:nvSpPr>
                <p:cNvPr id="291" name="AutoShape 968">
                  <a:extLst>
                    <a:ext uri="{FF2B5EF4-FFF2-40B4-BE49-F238E27FC236}">
                      <a16:creationId xmlns="" xmlns:a16="http://schemas.microsoft.com/office/drawing/2014/main" id="{84E0D69C-0886-E940-965A-5F35487DB315}"/>
                    </a:ext>
                  </a:extLst>
                </p:cNvPr>
                <p:cNvSpPr>
                  <a:spLocks noChangeArrowheads="1"/>
                </p:cNvSpPr>
                <p:nvPr/>
              </p:nvSpPr>
              <p:spPr bwMode="auto">
                <a:xfrm>
                  <a:off x="291" y="846"/>
                  <a:ext cx="47" cy="44"/>
                </a:xfrm>
                <a:prstGeom prst="plus">
                  <a:avLst>
                    <a:gd name="adj" fmla="val 46458"/>
                  </a:avLst>
                </a:prstGeom>
                <a:solidFill>
                  <a:schemeClr val="accent1"/>
                </a:solidFill>
                <a:ln w="12700">
                  <a:solidFill>
                    <a:srgbClr val="FF0000"/>
                  </a:solidFill>
                  <a:miter lim="800000"/>
                  <a:headEnd/>
                  <a:tailEnd/>
                </a:ln>
              </p:spPr>
              <p:txBody>
                <a:bodyPr wrap="none" anchor="ctr"/>
                <a:lstStyle/>
                <a:p>
                  <a:endParaRPr lang="ru-RU"/>
                </a:p>
              </p:txBody>
            </p:sp>
          </p:grpSp>
          <p:sp>
            <p:nvSpPr>
              <p:cNvPr id="289" name="Line 969">
                <a:extLst>
                  <a:ext uri="{FF2B5EF4-FFF2-40B4-BE49-F238E27FC236}">
                    <a16:creationId xmlns="" xmlns:a16="http://schemas.microsoft.com/office/drawing/2014/main" id="{DA0F2E4C-A073-4543-BDFE-26FC9D002ADC}"/>
                  </a:ext>
                </a:extLst>
              </p:cNvPr>
              <p:cNvSpPr>
                <a:spLocks noChangeShapeType="1"/>
              </p:cNvSpPr>
              <p:nvPr/>
            </p:nvSpPr>
            <p:spPr bwMode="auto">
              <a:xfrm>
                <a:off x="656" y="981"/>
                <a:ext cx="398" cy="0"/>
              </a:xfrm>
              <a:prstGeom prst="line">
                <a:avLst/>
              </a:prstGeom>
              <a:noFill/>
              <a:ln w="12700">
                <a:solidFill>
                  <a:srgbClr val="FF0000"/>
                </a:solidFill>
                <a:round/>
                <a:headEnd/>
                <a:tailEnd/>
              </a:ln>
            </p:spPr>
            <p:txBody>
              <a:bodyPr/>
              <a:lstStyle/>
              <a:p>
                <a:endParaRPr lang="ru-RU"/>
              </a:p>
            </p:txBody>
          </p:sp>
        </p:grpSp>
      </p:grpSp>
      <p:sp>
        <p:nvSpPr>
          <p:cNvPr id="295" name="TextBox 294">
            <a:extLst>
              <a:ext uri="{FF2B5EF4-FFF2-40B4-BE49-F238E27FC236}">
                <a16:creationId xmlns="" xmlns:a16="http://schemas.microsoft.com/office/drawing/2014/main" id="{864F6F3B-978F-B54E-813B-C3DF20435508}"/>
              </a:ext>
            </a:extLst>
          </p:cNvPr>
          <p:cNvSpPr txBox="1"/>
          <p:nvPr/>
        </p:nvSpPr>
        <p:spPr>
          <a:xfrm>
            <a:off x="10801855" y="2150424"/>
            <a:ext cx="1126060" cy="246221"/>
          </a:xfrm>
          <a:prstGeom prst="rect">
            <a:avLst/>
          </a:prstGeom>
          <a:noFill/>
        </p:spPr>
        <p:txBody>
          <a:bodyPr wrap="square" rtlCol="0">
            <a:spAutoFit/>
          </a:bodyPr>
          <a:lstStyle/>
          <a:p>
            <a:pPr marL="4763"/>
            <a:r>
              <a:rPr lang="ru-RU" sz="1000" b="1" dirty="0">
                <a:solidFill>
                  <a:srgbClr val="000000"/>
                </a:solidFill>
                <a:cs typeface="Arial" charset="0"/>
              </a:rPr>
              <a:t>РЦСМПМК</a:t>
            </a:r>
          </a:p>
        </p:txBody>
      </p:sp>
      <p:pic>
        <p:nvPicPr>
          <p:cNvPr id="296" name="Picture 409">
            <a:extLst>
              <a:ext uri="{FF2B5EF4-FFF2-40B4-BE49-F238E27FC236}">
                <a16:creationId xmlns="" xmlns:a16="http://schemas.microsoft.com/office/drawing/2014/main" id="{4774BCDC-734E-A74E-BE94-1232A73B176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628566" y="2513384"/>
            <a:ext cx="4191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409">
            <a:extLst>
              <a:ext uri="{FF2B5EF4-FFF2-40B4-BE49-F238E27FC236}">
                <a16:creationId xmlns="" xmlns:a16="http://schemas.microsoft.com/office/drawing/2014/main" id="{60AEEEEA-A5CA-E14F-92A5-097B5303605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402662" y="3304411"/>
            <a:ext cx="4191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409">
            <a:extLst>
              <a:ext uri="{FF2B5EF4-FFF2-40B4-BE49-F238E27FC236}">
                <a16:creationId xmlns="" xmlns:a16="http://schemas.microsoft.com/office/drawing/2014/main" id="{D886D00B-4C36-2445-9B23-9B270F282F0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71615" y="3202812"/>
            <a:ext cx="4191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Группа 8">
            <a:extLst>
              <a:ext uri="{FF2B5EF4-FFF2-40B4-BE49-F238E27FC236}">
                <a16:creationId xmlns="" xmlns:a16="http://schemas.microsoft.com/office/drawing/2014/main" id="{15524528-0886-924E-BB12-AADE2C76E89D}"/>
              </a:ext>
            </a:extLst>
          </p:cNvPr>
          <p:cNvGrpSpPr/>
          <p:nvPr/>
        </p:nvGrpSpPr>
        <p:grpSpPr>
          <a:xfrm>
            <a:off x="1150232" y="3053970"/>
            <a:ext cx="225984" cy="61977"/>
            <a:chOff x="1265441" y="2957813"/>
            <a:chExt cx="169488" cy="61977"/>
          </a:xfrm>
        </p:grpSpPr>
        <p:sp>
          <p:nvSpPr>
            <p:cNvPr id="311" name="Line 44">
              <a:extLst>
                <a:ext uri="{FF2B5EF4-FFF2-40B4-BE49-F238E27FC236}">
                  <a16:creationId xmlns="" xmlns:a16="http://schemas.microsoft.com/office/drawing/2014/main" id="{C8760AFA-E5E8-0943-9FD6-21615E6AF57D}"/>
                </a:ext>
              </a:extLst>
            </p:cNvPr>
            <p:cNvSpPr>
              <a:spLocks noChangeShapeType="1"/>
            </p:cNvSpPr>
            <p:nvPr/>
          </p:nvSpPr>
          <p:spPr bwMode="auto">
            <a:xfrm>
              <a:off x="1265441" y="2957813"/>
              <a:ext cx="16948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2" name="Line 47">
              <a:extLst>
                <a:ext uri="{FF2B5EF4-FFF2-40B4-BE49-F238E27FC236}">
                  <a16:creationId xmlns="" xmlns:a16="http://schemas.microsoft.com/office/drawing/2014/main" id="{E2AD123B-419B-2449-B9AA-0253C244683D}"/>
                </a:ext>
              </a:extLst>
            </p:cNvPr>
            <p:cNvSpPr>
              <a:spLocks noChangeShapeType="1"/>
            </p:cNvSpPr>
            <p:nvPr/>
          </p:nvSpPr>
          <p:spPr bwMode="auto">
            <a:xfrm>
              <a:off x="1265441" y="3019790"/>
              <a:ext cx="16948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103" name="Группа 312">
            <a:extLst>
              <a:ext uri="{FF2B5EF4-FFF2-40B4-BE49-F238E27FC236}">
                <a16:creationId xmlns="" xmlns:a16="http://schemas.microsoft.com/office/drawing/2014/main" id="{08EAF5DF-2517-6C4C-A22F-55FE0D84493B}"/>
              </a:ext>
            </a:extLst>
          </p:cNvPr>
          <p:cNvGrpSpPr/>
          <p:nvPr/>
        </p:nvGrpSpPr>
        <p:grpSpPr>
          <a:xfrm>
            <a:off x="1886832" y="3053970"/>
            <a:ext cx="225984" cy="61977"/>
            <a:chOff x="1265441" y="2957813"/>
            <a:chExt cx="169488" cy="61977"/>
          </a:xfrm>
        </p:grpSpPr>
        <p:sp>
          <p:nvSpPr>
            <p:cNvPr id="314" name="Line 44">
              <a:extLst>
                <a:ext uri="{FF2B5EF4-FFF2-40B4-BE49-F238E27FC236}">
                  <a16:creationId xmlns="" xmlns:a16="http://schemas.microsoft.com/office/drawing/2014/main" id="{58463297-DF30-7549-B1A4-8AE93B3363B4}"/>
                </a:ext>
              </a:extLst>
            </p:cNvPr>
            <p:cNvSpPr>
              <a:spLocks noChangeShapeType="1"/>
            </p:cNvSpPr>
            <p:nvPr/>
          </p:nvSpPr>
          <p:spPr bwMode="auto">
            <a:xfrm>
              <a:off x="1265441" y="2957813"/>
              <a:ext cx="16948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5" name="Line 47">
              <a:extLst>
                <a:ext uri="{FF2B5EF4-FFF2-40B4-BE49-F238E27FC236}">
                  <a16:creationId xmlns="" xmlns:a16="http://schemas.microsoft.com/office/drawing/2014/main" id="{C81126FC-4071-5E40-A2B6-65C3AA15B4C0}"/>
                </a:ext>
              </a:extLst>
            </p:cNvPr>
            <p:cNvSpPr>
              <a:spLocks noChangeShapeType="1"/>
            </p:cNvSpPr>
            <p:nvPr/>
          </p:nvSpPr>
          <p:spPr bwMode="auto">
            <a:xfrm>
              <a:off x="1265441" y="3019790"/>
              <a:ext cx="16948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102" name="Овал 101">
            <a:extLst>
              <a:ext uri="{FF2B5EF4-FFF2-40B4-BE49-F238E27FC236}">
                <a16:creationId xmlns="" xmlns:a16="http://schemas.microsoft.com/office/drawing/2014/main" id="{73641988-03D8-AD48-BF12-30966D9A923E}"/>
              </a:ext>
            </a:extLst>
          </p:cNvPr>
          <p:cNvSpPr/>
          <p:nvPr/>
        </p:nvSpPr>
        <p:spPr>
          <a:xfrm>
            <a:off x="3470331" y="2157285"/>
            <a:ext cx="359363" cy="293852"/>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28" name="Овал 327">
            <a:extLst>
              <a:ext uri="{FF2B5EF4-FFF2-40B4-BE49-F238E27FC236}">
                <a16:creationId xmlns="" xmlns:a16="http://schemas.microsoft.com/office/drawing/2014/main" id="{7FB72C74-10D9-214A-8B54-EF77FA77AA56}"/>
              </a:ext>
            </a:extLst>
          </p:cNvPr>
          <p:cNvSpPr/>
          <p:nvPr/>
        </p:nvSpPr>
        <p:spPr>
          <a:xfrm>
            <a:off x="3672177" y="2804155"/>
            <a:ext cx="359363" cy="293852"/>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3440D"/>
              </a:solidFill>
            </a:endParaRPr>
          </a:p>
        </p:txBody>
      </p:sp>
      <p:sp>
        <p:nvSpPr>
          <p:cNvPr id="329" name="Овал 328">
            <a:extLst>
              <a:ext uri="{FF2B5EF4-FFF2-40B4-BE49-F238E27FC236}">
                <a16:creationId xmlns="" xmlns:a16="http://schemas.microsoft.com/office/drawing/2014/main" id="{54950293-FF4F-0F42-B086-D7929DA12006}"/>
              </a:ext>
            </a:extLst>
          </p:cNvPr>
          <p:cNvSpPr/>
          <p:nvPr/>
        </p:nvSpPr>
        <p:spPr>
          <a:xfrm>
            <a:off x="3905760" y="3441799"/>
            <a:ext cx="359363" cy="293852"/>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0" name="Овал 329">
            <a:extLst>
              <a:ext uri="{FF2B5EF4-FFF2-40B4-BE49-F238E27FC236}">
                <a16:creationId xmlns="" xmlns:a16="http://schemas.microsoft.com/office/drawing/2014/main" id="{16E52FED-2C89-1449-8F4B-480FBED18816}"/>
              </a:ext>
            </a:extLst>
          </p:cNvPr>
          <p:cNvSpPr/>
          <p:nvPr/>
        </p:nvSpPr>
        <p:spPr>
          <a:xfrm>
            <a:off x="3934788" y="4131228"/>
            <a:ext cx="359363" cy="293852"/>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2" name="Овал 331">
            <a:extLst>
              <a:ext uri="{FF2B5EF4-FFF2-40B4-BE49-F238E27FC236}">
                <a16:creationId xmlns="" xmlns:a16="http://schemas.microsoft.com/office/drawing/2014/main" id="{D1CF7A26-63D7-FE42-A2D7-25428A109E57}"/>
              </a:ext>
            </a:extLst>
          </p:cNvPr>
          <p:cNvSpPr/>
          <p:nvPr/>
        </p:nvSpPr>
        <p:spPr>
          <a:xfrm>
            <a:off x="3857380" y="5314142"/>
            <a:ext cx="359363" cy="293852"/>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29" name="Прямая соединительная линия 28"/>
          <p:cNvCxnSpPr>
            <a:cxnSpLocks/>
          </p:cNvCxnSpPr>
          <p:nvPr/>
        </p:nvCxnSpPr>
        <p:spPr bwMode="auto">
          <a:xfrm>
            <a:off x="5518507" y="1280362"/>
            <a:ext cx="70244" cy="5661458"/>
          </a:xfrm>
          <a:prstGeom prst="line">
            <a:avLst/>
          </a:prstGeom>
          <a:solidFill>
            <a:schemeClr val="accent1"/>
          </a:solidFill>
          <a:ln w="19050" cap="flat" cmpd="sng" algn="ctr">
            <a:solidFill>
              <a:schemeClr val="tx1">
                <a:lumMod val="65000"/>
                <a:lumOff val="35000"/>
              </a:schemeClr>
            </a:solidFill>
            <a:prstDash val="dash"/>
            <a:round/>
            <a:headEnd type="none" w="med" len="med"/>
            <a:tailEnd type="none" w="med" len="med"/>
          </a:ln>
          <a:effectLst/>
        </p:spPr>
      </p:cxnSp>
      <p:cxnSp>
        <p:nvCxnSpPr>
          <p:cNvPr id="301" name="Прямая соединительная линия 300"/>
          <p:cNvCxnSpPr>
            <a:cxnSpLocks/>
          </p:cNvCxnSpPr>
          <p:nvPr/>
        </p:nvCxnSpPr>
        <p:spPr bwMode="auto">
          <a:xfrm>
            <a:off x="9096220" y="1352550"/>
            <a:ext cx="68057" cy="5505450"/>
          </a:xfrm>
          <a:prstGeom prst="line">
            <a:avLst/>
          </a:prstGeom>
          <a:solidFill>
            <a:schemeClr val="accent1"/>
          </a:solidFill>
          <a:ln w="19050" cap="flat" cmpd="sng" algn="ctr">
            <a:solidFill>
              <a:schemeClr val="tx1">
                <a:lumMod val="65000"/>
                <a:lumOff val="35000"/>
              </a:schemeClr>
            </a:solidFill>
            <a:prstDash val="dash"/>
            <a:round/>
            <a:headEnd type="none" w="med" len="med"/>
            <a:tailEnd type="none" w="med" len="med"/>
          </a:ln>
          <a:effectLst/>
        </p:spPr>
      </p:cxnSp>
      <p:cxnSp>
        <p:nvCxnSpPr>
          <p:cNvPr id="299" name="Прямая со стрелкой 298">
            <a:extLst>
              <a:ext uri="{FF2B5EF4-FFF2-40B4-BE49-F238E27FC236}">
                <a16:creationId xmlns="" xmlns:a16="http://schemas.microsoft.com/office/drawing/2014/main" id="{A0D6B5F0-68D5-E742-ADF9-3C95E968A917}"/>
              </a:ext>
            </a:extLst>
          </p:cNvPr>
          <p:cNvCxnSpPr>
            <a:cxnSpLocks/>
          </p:cNvCxnSpPr>
          <p:nvPr/>
        </p:nvCxnSpPr>
        <p:spPr bwMode="auto">
          <a:xfrm flipH="1" flipV="1">
            <a:off x="2689503" y="4785152"/>
            <a:ext cx="1741105" cy="283216"/>
          </a:xfrm>
          <a:prstGeom prst="straightConnector1">
            <a:avLst/>
          </a:prstGeom>
          <a:solidFill>
            <a:schemeClr val="accent1"/>
          </a:solidFill>
          <a:ln w="22225" cap="flat" cmpd="sng" algn="ctr">
            <a:solidFill>
              <a:srgbClr val="FF0000"/>
            </a:solidFill>
            <a:prstDash val="solid"/>
            <a:round/>
            <a:headEnd type="triangle" w="med" len="med"/>
            <a:tailEnd type="none" w="med" len="med"/>
          </a:ln>
          <a:effectLst/>
        </p:spPr>
      </p:cxnSp>
      <p:sp>
        <p:nvSpPr>
          <p:cNvPr id="337" name="TextBox 336">
            <a:extLst>
              <a:ext uri="{FF2B5EF4-FFF2-40B4-BE49-F238E27FC236}">
                <a16:creationId xmlns="" xmlns:a16="http://schemas.microsoft.com/office/drawing/2014/main" id="{8A145657-1604-0C47-BA14-84E808ADD72B}"/>
              </a:ext>
            </a:extLst>
          </p:cNvPr>
          <p:cNvSpPr txBox="1"/>
          <p:nvPr/>
        </p:nvSpPr>
        <p:spPr>
          <a:xfrm>
            <a:off x="3831641" y="4635743"/>
            <a:ext cx="414684" cy="369332"/>
          </a:xfrm>
          <a:prstGeom prst="rect">
            <a:avLst/>
          </a:prstGeom>
          <a:noFill/>
        </p:spPr>
        <p:txBody>
          <a:bodyPr wrap="square" rtlCol="0">
            <a:spAutoFit/>
          </a:bodyPr>
          <a:lstStyle/>
          <a:p>
            <a:r>
              <a:rPr lang="ru-RU" dirty="0"/>
              <a:t>5</a:t>
            </a:r>
          </a:p>
        </p:txBody>
      </p:sp>
      <p:sp>
        <p:nvSpPr>
          <p:cNvPr id="338" name="Овал 337">
            <a:extLst>
              <a:ext uri="{FF2B5EF4-FFF2-40B4-BE49-F238E27FC236}">
                <a16:creationId xmlns="" xmlns:a16="http://schemas.microsoft.com/office/drawing/2014/main" id="{53E29660-F617-A14D-8CCF-28D51AB6E1B3}"/>
              </a:ext>
            </a:extLst>
          </p:cNvPr>
          <p:cNvSpPr/>
          <p:nvPr/>
        </p:nvSpPr>
        <p:spPr>
          <a:xfrm>
            <a:off x="3862821" y="4677328"/>
            <a:ext cx="359363" cy="293852"/>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104" name="Группа 338">
            <a:extLst>
              <a:ext uri="{FF2B5EF4-FFF2-40B4-BE49-F238E27FC236}">
                <a16:creationId xmlns="" xmlns:a16="http://schemas.microsoft.com/office/drawing/2014/main" id="{CD7777C0-0253-E641-8FFA-6C02EFAB51BF}"/>
              </a:ext>
            </a:extLst>
          </p:cNvPr>
          <p:cNvGrpSpPr/>
          <p:nvPr/>
        </p:nvGrpSpPr>
        <p:grpSpPr>
          <a:xfrm>
            <a:off x="4440233" y="4775383"/>
            <a:ext cx="507683" cy="419004"/>
            <a:chOff x="175087" y="5445227"/>
            <a:chExt cx="380762" cy="419004"/>
          </a:xfrm>
        </p:grpSpPr>
        <p:grpSp>
          <p:nvGrpSpPr>
            <p:cNvPr id="105" name="Group 2031">
              <a:extLst>
                <a:ext uri="{FF2B5EF4-FFF2-40B4-BE49-F238E27FC236}">
                  <a16:creationId xmlns="" xmlns:a16="http://schemas.microsoft.com/office/drawing/2014/main" id="{B4629BDB-07A7-D442-8F07-5A49A4DACDBC}"/>
                </a:ext>
              </a:extLst>
            </p:cNvPr>
            <p:cNvGrpSpPr>
              <a:grpSpLocks/>
            </p:cNvGrpSpPr>
            <p:nvPr/>
          </p:nvGrpSpPr>
          <p:grpSpPr bwMode="auto">
            <a:xfrm>
              <a:off x="179512" y="5445227"/>
              <a:ext cx="265499" cy="382543"/>
              <a:chOff x="1968" y="1872"/>
              <a:chExt cx="384" cy="357"/>
            </a:xfrm>
          </p:grpSpPr>
          <p:sp>
            <p:nvSpPr>
              <p:cNvPr id="345" name="Rectangle 2032">
                <a:extLst>
                  <a:ext uri="{FF2B5EF4-FFF2-40B4-BE49-F238E27FC236}">
                    <a16:creationId xmlns="" xmlns:a16="http://schemas.microsoft.com/office/drawing/2014/main" id="{56B39937-D6F4-7646-8AFE-541A470E8C49}"/>
                  </a:ext>
                </a:extLst>
              </p:cNvPr>
              <p:cNvSpPr>
                <a:spLocks noChangeArrowheads="1"/>
              </p:cNvSpPr>
              <p:nvPr/>
            </p:nvSpPr>
            <p:spPr bwMode="auto">
              <a:xfrm>
                <a:off x="1968" y="2064"/>
                <a:ext cx="384" cy="165"/>
              </a:xfrm>
              <a:prstGeom prst="rect">
                <a:avLst/>
              </a:prstGeom>
              <a:noFill/>
              <a:ln w="12700">
                <a:solidFill>
                  <a:schemeClr val="tx1"/>
                </a:solidFill>
                <a:miter lim="800000"/>
                <a:headEnd type="none" w="sm" len="sm"/>
                <a:tailEnd type="none" w="sm" len="sm"/>
              </a:ln>
            </p:spPr>
            <p:txBody>
              <a:bodyPr wrap="none" anchor="ctr"/>
              <a:lstStyle/>
              <a:p>
                <a:endParaRPr lang="ru-RU">
                  <a:solidFill>
                    <a:srgbClr val="000000"/>
                  </a:solidFill>
                  <a:cs typeface="Arial" charset="0"/>
                </a:endParaRPr>
              </a:p>
            </p:txBody>
          </p:sp>
          <p:sp>
            <p:nvSpPr>
              <p:cNvPr id="346" name="AutoShape 2033">
                <a:extLst>
                  <a:ext uri="{FF2B5EF4-FFF2-40B4-BE49-F238E27FC236}">
                    <a16:creationId xmlns="" xmlns:a16="http://schemas.microsoft.com/office/drawing/2014/main" id="{FF0E646F-75AB-D34F-AF69-FE1918CFCDF3}"/>
                  </a:ext>
                </a:extLst>
              </p:cNvPr>
              <p:cNvSpPr>
                <a:spLocks noChangeArrowheads="1"/>
              </p:cNvSpPr>
              <p:nvPr/>
            </p:nvSpPr>
            <p:spPr bwMode="auto">
              <a:xfrm>
                <a:off x="1968" y="1872"/>
                <a:ext cx="384" cy="192"/>
              </a:xfrm>
              <a:prstGeom prst="triangle">
                <a:avLst>
                  <a:gd name="adj" fmla="val 50000"/>
                </a:avLst>
              </a:prstGeom>
              <a:noFill/>
              <a:ln w="12700">
                <a:solidFill>
                  <a:schemeClr val="tx1"/>
                </a:solidFill>
                <a:miter lim="800000"/>
                <a:headEnd type="none" w="sm" len="sm"/>
                <a:tailEnd type="none" w="sm" len="sm"/>
              </a:ln>
            </p:spPr>
            <p:txBody>
              <a:bodyPr wrap="none" anchor="ctr"/>
              <a:lstStyle/>
              <a:p>
                <a:endParaRPr lang="ru-RU">
                  <a:solidFill>
                    <a:srgbClr val="000000"/>
                  </a:solidFill>
                  <a:cs typeface="Arial" charset="0"/>
                </a:endParaRPr>
              </a:p>
            </p:txBody>
          </p:sp>
        </p:grpSp>
        <p:grpSp>
          <p:nvGrpSpPr>
            <p:cNvPr id="106" name="Group 2034">
              <a:extLst>
                <a:ext uri="{FF2B5EF4-FFF2-40B4-BE49-F238E27FC236}">
                  <a16:creationId xmlns="" xmlns:a16="http://schemas.microsoft.com/office/drawing/2014/main" id="{0278A093-FDCC-7641-BA56-D2C1D5973DCE}"/>
                </a:ext>
              </a:extLst>
            </p:cNvPr>
            <p:cNvGrpSpPr>
              <a:grpSpLocks/>
            </p:cNvGrpSpPr>
            <p:nvPr/>
          </p:nvGrpSpPr>
          <p:grpSpPr bwMode="auto">
            <a:xfrm>
              <a:off x="252524" y="5504729"/>
              <a:ext cx="123900" cy="131406"/>
              <a:chOff x="5808" y="1520"/>
              <a:chExt cx="240" cy="240"/>
            </a:xfrm>
          </p:grpSpPr>
          <p:sp>
            <p:nvSpPr>
              <p:cNvPr id="343" name="Line 2035">
                <a:extLst>
                  <a:ext uri="{FF2B5EF4-FFF2-40B4-BE49-F238E27FC236}">
                    <a16:creationId xmlns="" xmlns:a16="http://schemas.microsoft.com/office/drawing/2014/main" id="{D134BD77-1F1E-B644-9398-0E6818676B54}"/>
                  </a:ext>
                </a:extLst>
              </p:cNvPr>
              <p:cNvSpPr>
                <a:spLocks noChangeShapeType="1"/>
              </p:cNvSpPr>
              <p:nvPr/>
            </p:nvSpPr>
            <p:spPr bwMode="auto">
              <a:xfrm>
                <a:off x="5808" y="1632"/>
                <a:ext cx="240" cy="0"/>
              </a:xfrm>
              <a:prstGeom prst="line">
                <a:avLst/>
              </a:prstGeom>
              <a:noFill/>
              <a:ln w="12700">
                <a:solidFill>
                  <a:srgbClr val="FF0000"/>
                </a:solidFill>
                <a:round/>
                <a:headEnd type="none" w="sm" len="sm"/>
                <a:tailEnd type="none" w="sm" len="sm"/>
              </a:ln>
            </p:spPr>
            <p:txBody>
              <a:bodyPr wrap="none" anchor="ctr"/>
              <a:lstStyle/>
              <a:p>
                <a:endParaRPr lang="ru-RU">
                  <a:solidFill>
                    <a:srgbClr val="000000"/>
                  </a:solidFill>
                  <a:cs typeface="Arial" charset="0"/>
                </a:endParaRPr>
              </a:p>
            </p:txBody>
          </p:sp>
          <p:sp>
            <p:nvSpPr>
              <p:cNvPr id="344" name="Line 2036">
                <a:extLst>
                  <a:ext uri="{FF2B5EF4-FFF2-40B4-BE49-F238E27FC236}">
                    <a16:creationId xmlns="" xmlns:a16="http://schemas.microsoft.com/office/drawing/2014/main" id="{3CB3A7E2-0F6D-694D-B66B-F0CC52DC2B40}"/>
                  </a:ext>
                </a:extLst>
              </p:cNvPr>
              <p:cNvSpPr>
                <a:spLocks noChangeShapeType="1"/>
              </p:cNvSpPr>
              <p:nvPr/>
            </p:nvSpPr>
            <p:spPr bwMode="auto">
              <a:xfrm>
                <a:off x="5920" y="1520"/>
                <a:ext cx="0" cy="240"/>
              </a:xfrm>
              <a:prstGeom prst="line">
                <a:avLst/>
              </a:prstGeom>
              <a:noFill/>
              <a:ln w="12700">
                <a:solidFill>
                  <a:srgbClr val="FF0000"/>
                </a:solidFill>
                <a:round/>
                <a:headEnd type="none" w="sm" len="sm"/>
                <a:tailEnd type="none" w="sm" len="sm"/>
              </a:ln>
            </p:spPr>
            <p:txBody>
              <a:bodyPr wrap="none" anchor="ctr"/>
              <a:lstStyle/>
              <a:p>
                <a:endParaRPr lang="ru-RU">
                  <a:solidFill>
                    <a:srgbClr val="000000"/>
                  </a:solidFill>
                  <a:cs typeface="Arial" charset="0"/>
                </a:endParaRPr>
              </a:p>
            </p:txBody>
          </p:sp>
        </p:grpSp>
        <p:sp>
          <p:nvSpPr>
            <p:cNvPr id="342" name="TextBox 341">
              <a:extLst>
                <a:ext uri="{FF2B5EF4-FFF2-40B4-BE49-F238E27FC236}">
                  <a16:creationId xmlns="" xmlns:a16="http://schemas.microsoft.com/office/drawing/2014/main" id="{5D04CFFB-B1B7-E14D-B16E-55AC29231658}"/>
                </a:ext>
              </a:extLst>
            </p:cNvPr>
            <p:cNvSpPr txBox="1"/>
            <p:nvPr/>
          </p:nvSpPr>
          <p:spPr>
            <a:xfrm>
              <a:off x="175087" y="5618010"/>
              <a:ext cx="380762" cy="246221"/>
            </a:xfrm>
            <a:prstGeom prst="rect">
              <a:avLst/>
            </a:prstGeom>
            <a:noFill/>
          </p:spPr>
          <p:txBody>
            <a:bodyPr wrap="square" rtlCol="0">
              <a:spAutoFit/>
            </a:bodyPr>
            <a:lstStyle/>
            <a:p>
              <a:pPr marL="4763"/>
              <a:r>
                <a:rPr lang="ru-RU" sz="1000" dirty="0">
                  <a:solidFill>
                    <a:srgbClr val="000000"/>
                  </a:solidFill>
                  <a:cs typeface="Arial" charset="0"/>
                </a:rPr>
                <a:t>Б</a:t>
              </a:r>
              <a:endParaRPr lang="ru-RU" sz="1000" b="0" dirty="0">
                <a:solidFill>
                  <a:srgbClr val="000000"/>
                </a:solidFill>
                <a:cs typeface="Arial" charset="0"/>
              </a:endParaRPr>
            </a:p>
          </p:txBody>
        </p:sp>
      </p:grpSp>
      <p:sp>
        <p:nvSpPr>
          <p:cNvPr id="348" name="Freeform 14">
            <a:extLst>
              <a:ext uri="{FF2B5EF4-FFF2-40B4-BE49-F238E27FC236}">
                <a16:creationId xmlns="" xmlns:a16="http://schemas.microsoft.com/office/drawing/2014/main" id="{1010B92D-4529-E049-AB7B-4C3AF57A3FA7}"/>
              </a:ext>
            </a:extLst>
          </p:cNvPr>
          <p:cNvSpPr>
            <a:spLocks/>
          </p:cNvSpPr>
          <p:nvPr/>
        </p:nvSpPr>
        <p:spPr bwMode="auto">
          <a:xfrm flipH="1">
            <a:off x="2137399" y="3631988"/>
            <a:ext cx="9184335" cy="2767996"/>
          </a:xfrm>
          <a:custGeom>
            <a:avLst/>
            <a:gdLst>
              <a:gd name="T0" fmla="*/ 4604225 w 10087"/>
              <a:gd name="T1" fmla="*/ 567660 h 10166"/>
              <a:gd name="T2" fmla="*/ 2299602 w 10087"/>
              <a:gd name="T3" fmla="*/ 33950 h 10166"/>
              <a:gd name="T4" fmla="*/ 0 w 10087"/>
              <a:gd name="T5" fmla="*/ 342461 h 10166"/>
              <a:gd name="T6" fmla="*/ 0 60000 65536"/>
              <a:gd name="T7" fmla="*/ 0 60000 65536"/>
              <a:gd name="T8" fmla="*/ 0 60000 65536"/>
              <a:gd name="T9" fmla="*/ 0 w 10087"/>
              <a:gd name="T10" fmla="*/ 0 h 10166"/>
              <a:gd name="T11" fmla="*/ 10087 w 10087"/>
              <a:gd name="T12" fmla="*/ 10166 h 10166"/>
              <a:gd name="connsiteX0" fmla="*/ 10335 w 10335"/>
              <a:gd name="connsiteY0" fmla="*/ 10574 h 10574"/>
              <a:gd name="connsiteX1" fmla="*/ 5286 w 10335"/>
              <a:gd name="connsiteY1" fmla="*/ 1016 h 10574"/>
              <a:gd name="connsiteX2" fmla="*/ 0 w 10335"/>
              <a:gd name="connsiteY2" fmla="*/ 3827 h 10574"/>
              <a:gd name="connsiteX0" fmla="*/ 10335 w 10335"/>
              <a:gd name="connsiteY0" fmla="*/ 9908 h 9908"/>
              <a:gd name="connsiteX1" fmla="*/ 5286 w 10335"/>
              <a:gd name="connsiteY1" fmla="*/ 350 h 9908"/>
              <a:gd name="connsiteX2" fmla="*/ 0 w 10335"/>
              <a:gd name="connsiteY2" fmla="*/ 3161 h 9908"/>
              <a:gd name="connsiteX0" fmla="*/ 10000 w 10000"/>
              <a:gd name="connsiteY0" fmla="*/ 8091 h 8091"/>
              <a:gd name="connsiteX1" fmla="*/ 6178 w 10000"/>
              <a:gd name="connsiteY1" fmla="*/ 436 h 8091"/>
              <a:gd name="connsiteX2" fmla="*/ 0 w 10000"/>
              <a:gd name="connsiteY2" fmla="*/ 1281 h 8091"/>
              <a:gd name="connsiteX0" fmla="*/ 8799 w 8799"/>
              <a:gd name="connsiteY0" fmla="*/ 10263 h 10263"/>
              <a:gd name="connsiteX1" fmla="*/ 4977 w 8799"/>
              <a:gd name="connsiteY1" fmla="*/ 802 h 10263"/>
              <a:gd name="connsiteX2" fmla="*/ 0 w 8799"/>
              <a:gd name="connsiteY2" fmla="*/ 0 h 10263"/>
              <a:gd name="connsiteX0" fmla="*/ 10390 w 10390"/>
              <a:gd name="connsiteY0" fmla="*/ 9835 h 9835"/>
              <a:gd name="connsiteX1" fmla="*/ 6046 w 10390"/>
              <a:gd name="connsiteY1" fmla="*/ 616 h 9835"/>
              <a:gd name="connsiteX2" fmla="*/ 0 w 10390"/>
              <a:gd name="connsiteY2" fmla="*/ 135 h 9835"/>
              <a:gd name="connsiteX0" fmla="*/ 10000 w 10000"/>
              <a:gd name="connsiteY0" fmla="*/ 10183 h 10183"/>
              <a:gd name="connsiteX1" fmla="*/ 5819 w 10000"/>
              <a:gd name="connsiteY1" fmla="*/ 809 h 10183"/>
              <a:gd name="connsiteX2" fmla="*/ 0 w 10000"/>
              <a:gd name="connsiteY2" fmla="*/ 320 h 10183"/>
              <a:gd name="connsiteX0" fmla="*/ 10000 w 10000"/>
              <a:gd name="connsiteY0" fmla="*/ 12126 h 12126"/>
              <a:gd name="connsiteX1" fmla="*/ 5890 w 10000"/>
              <a:gd name="connsiteY1" fmla="*/ 616 h 12126"/>
              <a:gd name="connsiteX2" fmla="*/ 0 w 10000"/>
              <a:gd name="connsiteY2" fmla="*/ 2263 h 12126"/>
              <a:gd name="connsiteX0" fmla="*/ 10000 w 10000"/>
              <a:gd name="connsiteY0" fmla="*/ 13061 h 13061"/>
              <a:gd name="connsiteX1" fmla="*/ 5890 w 10000"/>
              <a:gd name="connsiteY1" fmla="*/ 1551 h 13061"/>
              <a:gd name="connsiteX2" fmla="*/ 0 w 10000"/>
              <a:gd name="connsiteY2" fmla="*/ 3198 h 13061"/>
              <a:gd name="connsiteX0" fmla="*/ 10000 w 10000"/>
              <a:gd name="connsiteY0" fmla="*/ 12623 h 12623"/>
              <a:gd name="connsiteX1" fmla="*/ 5890 w 10000"/>
              <a:gd name="connsiteY1" fmla="*/ 1113 h 12623"/>
              <a:gd name="connsiteX2" fmla="*/ 0 w 10000"/>
              <a:gd name="connsiteY2" fmla="*/ 2760 h 12623"/>
              <a:gd name="connsiteX0" fmla="*/ 10667 w 10667"/>
              <a:gd name="connsiteY0" fmla="*/ 22546 h 22546"/>
              <a:gd name="connsiteX1" fmla="*/ 6557 w 10667"/>
              <a:gd name="connsiteY1" fmla="*/ 11036 h 22546"/>
              <a:gd name="connsiteX2" fmla="*/ 0 w 10667"/>
              <a:gd name="connsiteY2" fmla="*/ 130 h 22546"/>
              <a:gd name="connsiteX0" fmla="*/ 10667 w 10667"/>
              <a:gd name="connsiteY0" fmla="*/ 22644 h 22644"/>
              <a:gd name="connsiteX1" fmla="*/ 6493 w 10667"/>
              <a:gd name="connsiteY1" fmla="*/ 6569 h 22644"/>
              <a:gd name="connsiteX2" fmla="*/ 0 w 10667"/>
              <a:gd name="connsiteY2" fmla="*/ 228 h 22644"/>
              <a:gd name="connsiteX0" fmla="*/ 10667 w 10667"/>
              <a:gd name="connsiteY0" fmla="*/ 22737 h 22737"/>
              <a:gd name="connsiteX1" fmla="*/ 6493 w 10667"/>
              <a:gd name="connsiteY1" fmla="*/ 6662 h 22737"/>
              <a:gd name="connsiteX2" fmla="*/ 0 w 10667"/>
              <a:gd name="connsiteY2" fmla="*/ 321 h 22737"/>
              <a:gd name="connsiteX0" fmla="*/ 10667 w 10667"/>
              <a:gd name="connsiteY0" fmla="*/ 22737 h 22737"/>
              <a:gd name="connsiteX1" fmla="*/ 6493 w 10667"/>
              <a:gd name="connsiteY1" fmla="*/ 6662 h 22737"/>
              <a:gd name="connsiteX2" fmla="*/ 0 w 10667"/>
              <a:gd name="connsiteY2" fmla="*/ 321 h 22737"/>
              <a:gd name="connsiteX0" fmla="*/ 10667 w 10667"/>
              <a:gd name="connsiteY0" fmla="*/ 22945 h 22945"/>
              <a:gd name="connsiteX1" fmla="*/ 6493 w 10667"/>
              <a:gd name="connsiteY1" fmla="*/ 4968 h 22945"/>
              <a:gd name="connsiteX2" fmla="*/ 0 w 10667"/>
              <a:gd name="connsiteY2" fmla="*/ 529 h 22945"/>
              <a:gd name="connsiteX0" fmla="*/ 10794 w 10794"/>
              <a:gd name="connsiteY0" fmla="*/ 32042 h 32042"/>
              <a:gd name="connsiteX1" fmla="*/ 6620 w 10794"/>
              <a:gd name="connsiteY1" fmla="*/ 14065 h 32042"/>
              <a:gd name="connsiteX2" fmla="*/ 0 w 10794"/>
              <a:gd name="connsiteY2" fmla="*/ 117 h 32042"/>
              <a:gd name="connsiteX0" fmla="*/ 10794 w 10794"/>
              <a:gd name="connsiteY0" fmla="*/ 31925 h 31925"/>
              <a:gd name="connsiteX1" fmla="*/ 6620 w 10794"/>
              <a:gd name="connsiteY1" fmla="*/ 13948 h 31925"/>
              <a:gd name="connsiteX2" fmla="*/ 0 w 10794"/>
              <a:gd name="connsiteY2" fmla="*/ 0 h 31925"/>
              <a:gd name="connsiteX0" fmla="*/ 10794 w 10794"/>
              <a:gd name="connsiteY0" fmla="*/ 31925 h 31925"/>
              <a:gd name="connsiteX1" fmla="*/ 6207 w 10794"/>
              <a:gd name="connsiteY1" fmla="*/ 10905 h 31925"/>
              <a:gd name="connsiteX2" fmla="*/ 0 w 10794"/>
              <a:gd name="connsiteY2" fmla="*/ 0 h 31925"/>
              <a:gd name="connsiteX0" fmla="*/ 10794 w 10794"/>
              <a:gd name="connsiteY0" fmla="*/ 31925 h 31925"/>
              <a:gd name="connsiteX1" fmla="*/ 6207 w 10794"/>
              <a:gd name="connsiteY1" fmla="*/ 10905 h 31925"/>
              <a:gd name="connsiteX2" fmla="*/ 0 w 10794"/>
              <a:gd name="connsiteY2" fmla="*/ 0 h 31925"/>
              <a:gd name="connsiteX0" fmla="*/ 10794 w 10794"/>
              <a:gd name="connsiteY0" fmla="*/ 31925 h 31925"/>
              <a:gd name="connsiteX1" fmla="*/ 6207 w 10794"/>
              <a:gd name="connsiteY1" fmla="*/ 10905 h 31925"/>
              <a:gd name="connsiteX2" fmla="*/ 0 w 10794"/>
              <a:gd name="connsiteY2" fmla="*/ 0 h 31925"/>
              <a:gd name="connsiteX0" fmla="*/ 10794 w 10794"/>
              <a:gd name="connsiteY0" fmla="*/ 31925 h 31925"/>
              <a:gd name="connsiteX1" fmla="*/ 6207 w 10794"/>
              <a:gd name="connsiteY1" fmla="*/ 10905 h 31925"/>
              <a:gd name="connsiteX2" fmla="*/ 0 w 10794"/>
              <a:gd name="connsiteY2" fmla="*/ 0 h 31925"/>
              <a:gd name="connsiteX0" fmla="*/ 11245 w 11245"/>
              <a:gd name="connsiteY0" fmla="*/ 21585 h 29227"/>
              <a:gd name="connsiteX1" fmla="*/ 6658 w 11245"/>
              <a:gd name="connsiteY1" fmla="*/ 565 h 29227"/>
              <a:gd name="connsiteX2" fmla="*/ 0 w 11245"/>
              <a:gd name="connsiteY2" fmla="*/ 29192 h 29227"/>
              <a:gd name="connsiteX0" fmla="*/ 11245 w 11245"/>
              <a:gd name="connsiteY0" fmla="*/ 22124 h 29731"/>
              <a:gd name="connsiteX1" fmla="*/ 6658 w 11245"/>
              <a:gd name="connsiteY1" fmla="*/ 1104 h 29731"/>
              <a:gd name="connsiteX2" fmla="*/ 0 w 11245"/>
              <a:gd name="connsiteY2" fmla="*/ 29731 h 29731"/>
              <a:gd name="connsiteX0" fmla="*/ 11245 w 11245"/>
              <a:gd name="connsiteY0" fmla="*/ 24774 h 32381"/>
              <a:gd name="connsiteX1" fmla="*/ 7242 w 11245"/>
              <a:gd name="connsiteY1" fmla="*/ 974 h 32381"/>
              <a:gd name="connsiteX2" fmla="*/ 0 w 11245"/>
              <a:gd name="connsiteY2" fmla="*/ 32381 h 32381"/>
              <a:gd name="connsiteX0" fmla="*/ 11935 w 11935"/>
              <a:gd name="connsiteY0" fmla="*/ 26936 h 32381"/>
              <a:gd name="connsiteX1" fmla="*/ 7242 w 11935"/>
              <a:gd name="connsiteY1" fmla="*/ 974 h 32381"/>
              <a:gd name="connsiteX2" fmla="*/ 0 w 11935"/>
              <a:gd name="connsiteY2" fmla="*/ 32381 h 32381"/>
              <a:gd name="connsiteX0" fmla="*/ 8579 w 8579"/>
              <a:gd name="connsiteY0" fmla="*/ 97104 h 97104"/>
              <a:gd name="connsiteX1" fmla="*/ 3886 w 8579"/>
              <a:gd name="connsiteY1" fmla="*/ 71142 h 97104"/>
              <a:gd name="connsiteX2" fmla="*/ 0 w 8579"/>
              <a:gd name="connsiteY2" fmla="*/ 2792 h 97104"/>
              <a:gd name="connsiteX0" fmla="*/ 10000 w 10000"/>
              <a:gd name="connsiteY0" fmla="*/ 9712 h 9712"/>
              <a:gd name="connsiteX1" fmla="*/ 4530 w 10000"/>
              <a:gd name="connsiteY1" fmla="*/ 7038 h 9712"/>
              <a:gd name="connsiteX2" fmla="*/ 0 w 10000"/>
              <a:gd name="connsiteY2" fmla="*/ 0 h 9712"/>
              <a:gd name="connsiteX0" fmla="*/ 10000 w 10000"/>
              <a:gd name="connsiteY0" fmla="*/ 10000 h 10272"/>
              <a:gd name="connsiteX1" fmla="*/ 4530 w 10000"/>
              <a:gd name="connsiteY1" fmla="*/ 10031 h 10272"/>
              <a:gd name="connsiteX2" fmla="*/ 0 w 10000"/>
              <a:gd name="connsiteY2" fmla="*/ 0 h 10272"/>
              <a:gd name="connsiteX0" fmla="*/ 10000 w 10000"/>
              <a:gd name="connsiteY0" fmla="*/ 10000 h 10586"/>
              <a:gd name="connsiteX1" fmla="*/ 4530 w 10000"/>
              <a:gd name="connsiteY1" fmla="*/ 10031 h 10586"/>
              <a:gd name="connsiteX2" fmla="*/ 0 w 10000"/>
              <a:gd name="connsiteY2" fmla="*/ 0 h 10586"/>
              <a:gd name="connsiteX0" fmla="*/ 9706 w 9706"/>
              <a:gd name="connsiteY0" fmla="*/ 10982 h 11568"/>
              <a:gd name="connsiteX1" fmla="*/ 4236 w 9706"/>
              <a:gd name="connsiteY1" fmla="*/ 11013 h 11568"/>
              <a:gd name="connsiteX2" fmla="*/ 0 w 9706"/>
              <a:gd name="connsiteY2" fmla="*/ 0 h 11568"/>
              <a:gd name="connsiteX0" fmla="*/ 10000 w 10000"/>
              <a:gd name="connsiteY0" fmla="*/ 9493 h 10000"/>
              <a:gd name="connsiteX1" fmla="*/ 4364 w 10000"/>
              <a:gd name="connsiteY1" fmla="*/ 9520 h 10000"/>
              <a:gd name="connsiteX2" fmla="*/ 0 w 10000"/>
              <a:gd name="connsiteY2" fmla="*/ 0 h 10000"/>
              <a:gd name="connsiteX0" fmla="*/ 10000 w 10000"/>
              <a:gd name="connsiteY0" fmla="*/ 9493 h 9778"/>
              <a:gd name="connsiteX1" fmla="*/ 3647 w 10000"/>
              <a:gd name="connsiteY1" fmla="*/ 8869 h 9778"/>
              <a:gd name="connsiteX2" fmla="*/ 0 w 10000"/>
              <a:gd name="connsiteY2" fmla="*/ 0 h 9778"/>
              <a:gd name="connsiteX0" fmla="*/ 10000 w 10000"/>
              <a:gd name="connsiteY0" fmla="*/ 9709 h 10027"/>
              <a:gd name="connsiteX1" fmla="*/ 4300 w 10000"/>
              <a:gd name="connsiteY1" fmla="*/ 9186 h 10027"/>
              <a:gd name="connsiteX2" fmla="*/ 0 w 10000"/>
              <a:gd name="connsiteY2" fmla="*/ 0 h 10027"/>
              <a:gd name="connsiteX0" fmla="*/ 10000 w 10000"/>
              <a:gd name="connsiteY0" fmla="*/ 9709 h 10027"/>
              <a:gd name="connsiteX1" fmla="*/ 4300 w 10000"/>
              <a:gd name="connsiteY1" fmla="*/ 9186 h 10027"/>
              <a:gd name="connsiteX2" fmla="*/ 0 w 10000"/>
              <a:gd name="connsiteY2" fmla="*/ 0 h 10027"/>
              <a:gd name="connsiteX0" fmla="*/ 10000 w 10000"/>
              <a:gd name="connsiteY0" fmla="*/ 9709 h 10040"/>
              <a:gd name="connsiteX1" fmla="*/ 4300 w 10000"/>
              <a:gd name="connsiteY1" fmla="*/ 9186 h 10040"/>
              <a:gd name="connsiteX2" fmla="*/ 0 w 10000"/>
              <a:gd name="connsiteY2" fmla="*/ 0 h 10040"/>
              <a:gd name="connsiteX0" fmla="*/ 10000 w 10000"/>
              <a:gd name="connsiteY0" fmla="*/ 9709 h 9962"/>
              <a:gd name="connsiteX1" fmla="*/ 4300 w 10000"/>
              <a:gd name="connsiteY1" fmla="*/ 8810 h 9962"/>
              <a:gd name="connsiteX2" fmla="*/ 0 w 10000"/>
              <a:gd name="connsiteY2" fmla="*/ 0 h 9962"/>
              <a:gd name="connsiteX0" fmla="*/ 15235 w 15235"/>
              <a:gd name="connsiteY0" fmla="*/ 6289 h 8967"/>
              <a:gd name="connsiteX1" fmla="*/ 4300 w 15235"/>
              <a:gd name="connsiteY1" fmla="*/ 8844 h 8967"/>
              <a:gd name="connsiteX2" fmla="*/ 0 w 15235"/>
              <a:gd name="connsiteY2" fmla="*/ 0 h 8967"/>
              <a:gd name="connsiteX0" fmla="*/ 10000 w 10000"/>
              <a:gd name="connsiteY0" fmla="*/ 7013 h 10756"/>
              <a:gd name="connsiteX1" fmla="*/ 2822 w 10000"/>
              <a:gd name="connsiteY1" fmla="*/ 9863 h 10756"/>
              <a:gd name="connsiteX2" fmla="*/ 0 w 10000"/>
              <a:gd name="connsiteY2" fmla="*/ 0 h 10756"/>
              <a:gd name="connsiteX0" fmla="*/ 10000 w 10000"/>
              <a:gd name="connsiteY0" fmla="*/ 7013 h 10877"/>
              <a:gd name="connsiteX1" fmla="*/ 2822 w 10000"/>
              <a:gd name="connsiteY1" fmla="*/ 9863 h 10877"/>
              <a:gd name="connsiteX2" fmla="*/ 0 w 10000"/>
              <a:gd name="connsiteY2" fmla="*/ 0 h 10877"/>
              <a:gd name="connsiteX0" fmla="*/ 9937 w 9937"/>
              <a:gd name="connsiteY0" fmla="*/ 6817 h 10847"/>
              <a:gd name="connsiteX1" fmla="*/ 2822 w 9937"/>
              <a:gd name="connsiteY1" fmla="*/ 9863 h 10847"/>
              <a:gd name="connsiteX2" fmla="*/ 0 w 9937"/>
              <a:gd name="connsiteY2" fmla="*/ 0 h 10847"/>
              <a:gd name="connsiteX0" fmla="*/ 10000 w 10000"/>
              <a:gd name="connsiteY0" fmla="*/ 6285 h 10188"/>
              <a:gd name="connsiteX1" fmla="*/ 2840 w 10000"/>
              <a:gd name="connsiteY1" fmla="*/ 9093 h 10188"/>
              <a:gd name="connsiteX2" fmla="*/ 0 w 10000"/>
              <a:gd name="connsiteY2" fmla="*/ 0 h 10188"/>
              <a:gd name="connsiteX0" fmla="*/ 10000 w 10000"/>
              <a:gd name="connsiteY0" fmla="*/ 6285 h 10083"/>
              <a:gd name="connsiteX1" fmla="*/ 2840 w 10000"/>
              <a:gd name="connsiteY1" fmla="*/ 9093 h 10083"/>
              <a:gd name="connsiteX2" fmla="*/ 0 w 10000"/>
              <a:gd name="connsiteY2" fmla="*/ 0 h 10083"/>
              <a:gd name="connsiteX0" fmla="*/ 10000 w 10000"/>
              <a:gd name="connsiteY0" fmla="*/ 6285 h 10083"/>
              <a:gd name="connsiteX1" fmla="*/ 2840 w 10000"/>
              <a:gd name="connsiteY1" fmla="*/ 9093 h 10083"/>
              <a:gd name="connsiteX2" fmla="*/ 0 w 10000"/>
              <a:gd name="connsiteY2" fmla="*/ 0 h 10083"/>
              <a:gd name="connsiteX0" fmla="*/ 10000 w 10000"/>
              <a:gd name="connsiteY0" fmla="*/ 6285 h 9898"/>
              <a:gd name="connsiteX1" fmla="*/ 2840 w 10000"/>
              <a:gd name="connsiteY1" fmla="*/ 9093 h 9898"/>
              <a:gd name="connsiteX2" fmla="*/ 0 w 10000"/>
              <a:gd name="connsiteY2" fmla="*/ 0 h 9898"/>
              <a:gd name="connsiteX0" fmla="*/ 10000 w 10000"/>
              <a:gd name="connsiteY0" fmla="*/ 6350 h 10000"/>
              <a:gd name="connsiteX1" fmla="*/ 2840 w 10000"/>
              <a:gd name="connsiteY1" fmla="*/ 9187 h 10000"/>
              <a:gd name="connsiteX2" fmla="*/ 0 w 10000"/>
              <a:gd name="connsiteY2" fmla="*/ 0 h 10000"/>
              <a:gd name="connsiteX0" fmla="*/ 10000 w 10000"/>
              <a:gd name="connsiteY0" fmla="*/ 6350 h 9776"/>
              <a:gd name="connsiteX1" fmla="*/ 2840 w 10000"/>
              <a:gd name="connsiteY1" fmla="*/ 9187 h 9776"/>
              <a:gd name="connsiteX2" fmla="*/ 0 w 10000"/>
              <a:gd name="connsiteY2" fmla="*/ 0 h 9776"/>
              <a:gd name="connsiteX0" fmla="*/ 10000 w 10000"/>
              <a:gd name="connsiteY0" fmla="*/ 6495 h 10000"/>
              <a:gd name="connsiteX1" fmla="*/ 2840 w 10000"/>
              <a:gd name="connsiteY1" fmla="*/ 9398 h 10000"/>
              <a:gd name="connsiteX2" fmla="*/ 0 w 10000"/>
              <a:gd name="connsiteY2" fmla="*/ 0 h 10000"/>
              <a:gd name="connsiteX0" fmla="*/ 10000 w 10000"/>
              <a:gd name="connsiteY0" fmla="*/ 6495 h 10313"/>
              <a:gd name="connsiteX1" fmla="*/ 3243 w 10000"/>
              <a:gd name="connsiteY1" fmla="*/ 9772 h 10313"/>
              <a:gd name="connsiteX2" fmla="*/ 0 w 10000"/>
              <a:gd name="connsiteY2" fmla="*/ 0 h 10313"/>
              <a:gd name="connsiteX0" fmla="*/ 10000 w 10000"/>
              <a:gd name="connsiteY0" fmla="*/ 6495 h 10313"/>
              <a:gd name="connsiteX1" fmla="*/ 3243 w 10000"/>
              <a:gd name="connsiteY1" fmla="*/ 9772 h 10313"/>
              <a:gd name="connsiteX2" fmla="*/ 0 w 10000"/>
              <a:gd name="connsiteY2" fmla="*/ 0 h 10313"/>
              <a:gd name="connsiteX0" fmla="*/ 10000 w 10000"/>
              <a:gd name="connsiteY0" fmla="*/ 6495 h 10313"/>
              <a:gd name="connsiteX1" fmla="*/ 3243 w 10000"/>
              <a:gd name="connsiteY1" fmla="*/ 9772 h 10313"/>
              <a:gd name="connsiteX2" fmla="*/ 0 w 10000"/>
              <a:gd name="connsiteY2" fmla="*/ 0 h 10313"/>
              <a:gd name="connsiteX0" fmla="*/ 10233 w 10233"/>
              <a:gd name="connsiteY0" fmla="*/ 6433 h 10251"/>
              <a:gd name="connsiteX1" fmla="*/ 3476 w 10233"/>
              <a:gd name="connsiteY1" fmla="*/ 9710 h 10251"/>
              <a:gd name="connsiteX2" fmla="*/ 0 w 10233"/>
              <a:gd name="connsiteY2" fmla="*/ 0 h 10251"/>
              <a:gd name="connsiteX0" fmla="*/ 10116 w 10116"/>
              <a:gd name="connsiteY0" fmla="*/ 7211 h 11029"/>
              <a:gd name="connsiteX1" fmla="*/ 3359 w 10116"/>
              <a:gd name="connsiteY1" fmla="*/ 10488 h 11029"/>
              <a:gd name="connsiteX2" fmla="*/ 0 w 10116"/>
              <a:gd name="connsiteY2" fmla="*/ 0 h 11029"/>
              <a:gd name="connsiteX0" fmla="*/ 10116 w 10116"/>
              <a:gd name="connsiteY0" fmla="*/ 7211 h 11029"/>
              <a:gd name="connsiteX1" fmla="*/ 3359 w 10116"/>
              <a:gd name="connsiteY1" fmla="*/ 10488 h 11029"/>
              <a:gd name="connsiteX2" fmla="*/ 0 w 10116"/>
              <a:gd name="connsiteY2" fmla="*/ 0 h 11029"/>
              <a:gd name="connsiteX0" fmla="*/ 10116 w 10116"/>
              <a:gd name="connsiteY0" fmla="*/ 7211 h 11029"/>
              <a:gd name="connsiteX1" fmla="*/ 3359 w 10116"/>
              <a:gd name="connsiteY1" fmla="*/ 10488 h 11029"/>
              <a:gd name="connsiteX2" fmla="*/ 0 w 10116"/>
              <a:gd name="connsiteY2" fmla="*/ 0 h 11029"/>
              <a:gd name="connsiteX0" fmla="*/ 9989 w 9989"/>
              <a:gd name="connsiteY0" fmla="*/ 7367 h 11185"/>
              <a:gd name="connsiteX1" fmla="*/ 3232 w 9989"/>
              <a:gd name="connsiteY1" fmla="*/ 10644 h 11185"/>
              <a:gd name="connsiteX2" fmla="*/ 0 w 9989"/>
              <a:gd name="connsiteY2" fmla="*/ 0 h 11185"/>
              <a:gd name="connsiteX0" fmla="*/ 10000 w 10000"/>
              <a:gd name="connsiteY0" fmla="*/ 6586 h 10000"/>
              <a:gd name="connsiteX1" fmla="*/ 3236 w 10000"/>
              <a:gd name="connsiteY1" fmla="*/ 9516 h 10000"/>
              <a:gd name="connsiteX2" fmla="*/ 0 w 10000"/>
              <a:gd name="connsiteY2" fmla="*/ 0 h 10000"/>
              <a:gd name="connsiteX0" fmla="*/ 10000 w 10000"/>
              <a:gd name="connsiteY0" fmla="*/ 6586 h 9743"/>
              <a:gd name="connsiteX1" fmla="*/ 2832 w 10000"/>
              <a:gd name="connsiteY1" fmla="*/ 9210 h 9743"/>
              <a:gd name="connsiteX2" fmla="*/ 0 w 10000"/>
              <a:gd name="connsiteY2" fmla="*/ 0 h 9743"/>
              <a:gd name="connsiteX0" fmla="*/ 10000 w 10000"/>
              <a:gd name="connsiteY0" fmla="*/ 6760 h 10211"/>
              <a:gd name="connsiteX1" fmla="*/ 2832 w 10000"/>
              <a:gd name="connsiteY1" fmla="*/ 9453 h 10211"/>
              <a:gd name="connsiteX2" fmla="*/ 0 w 10000"/>
              <a:gd name="connsiteY2" fmla="*/ 0 h 10211"/>
              <a:gd name="connsiteX0" fmla="*/ 10000 w 10000"/>
              <a:gd name="connsiteY0" fmla="*/ 6760 h 10808"/>
              <a:gd name="connsiteX1" fmla="*/ 3246 w 10000"/>
              <a:gd name="connsiteY1" fmla="*/ 10167 h 10808"/>
              <a:gd name="connsiteX2" fmla="*/ 0 w 10000"/>
              <a:gd name="connsiteY2" fmla="*/ 0 h 10808"/>
            </a:gdLst>
            <a:ahLst/>
            <a:cxnLst>
              <a:cxn ang="0">
                <a:pos x="connsiteX0" y="connsiteY0"/>
              </a:cxn>
              <a:cxn ang="0">
                <a:pos x="connsiteX1" y="connsiteY1"/>
              </a:cxn>
              <a:cxn ang="0">
                <a:pos x="connsiteX2" y="connsiteY2"/>
              </a:cxn>
            </a:cxnLst>
            <a:rect l="l" t="t" r="r" b="b"/>
            <a:pathLst>
              <a:path w="10000" h="10808">
                <a:moveTo>
                  <a:pt x="10000" y="6760"/>
                </a:moveTo>
                <a:cubicBezTo>
                  <a:pt x="8929" y="9413"/>
                  <a:pt x="7352" y="12060"/>
                  <a:pt x="3246" y="10167"/>
                </a:cubicBezTo>
                <a:cubicBezTo>
                  <a:pt x="1886" y="9332"/>
                  <a:pt x="-11" y="4059"/>
                  <a:pt x="0" y="0"/>
                </a:cubicBezTo>
              </a:path>
            </a:pathLst>
          </a:custGeom>
          <a:noFill/>
          <a:ln w="31750">
            <a:solidFill>
              <a:srgbClr val="21C5FF"/>
            </a:solidFill>
            <a:prstDash val="solid"/>
            <a:round/>
            <a:headEnd/>
            <a:tailEnd type="triangle" w="med" len="med"/>
          </a:ln>
        </p:spPr>
        <p:txBody>
          <a:bodyPr/>
          <a:lstStyle/>
          <a:p>
            <a:endParaRPr lang="ru-RU"/>
          </a:p>
        </p:txBody>
      </p:sp>
      <p:sp>
        <p:nvSpPr>
          <p:cNvPr id="349" name="TextBox 348">
            <a:extLst>
              <a:ext uri="{FF2B5EF4-FFF2-40B4-BE49-F238E27FC236}">
                <a16:creationId xmlns="" xmlns:a16="http://schemas.microsoft.com/office/drawing/2014/main" id="{D81B6C2E-7E03-D741-A62B-62E8E3C3CDE9}"/>
              </a:ext>
            </a:extLst>
          </p:cNvPr>
          <p:cNvSpPr txBox="1"/>
          <p:nvPr/>
        </p:nvSpPr>
        <p:spPr>
          <a:xfrm>
            <a:off x="3822809" y="5814183"/>
            <a:ext cx="414684" cy="369332"/>
          </a:xfrm>
          <a:prstGeom prst="rect">
            <a:avLst/>
          </a:prstGeom>
          <a:noFill/>
        </p:spPr>
        <p:txBody>
          <a:bodyPr wrap="square" rtlCol="0">
            <a:spAutoFit/>
          </a:bodyPr>
          <a:lstStyle/>
          <a:p>
            <a:r>
              <a:rPr lang="ru-RU" dirty="0"/>
              <a:t>7</a:t>
            </a:r>
          </a:p>
        </p:txBody>
      </p:sp>
      <p:sp>
        <p:nvSpPr>
          <p:cNvPr id="350" name="Овал 349">
            <a:extLst>
              <a:ext uri="{FF2B5EF4-FFF2-40B4-BE49-F238E27FC236}">
                <a16:creationId xmlns="" xmlns:a16="http://schemas.microsoft.com/office/drawing/2014/main" id="{2EFC0551-47CC-2843-A4AE-DB6F173EB097}"/>
              </a:ext>
            </a:extLst>
          </p:cNvPr>
          <p:cNvSpPr/>
          <p:nvPr/>
        </p:nvSpPr>
        <p:spPr>
          <a:xfrm>
            <a:off x="3851031" y="5857067"/>
            <a:ext cx="359363" cy="293852"/>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107" name="Group 2031">
            <a:extLst>
              <a:ext uri="{FF2B5EF4-FFF2-40B4-BE49-F238E27FC236}">
                <a16:creationId xmlns="" xmlns:a16="http://schemas.microsoft.com/office/drawing/2014/main" id="{7E35D967-0E12-E444-A94A-3B1166D25D82}"/>
              </a:ext>
            </a:extLst>
          </p:cNvPr>
          <p:cNvGrpSpPr>
            <a:grpSpLocks/>
          </p:cNvGrpSpPr>
          <p:nvPr/>
        </p:nvGrpSpPr>
        <p:grpSpPr bwMode="auto">
          <a:xfrm>
            <a:off x="7028357" y="6071359"/>
            <a:ext cx="353999" cy="382543"/>
            <a:chOff x="1968" y="1872"/>
            <a:chExt cx="384" cy="357"/>
          </a:xfrm>
        </p:grpSpPr>
        <p:sp>
          <p:nvSpPr>
            <p:cNvPr id="368" name="Rectangle 2032">
              <a:extLst>
                <a:ext uri="{FF2B5EF4-FFF2-40B4-BE49-F238E27FC236}">
                  <a16:creationId xmlns="" xmlns:a16="http://schemas.microsoft.com/office/drawing/2014/main" id="{85E78418-B2F6-D242-BE3D-0C1B716276F2}"/>
                </a:ext>
              </a:extLst>
            </p:cNvPr>
            <p:cNvSpPr>
              <a:spLocks noChangeArrowheads="1"/>
            </p:cNvSpPr>
            <p:nvPr/>
          </p:nvSpPr>
          <p:spPr bwMode="auto">
            <a:xfrm>
              <a:off x="1968" y="2064"/>
              <a:ext cx="384" cy="165"/>
            </a:xfrm>
            <a:prstGeom prst="rect">
              <a:avLst/>
            </a:prstGeom>
            <a:solidFill>
              <a:schemeClr val="bg1"/>
            </a:solidFill>
            <a:ln w="12700">
              <a:solidFill>
                <a:schemeClr val="tx1"/>
              </a:solidFill>
              <a:miter lim="800000"/>
              <a:headEnd type="none" w="sm" len="sm"/>
              <a:tailEnd type="none" w="sm" len="sm"/>
            </a:ln>
          </p:spPr>
          <p:txBody>
            <a:bodyPr wrap="none" anchor="ctr"/>
            <a:lstStyle/>
            <a:p>
              <a:endParaRPr lang="ru-RU">
                <a:solidFill>
                  <a:srgbClr val="000000"/>
                </a:solidFill>
                <a:cs typeface="Arial" charset="0"/>
              </a:endParaRPr>
            </a:p>
          </p:txBody>
        </p:sp>
        <p:sp>
          <p:nvSpPr>
            <p:cNvPr id="369" name="AutoShape 2033">
              <a:extLst>
                <a:ext uri="{FF2B5EF4-FFF2-40B4-BE49-F238E27FC236}">
                  <a16:creationId xmlns="" xmlns:a16="http://schemas.microsoft.com/office/drawing/2014/main" id="{19B8B891-14B7-BA47-93CF-22A373725C60}"/>
                </a:ext>
              </a:extLst>
            </p:cNvPr>
            <p:cNvSpPr>
              <a:spLocks noChangeArrowheads="1"/>
            </p:cNvSpPr>
            <p:nvPr/>
          </p:nvSpPr>
          <p:spPr bwMode="auto">
            <a:xfrm>
              <a:off x="1968" y="1872"/>
              <a:ext cx="384" cy="192"/>
            </a:xfrm>
            <a:prstGeom prst="triangle">
              <a:avLst>
                <a:gd name="adj" fmla="val 50000"/>
              </a:avLst>
            </a:prstGeom>
            <a:noFill/>
            <a:ln w="12700">
              <a:solidFill>
                <a:schemeClr val="tx1"/>
              </a:solidFill>
              <a:miter lim="800000"/>
              <a:headEnd type="none" w="sm" len="sm"/>
              <a:tailEnd type="none" w="sm" len="sm"/>
            </a:ln>
          </p:spPr>
          <p:txBody>
            <a:bodyPr wrap="none" anchor="ctr"/>
            <a:lstStyle/>
            <a:p>
              <a:endParaRPr lang="ru-RU">
                <a:solidFill>
                  <a:srgbClr val="000000"/>
                </a:solidFill>
                <a:cs typeface="Arial" charset="0"/>
              </a:endParaRPr>
            </a:p>
          </p:txBody>
        </p:sp>
      </p:grpSp>
      <p:grpSp>
        <p:nvGrpSpPr>
          <p:cNvPr id="108" name="Group 2034">
            <a:extLst>
              <a:ext uri="{FF2B5EF4-FFF2-40B4-BE49-F238E27FC236}">
                <a16:creationId xmlns="" xmlns:a16="http://schemas.microsoft.com/office/drawing/2014/main" id="{6A2B6A46-2178-9640-8A23-0171624D0C6F}"/>
              </a:ext>
            </a:extLst>
          </p:cNvPr>
          <p:cNvGrpSpPr>
            <a:grpSpLocks/>
          </p:cNvGrpSpPr>
          <p:nvPr/>
        </p:nvGrpSpPr>
        <p:grpSpPr bwMode="auto">
          <a:xfrm>
            <a:off x="7125705" y="6130860"/>
            <a:ext cx="165200" cy="131406"/>
            <a:chOff x="5808" y="1520"/>
            <a:chExt cx="240" cy="240"/>
          </a:xfrm>
        </p:grpSpPr>
        <p:sp>
          <p:nvSpPr>
            <p:cNvPr id="366" name="Line 2035">
              <a:extLst>
                <a:ext uri="{FF2B5EF4-FFF2-40B4-BE49-F238E27FC236}">
                  <a16:creationId xmlns="" xmlns:a16="http://schemas.microsoft.com/office/drawing/2014/main" id="{1C459C35-3046-E94A-AAFB-5047B513CC9C}"/>
                </a:ext>
              </a:extLst>
            </p:cNvPr>
            <p:cNvSpPr>
              <a:spLocks noChangeShapeType="1"/>
            </p:cNvSpPr>
            <p:nvPr/>
          </p:nvSpPr>
          <p:spPr bwMode="auto">
            <a:xfrm>
              <a:off x="5808" y="1632"/>
              <a:ext cx="240" cy="0"/>
            </a:xfrm>
            <a:prstGeom prst="line">
              <a:avLst/>
            </a:prstGeom>
            <a:noFill/>
            <a:ln w="12700">
              <a:solidFill>
                <a:srgbClr val="FF0000"/>
              </a:solidFill>
              <a:round/>
              <a:headEnd type="none" w="sm" len="sm"/>
              <a:tailEnd type="none" w="sm" len="sm"/>
            </a:ln>
          </p:spPr>
          <p:txBody>
            <a:bodyPr wrap="none" anchor="ctr"/>
            <a:lstStyle/>
            <a:p>
              <a:endParaRPr lang="ru-RU">
                <a:solidFill>
                  <a:srgbClr val="000000"/>
                </a:solidFill>
                <a:cs typeface="Arial" charset="0"/>
              </a:endParaRPr>
            </a:p>
          </p:txBody>
        </p:sp>
        <p:sp>
          <p:nvSpPr>
            <p:cNvPr id="367" name="Line 2036">
              <a:extLst>
                <a:ext uri="{FF2B5EF4-FFF2-40B4-BE49-F238E27FC236}">
                  <a16:creationId xmlns="" xmlns:a16="http://schemas.microsoft.com/office/drawing/2014/main" id="{165C7840-7185-9D47-95B2-60AEC6F8D357}"/>
                </a:ext>
              </a:extLst>
            </p:cNvPr>
            <p:cNvSpPr>
              <a:spLocks noChangeShapeType="1"/>
            </p:cNvSpPr>
            <p:nvPr/>
          </p:nvSpPr>
          <p:spPr bwMode="auto">
            <a:xfrm>
              <a:off x="5920" y="1520"/>
              <a:ext cx="0" cy="240"/>
            </a:xfrm>
            <a:prstGeom prst="line">
              <a:avLst/>
            </a:prstGeom>
            <a:noFill/>
            <a:ln w="12700">
              <a:solidFill>
                <a:srgbClr val="FF0000"/>
              </a:solidFill>
              <a:round/>
              <a:headEnd type="none" w="sm" len="sm"/>
              <a:tailEnd type="none" w="sm" len="sm"/>
            </a:ln>
          </p:spPr>
          <p:txBody>
            <a:bodyPr wrap="none" anchor="ctr"/>
            <a:lstStyle/>
            <a:p>
              <a:endParaRPr lang="ru-RU">
                <a:solidFill>
                  <a:srgbClr val="000000"/>
                </a:solidFill>
                <a:cs typeface="Arial" charset="0"/>
              </a:endParaRPr>
            </a:p>
          </p:txBody>
        </p:sp>
      </p:grpSp>
      <p:sp>
        <p:nvSpPr>
          <p:cNvPr id="365" name="TextBox 364">
            <a:extLst>
              <a:ext uri="{FF2B5EF4-FFF2-40B4-BE49-F238E27FC236}">
                <a16:creationId xmlns="" xmlns:a16="http://schemas.microsoft.com/office/drawing/2014/main" id="{42612815-3BF0-6243-A907-CC0702C05B68}"/>
              </a:ext>
            </a:extLst>
          </p:cNvPr>
          <p:cNvSpPr txBox="1"/>
          <p:nvPr/>
        </p:nvSpPr>
        <p:spPr>
          <a:xfrm>
            <a:off x="7020344" y="6239776"/>
            <a:ext cx="507683" cy="246221"/>
          </a:xfrm>
          <a:prstGeom prst="rect">
            <a:avLst/>
          </a:prstGeom>
          <a:noFill/>
        </p:spPr>
        <p:txBody>
          <a:bodyPr wrap="square" rtlCol="0">
            <a:spAutoFit/>
          </a:bodyPr>
          <a:lstStyle/>
          <a:p>
            <a:pPr marL="4763"/>
            <a:r>
              <a:rPr lang="ru-RU" sz="1000" dirty="0">
                <a:solidFill>
                  <a:srgbClr val="000000"/>
                </a:solidFill>
                <a:cs typeface="Arial" charset="0"/>
              </a:rPr>
              <a:t>Б</a:t>
            </a:r>
            <a:endParaRPr lang="ru-RU" sz="1000" b="0" dirty="0">
              <a:solidFill>
                <a:srgbClr val="000000"/>
              </a:solidFill>
              <a:cs typeface="Arial" charset="0"/>
            </a:endParaRPr>
          </a:p>
        </p:txBody>
      </p:sp>
      <p:grpSp>
        <p:nvGrpSpPr>
          <p:cNvPr id="109" name="Group 22">
            <a:extLst>
              <a:ext uri="{FF2B5EF4-FFF2-40B4-BE49-F238E27FC236}">
                <a16:creationId xmlns="" xmlns:a16="http://schemas.microsoft.com/office/drawing/2014/main" id="{BE2E025E-819C-F042-A70A-C8868F804EA1}"/>
              </a:ext>
            </a:extLst>
          </p:cNvPr>
          <p:cNvGrpSpPr>
            <a:grpSpLocks/>
          </p:cNvGrpSpPr>
          <p:nvPr/>
        </p:nvGrpSpPr>
        <p:grpSpPr bwMode="auto">
          <a:xfrm rot="18804164" flipH="1">
            <a:off x="9611379" y="5149812"/>
            <a:ext cx="493732" cy="440123"/>
            <a:chOff x="3011" y="1937"/>
            <a:chExt cx="1592" cy="1209"/>
          </a:xfrm>
          <a:solidFill>
            <a:srgbClr val="50BFE6"/>
          </a:solidFill>
        </p:grpSpPr>
        <p:grpSp>
          <p:nvGrpSpPr>
            <p:cNvPr id="110" name="Group 23">
              <a:extLst>
                <a:ext uri="{FF2B5EF4-FFF2-40B4-BE49-F238E27FC236}">
                  <a16:creationId xmlns="" xmlns:a16="http://schemas.microsoft.com/office/drawing/2014/main" id="{31390D53-C0AA-E940-954D-6815FD58102E}"/>
                </a:ext>
              </a:extLst>
            </p:cNvPr>
            <p:cNvGrpSpPr>
              <a:grpSpLocks/>
            </p:cNvGrpSpPr>
            <p:nvPr/>
          </p:nvGrpSpPr>
          <p:grpSpPr bwMode="auto">
            <a:xfrm rot="1450423">
              <a:off x="3011" y="1937"/>
              <a:ext cx="1592" cy="1209"/>
              <a:chOff x="3011" y="1937"/>
              <a:chExt cx="1592" cy="1209"/>
            </a:xfrm>
            <a:grpFill/>
          </p:grpSpPr>
          <p:sp>
            <p:nvSpPr>
              <p:cNvPr id="375" name="Freeform 24">
                <a:extLst>
                  <a:ext uri="{FF2B5EF4-FFF2-40B4-BE49-F238E27FC236}">
                    <a16:creationId xmlns="" xmlns:a16="http://schemas.microsoft.com/office/drawing/2014/main" id="{BBE9A981-0E6A-1044-ADED-9D897276FCD0}"/>
                  </a:ext>
                </a:extLst>
              </p:cNvPr>
              <p:cNvSpPr>
                <a:spLocks/>
              </p:cNvSpPr>
              <p:nvPr/>
            </p:nvSpPr>
            <p:spPr bwMode="auto">
              <a:xfrm rot="9044436" flipH="1" flipV="1">
                <a:off x="3438" y="2981"/>
                <a:ext cx="179" cy="117"/>
              </a:xfrm>
              <a:custGeom>
                <a:avLst/>
                <a:gdLst>
                  <a:gd name="T0" fmla="*/ 5 w 352"/>
                  <a:gd name="T1" fmla="*/ 0 h 167"/>
                  <a:gd name="T2" fmla="*/ 0 w 352"/>
                  <a:gd name="T3" fmla="*/ 82 h 167"/>
                  <a:gd name="T4" fmla="*/ 174 w 352"/>
                  <a:gd name="T5" fmla="*/ 117 h 167"/>
                  <a:gd name="T6" fmla="*/ 179 w 352"/>
                  <a:gd name="T7" fmla="*/ 22 h 167"/>
                  <a:gd name="T8" fmla="*/ 5 w 352"/>
                  <a:gd name="T9" fmla="*/ 0 h 167"/>
                  <a:gd name="T10" fmla="*/ 0 60000 65536"/>
                  <a:gd name="T11" fmla="*/ 0 60000 65536"/>
                  <a:gd name="T12" fmla="*/ 0 60000 65536"/>
                  <a:gd name="T13" fmla="*/ 0 60000 65536"/>
                  <a:gd name="T14" fmla="*/ 0 60000 65536"/>
                  <a:gd name="T15" fmla="*/ 0 w 352"/>
                  <a:gd name="T16" fmla="*/ 0 h 167"/>
                  <a:gd name="T17" fmla="*/ 352 w 352"/>
                  <a:gd name="T18" fmla="*/ 167 h 167"/>
                </a:gdLst>
                <a:ahLst/>
                <a:cxnLst>
                  <a:cxn ang="T10">
                    <a:pos x="T0" y="T1"/>
                  </a:cxn>
                  <a:cxn ang="T11">
                    <a:pos x="T2" y="T3"/>
                  </a:cxn>
                  <a:cxn ang="T12">
                    <a:pos x="T4" y="T5"/>
                  </a:cxn>
                  <a:cxn ang="T13">
                    <a:pos x="T6" y="T7"/>
                  </a:cxn>
                  <a:cxn ang="T14">
                    <a:pos x="T8" y="T9"/>
                  </a:cxn>
                </a:cxnLst>
                <a:rect l="T15" t="T16" r="T17" b="T18"/>
                <a:pathLst>
                  <a:path w="352" h="167">
                    <a:moveTo>
                      <a:pt x="9" y="0"/>
                    </a:moveTo>
                    <a:lnTo>
                      <a:pt x="0" y="117"/>
                    </a:lnTo>
                    <a:lnTo>
                      <a:pt x="343" y="167"/>
                    </a:lnTo>
                    <a:lnTo>
                      <a:pt x="352" y="32"/>
                    </a:lnTo>
                    <a:lnTo>
                      <a:pt x="9" y="0"/>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376" name="Oval 25">
                <a:extLst>
                  <a:ext uri="{FF2B5EF4-FFF2-40B4-BE49-F238E27FC236}">
                    <a16:creationId xmlns="" xmlns:a16="http://schemas.microsoft.com/office/drawing/2014/main" id="{3878085D-A937-0443-8C30-A81373D67E5F}"/>
                  </a:ext>
                </a:extLst>
              </p:cNvPr>
              <p:cNvSpPr>
                <a:spLocks noChangeArrowheads="1"/>
              </p:cNvSpPr>
              <p:nvPr/>
            </p:nvSpPr>
            <p:spPr bwMode="auto">
              <a:xfrm rot="9044436" flipH="1" flipV="1">
                <a:off x="3527" y="3073"/>
                <a:ext cx="51" cy="73"/>
              </a:xfrm>
              <a:prstGeom prst="ellipse">
                <a:avLst/>
              </a:prstGeom>
              <a:grpFill/>
              <a:ln w="0">
                <a:solidFill>
                  <a:srgbClr val="000000"/>
                </a:solidFill>
                <a:round/>
                <a:headEnd/>
                <a:tailEnd/>
              </a:ln>
            </p:spPr>
            <p:txBody>
              <a:bodyPr/>
              <a:lstStyle/>
              <a:p>
                <a:endParaRPr lang="ru-RU">
                  <a:solidFill>
                    <a:srgbClr val="000000"/>
                  </a:solidFill>
                  <a:cs typeface="Arial" charset="0"/>
                </a:endParaRPr>
              </a:p>
            </p:txBody>
          </p:sp>
          <p:sp>
            <p:nvSpPr>
              <p:cNvPr id="377" name="Oval 26">
                <a:extLst>
                  <a:ext uri="{FF2B5EF4-FFF2-40B4-BE49-F238E27FC236}">
                    <a16:creationId xmlns="" xmlns:a16="http://schemas.microsoft.com/office/drawing/2014/main" id="{8C435221-754D-9643-812F-721E9C6110DE}"/>
                  </a:ext>
                </a:extLst>
              </p:cNvPr>
              <p:cNvSpPr>
                <a:spLocks noChangeArrowheads="1"/>
              </p:cNvSpPr>
              <p:nvPr/>
            </p:nvSpPr>
            <p:spPr bwMode="auto">
              <a:xfrm rot="9044436" flipH="1" flipV="1">
                <a:off x="3536" y="3092"/>
                <a:ext cx="25" cy="39"/>
              </a:xfrm>
              <a:prstGeom prst="ellipse">
                <a:avLst/>
              </a:prstGeom>
              <a:grpFill/>
              <a:ln w="0">
                <a:solidFill>
                  <a:srgbClr val="000000"/>
                </a:solidFill>
                <a:round/>
                <a:headEnd/>
                <a:tailEnd/>
              </a:ln>
            </p:spPr>
            <p:txBody>
              <a:bodyPr/>
              <a:lstStyle/>
              <a:p>
                <a:endParaRPr lang="ru-RU">
                  <a:solidFill>
                    <a:srgbClr val="000000"/>
                  </a:solidFill>
                  <a:cs typeface="Arial" charset="0"/>
                </a:endParaRPr>
              </a:p>
            </p:txBody>
          </p:sp>
          <p:sp>
            <p:nvSpPr>
              <p:cNvPr id="378" name="Line 27">
                <a:extLst>
                  <a:ext uri="{FF2B5EF4-FFF2-40B4-BE49-F238E27FC236}">
                    <a16:creationId xmlns="" xmlns:a16="http://schemas.microsoft.com/office/drawing/2014/main" id="{FDC22197-408F-5147-81FD-2582DC5385CF}"/>
                  </a:ext>
                </a:extLst>
              </p:cNvPr>
              <p:cNvSpPr>
                <a:spLocks noChangeShapeType="1"/>
              </p:cNvSpPr>
              <p:nvPr/>
            </p:nvSpPr>
            <p:spPr bwMode="auto">
              <a:xfrm rot="9044436" flipH="1" flipV="1">
                <a:off x="3524" y="3055"/>
                <a:ext cx="8" cy="73"/>
              </a:xfrm>
              <a:prstGeom prst="line">
                <a:avLst/>
              </a:prstGeom>
              <a:grpFill/>
              <a:ln w="1588">
                <a:solidFill>
                  <a:srgbClr val="808080"/>
                </a:solidFill>
                <a:round/>
                <a:headEnd/>
                <a:tailEnd/>
              </a:ln>
            </p:spPr>
            <p:txBody>
              <a:bodyPr/>
              <a:lstStyle/>
              <a:p>
                <a:endParaRPr lang="ru-RU">
                  <a:solidFill>
                    <a:srgbClr val="000000"/>
                  </a:solidFill>
                  <a:cs typeface="Arial" charset="0"/>
                </a:endParaRPr>
              </a:p>
            </p:txBody>
          </p:sp>
          <p:sp>
            <p:nvSpPr>
              <p:cNvPr id="379" name="Oval 28">
                <a:extLst>
                  <a:ext uri="{FF2B5EF4-FFF2-40B4-BE49-F238E27FC236}">
                    <a16:creationId xmlns="" xmlns:a16="http://schemas.microsoft.com/office/drawing/2014/main" id="{47FDBA51-06F6-2243-A4AA-E7DA0E2F3A0F}"/>
                  </a:ext>
                </a:extLst>
              </p:cNvPr>
              <p:cNvSpPr>
                <a:spLocks noChangeArrowheads="1"/>
              </p:cNvSpPr>
              <p:nvPr/>
            </p:nvSpPr>
            <p:spPr bwMode="auto">
              <a:xfrm rot="9044436" flipH="1" flipV="1">
                <a:off x="3909" y="2844"/>
                <a:ext cx="60" cy="73"/>
              </a:xfrm>
              <a:prstGeom prst="ellipse">
                <a:avLst/>
              </a:prstGeom>
              <a:grpFill/>
              <a:ln w="0">
                <a:solidFill>
                  <a:srgbClr val="000000"/>
                </a:solidFill>
                <a:round/>
                <a:headEnd/>
                <a:tailEnd/>
              </a:ln>
            </p:spPr>
            <p:txBody>
              <a:bodyPr/>
              <a:lstStyle/>
              <a:p>
                <a:endParaRPr lang="ru-RU">
                  <a:solidFill>
                    <a:srgbClr val="000000"/>
                  </a:solidFill>
                  <a:cs typeface="Arial" charset="0"/>
                </a:endParaRPr>
              </a:p>
            </p:txBody>
          </p:sp>
          <p:sp>
            <p:nvSpPr>
              <p:cNvPr id="380" name="Oval 29">
                <a:extLst>
                  <a:ext uri="{FF2B5EF4-FFF2-40B4-BE49-F238E27FC236}">
                    <a16:creationId xmlns="" xmlns:a16="http://schemas.microsoft.com/office/drawing/2014/main" id="{ED152712-D41A-A34C-9E8F-483AFCAAD9E9}"/>
                  </a:ext>
                </a:extLst>
              </p:cNvPr>
              <p:cNvSpPr>
                <a:spLocks noChangeArrowheads="1"/>
              </p:cNvSpPr>
              <p:nvPr/>
            </p:nvSpPr>
            <p:spPr bwMode="auto">
              <a:xfrm rot="9044436" flipH="1" flipV="1">
                <a:off x="3926" y="2861"/>
                <a:ext cx="26" cy="39"/>
              </a:xfrm>
              <a:prstGeom prst="ellipse">
                <a:avLst/>
              </a:prstGeom>
              <a:grpFill/>
              <a:ln w="0">
                <a:solidFill>
                  <a:srgbClr val="000000"/>
                </a:solidFill>
                <a:round/>
                <a:headEnd/>
                <a:tailEnd/>
              </a:ln>
            </p:spPr>
            <p:txBody>
              <a:bodyPr/>
              <a:lstStyle/>
              <a:p>
                <a:endParaRPr lang="ru-RU">
                  <a:solidFill>
                    <a:srgbClr val="000000"/>
                  </a:solidFill>
                  <a:cs typeface="Arial" charset="0"/>
                </a:endParaRPr>
              </a:p>
            </p:txBody>
          </p:sp>
          <p:sp>
            <p:nvSpPr>
              <p:cNvPr id="381" name="Line 30">
                <a:extLst>
                  <a:ext uri="{FF2B5EF4-FFF2-40B4-BE49-F238E27FC236}">
                    <a16:creationId xmlns="" xmlns:a16="http://schemas.microsoft.com/office/drawing/2014/main" id="{88EF2662-36D4-574D-A619-283490F2CC6D}"/>
                  </a:ext>
                </a:extLst>
              </p:cNvPr>
              <p:cNvSpPr>
                <a:spLocks noChangeShapeType="1"/>
              </p:cNvSpPr>
              <p:nvPr/>
            </p:nvSpPr>
            <p:spPr bwMode="auto">
              <a:xfrm rot="9044436" flipH="1" flipV="1">
                <a:off x="3914" y="2830"/>
                <a:ext cx="9" cy="68"/>
              </a:xfrm>
              <a:prstGeom prst="line">
                <a:avLst/>
              </a:prstGeom>
              <a:grpFill/>
              <a:ln w="1588">
                <a:solidFill>
                  <a:srgbClr val="808080"/>
                </a:solidFill>
                <a:round/>
                <a:headEnd/>
                <a:tailEnd/>
              </a:ln>
            </p:spPr>
            <p:txBody>
              <a:bodyPr/>
              <a:lstStyle/>
              <a:p>
                <a:endParaRPr lang="ru-RU">
                  <a:solidFill>
                    <a:srgbClr val="000000"/>
                  </a:solidFill>
                  <a:cs typeface="Arial" charset="0"/>
                </a:endParaRPr>
              </a:p>
            </p:txBody>
          </p:sp>
          <p:sp>
            <p:nvSpPr>
              <p:cNvPr id="382" name="Freeform 31">
                <a:extLst>
                  <a:ext uri="{FF2B5EF4-FFF2-40B4-BE49-F238E27FC236}">
                    <a16:creationId xmlns="" xmlns:a16="http://schemas.microsoft.com/office/drawing/2014/main" id="{659FE3B7-D28F-024F-8AC0-0FE32718AF71}"/>
                  </a:ext>
                </a:extLst>
              </p:cNvPr>
              <p:cNvSpPr>
                <a:spLocks/>
              </p:cNvSpPr>
              <p:nvPr/>
            </p:nvSpPr>
            <p:spPr bwMode="auto">
              <a:xfrm rot="9044436" flipH="1" flipV="1">
                <a:off x="4368" y="2077"/>
                <a:ext cx="128" cy="45"/>
              </a:xfrm>
              <a:custGeom>
                <a:avLst/>
                <a:gdLst>
                  <a:gd name="T0" fmla="*/ 14 w 250"/>
                  <a:gd name="T1" fmla="*/ 10 h 65"/>
                  <a:gd name="T2" fmla="*/ 55 w 250"/>
                  <a:gd name="T3" fmla="*/ 5 h 65"/>
                  <a:gd name="T4" fmla="*/ 89 w 250"/>
                  <a:gd name="T5" fmla="*/ 2 h 65"/>
                  <a:gd name="T6" fmla="*/ 128 w 250"/>
                  <a:gd name="T7" fmla="*/ 0 h 65"/>
                  <a:gd name="T8" fmla="*/ 127 w 250"/>
                  <a:gd name="T9" fmla="*/ 39 h 65"/>
                  <a:gd name="T10" fmla="*/ 95 w 250"/>
                  <a:gd name="T11" fmla="*/ 43 h 65"/>
                  <a:gd name="T12" fmla="*/ 58 w 250"/>
                  <a:gd name="T13" fmla="*/ 44 h 65"/>
                  <a:gd name="T14" fmla="*/ 14 w 250"/>
                  <a:gd name="T15" fmla="*/ 45 h 65"/>
                  <a:gd name="T16" fmla="*/ 0 w 250"/>
                  <a:gd name="T17" fmla="*/ 40 h 65"/>
                  <a:gd name="T18" fmla="*/ 1 w 250"/>
                  <a:gd name="T19" fmla="*/ 11 h 65"/>
                  <a:gd name="T20" fmla="*/ 14 w 250"/>
                  <a:gd name="T21" fmla="*/ 1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0"/>
                  <a:gd name="T34" fmla="*/ 0 h 65"/>
                  <a:gd name="T35" fmla="*/ 250 w 250"/>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0" h="65">
                    <a:moveTo>
                      <a:pt x="28" y="14"/>
                    </a:moveTo>
                    <a:lnTo>
                      <a:pt x="108" y="7"/>
                    </a:lnTo>
                    <a:lnTo>
                      <a:pt x="173" y="3"/>
                    </a:lnTo>
                    <a:lnTo>
                      <a:pt x="250" y="0"/>
                    </a:lnTo>
                    <a:lnTo>
                      <a:pt x="249" y="56"/>
                    </a:lnTo>
                    <a:lnTo>
                      <a:pt x="185" y="62"/>
                    </a:lnTo>
                    <a:lnTo>
                      <a:pt x="114" y="63"/>
                    </a:lnTo>
                    <a:lnTo>
                      <a:pt x="28" y="65"/>
                    </a:lnTo>
                    <a:lnTo>
                      <a:pt x="0" y="58"/>
                    </a:lnTo>
                    <a:lnTo>
                      <a:pt x="2" y="16"/>
                    </a:lnTo>
                    <a:lnTo>
                      <a:pt x="28" y="14"/>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383" name="Freeform 32">
                <a:extLst>
                  <a:ext uri="{FF2B5EF4-FFF2-40B4-BE49-F238E27FC236}">
                    <a16:creationId xmlns="" xmlns:a16="http://schemas.microsoft.com/office/drawing/2014/main" id="{6885B1AC-7D45-2C43-8D5D-994CB93593AB}"/>
                  </a:ext>
                </a:extLst>
              </p:cNvPr>
              <p:cNvSpPr>
                <a:spLocks/>
              </p:cNvSpPr>
              <p:nvPr/>
            </p:nvSpPr>
            <p:spPr bwMode="auto">
              <a:xfrm rot="9044436" flipH="1" flipV="1">
                <a:off x="4470" y="2052"/>
                <a:ext cx="17" cy="40"/>
              </a:xfrm>
              <a:custGeom>
                <a:avLst/>
                <a:gdLst>
                  <a:gd name="T0" fmla="*/ 17 w 23"/>
                  <a:gd name="T1" fmla="*/ 2 h 53"/>
                  <a:gd name="T2" fmla="*/ 16 w 23"/>
                  <a:gd name="T3" fmla="*/ 38 h 53"/>
                  <a:gd name="T4" fmla="*/ 0 w 23"/>
                  <a:gd name="T5" fmla="*/ 40 h 53"/>
                  <a:gd name="T6" fmla="*/ 2 w 23"/>
                  <a:gd name="T7" fmla="*/ 0 h 53"/>
                  <a:gd name="T8" fmla="*/ 17 w 23"/>
                  <a:gd name="T9" fmla="*/ 2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23" y="2"/>
                    </a:moveTo>
                    <a:lnTo>
                      <a:pt x="21" y="50"/>
                    </a:lnTo>
                    <a:lnTo>
                      <a:pt x="0" y="53"/>
                    </a:lnTo>
                    <a:lnTo>
                      <a:pt x="3" y="0"/>
                    </a:lnTo>
                    <a:lnTo>
                      <a:pt x="23" y="2"/>
                    </a:lnTo>
                    <a:close/>
                  </a:path>
                </a:pathLst>
              </a:custGeom>
              <a:grpFill/>
              <a:ln w="9525">
                <a:noFill/>
                <a:miter lim="800000"/>
                <a:headEnd/>
                <a:tailEnd/>
              </a:ln>
            </p:spPr>
            <p:txBody>
              <a:bodyPr/>
              <a:lstStyle/>
              <a:p>
                <a:endParaRPr lang="ru-RU">
                  <a:solidFill>
                    <a:srgbClr val="000000"/>
                  </a:solidFill>
                  <a:cs typeface="Arial" charset="0"/>
                </a:endParaRPr>
              </a:p>
            </p:txBody>
          </p:sp>
          <p:sp>
            <p:nvSpPr>
              <p:cNvPr id="384" name="Freeform 33">
                <a:extLst>
                  <a:ext uri="{FF2B5EF4-FFF2-40B4-BE49-F238E27FC236}">
                    <a16:creationId xmlns="" xmlns:a16="http://schemas.microsoft.com/office/drawing/2014/main" id="{17660E06-3BEC-DB48-ACE7-0D6793AF1462}"/>
                  </a:ext>
                </a:extLst>
              </p:cNvPr>
              <p:cNvSpPr>
                <a:spLocks/>
              </p:cNvSpPr>
              <p:nvPr/>
            </p:nvSpPr>
            <p:spPr bwMode="auto">
              <a:xfrm rot="9044436" flipH="1" flipV="1">
                <a:off x="4213" y="2180"/>
                <a:ext cx="145" cy="56"/>
              </a:xfrm>
              <a:custGeom>
                <a:avLst/>
                <a:gdLst>
                  <a:gd name="T0" fmla="*/ 124 w 288"/>
                  <a:gd name="T1" fmla="*/ 32 h 77"/>
                  <a:gd name="T2" fmla="*/ 94 w 288"/>
                  <a:gd name="T3" fmla="*/ 43 h 77"/>
                  <a:gd name="T4" fmla="*/ 59 w 288"/>
                  <a:gd name="T5" fmla="*/ 50 h 77"/>
                  <a:gd name="T6" fmla="*/ 24 w 288"/>
                  <a:gd name="T7" fmla="*/ 55 h 77"/>
                  <a:gd name="T8" fmla="*/ 0 w 288"/>
                  <a:gd name="T9" fmla="*/ 56 h 77"/>
                  <a:gd name="T10" fmla="*/ 1 w 288"/>
                  <a:gd name="T11" fmla="*/ 19 h 77"/>
                  <a:gd name="T12" fmla="*/ 26 w 288"/>
                  <a:gd name="T13" fmla="*/ 14 h 77"/>
                  <a:gd name="T14" fmla="*/ 53 w 288"/>
                  <a:gd name="T15" fmla="*/ 9 h 77"/>
                  <a:gd name="T16" fmla="*/ 91 w 288"/>
                  <a:gd name="T17" fmla="*/ 5 h 77"/>
                  <a:gd name="T18" fmla="*/ 120 w 288"/>
                  <a:gd name="T19" fmla="*/ 1 h 77"/>
                  <a:gd name="T20" fmla="*/ 142 w 288"/>
                  <a:gd name="T21" fmla="*/ 0 h 77"/>
                  <a:gd name="T22" fmla="*/ 145 w 288"/>
                  <a:gd name="T23" fmla="*/ 25 h 77"/>
                  <a:gd name="T24" fmla="*/ 124 w 288"/>
                  <a:gd name="T25" fmla="*/ 32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8"/>
                  <a:gd name="T40" fmla="*/ 0 h 77"/>
                  <a:gd name="T41" fmla="*/ 288 w 288"/>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8" h="77">
                    <a:moveTo>
                      <a:pt x="246" y="44"/>
                    </a:moveTo>
                    <a:lnTo>
                      <a:pt x="186" y="59"/>
                    </a:lnTo>
                    <a:lnTo>
                      <a:pt x="117" y="69"/>
                    </a:lnTo>
                    <a:lnTo>
                      <a:pt x="48" y="75"/>
                    </a:lnTo>
                    <a:lnTo>
                      <a:pt x="0" y="77"/>
                    </a:lnTo>
                    <a:lnTo>
                      <a:pt x="2" y="26"/>
                    </a:lnTo>
                    <a:lnTo>
                      <a:pt x="52" y="19"/>
                    </a:lnTo>
                    <a:lnTo>
                      <a:pt x="105" y="12"/>
                    </a:lnTo>
                    <a:lnTo>
                      <a:pt x="180" y="7"/>
                    </a:lnTo>
                    <a:lnTo>
                      <a:pt x="239" y="1"/>
                    </a:lnTo>
                    <a:lnTo>
                      <a:pt x="283" y="0"/>
                    </a:lnTo>
                    <a:lnTo>
                      <a:pt x="288" y="34"/>
                    </a:lnTo>
                    <a:lnTo>
                      <a:pt x="246" y="44"/>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385" name="Freeform 34">
                <a:extLst>
                  <a:ext uri="{FF2B5EF4-FFF2-40B4-BE49-F238E27FC236}">
                    <a16:creationId xmlns="" xmlns:a16="http://schemas.microsoft.com/office/drawing/2014/main" id="{89DBB902-6B37-8A49-8BF9-EFD349F37ADE}"/>
                  </a:ext>
                </a:extLst>
              </p:cNvPr>
              <p:cNvSpPr>
                <a:spLocks/>
              </p:cNvSpPr>
              <p:nvPr/>
            </p:nvSpPr>
            <p:spPr bwMode="auto">
              <a:xfrm rot="9044436" flipH="1" flipV="1">
                <a:off x="4226" y="2227"/>
                <a:ext cx="17" cy="39"/>
              </a:xfrm>
              <a:custGeom>
                <a:avLst/>
                <a:gdLst>
                  <a:gd name="T0" fmla="*/ 0 w 40"/>
                  <a:gd name="T1" fmla="*/ 39 h 54"/>
                  <a:gd name="T2" fmla="*/ 0 w 40"/>
                  <a:gd name="T3" fmla="*/ 3 h 54"/>
                  <a:gd name="T4" fmla="*/ 16 w 40"/>
                  <a:gd name="T5" fmla="*/ 0 h 54"/>
                  <a:gd name="T6" fmla="*/ 17 w 40"/>
                  <a:gd name="T7" fmla="*/ 39 h 54"/>
                  <a:gd name="T8" fmla="*/ 0 w 40"/>
                  <a:gd name="T9" fmla="*/ 39 h 54"/>
                  <a:gd name="T10" fmla="*/ 0 60000 65536"/>
                  <a:gd name="T11" fmla="*/ 0 60000 65536"/>
                  <a:gd name="T12" fmla="*/ 0 60000 65536"/>
                  <a:gd name="T13" fmla="*/ 0 60000 65536"/>
                  <a:gd name="T14" fmla="*/ 0 60000 65536"/>
                  <a:gd name="T15" fmla="*/ 0 w 40"/>
                  <a:gd name="T16" fmla="*/ 0 h 54"/>
                  <a:gd name="T17" fmla="*/ 40 w 40"/>
                  <a:gd name="T18" fmla="*/ 54 h 54"/>
                </a:gdLst>
                <a:ahLst/>
                <a:cxnLst>
                  <a:cxn ang="T10">
                    <a:pos x="T0" y="T1"/>
                  </a:cxn>
                  <a:cxn ang="T11">
                    <a:pos x="T2" y="T3"/>
                  </a:cxn>
                  <a:cxn ang="T12">
                    <a:pos x="T4" y="T5"/>
                  </a:cxn>
                  <a:cxn ang="T13">
                    <a:pos x="T6" y="T7"/>
                  </a:cxn>
                  <a:cxn ang="T14">
                    <a:pos x="T8" y="T9"/>
                  </a:cxn>
                </a:cxnLst>
                <a:rect l="T15" t="T16" r="T17" b="T18"/>
                <a:pathLst>
                  <a:path w="40" h="54">
                    <a:moveTo>
                      <a:pt x="1" y="54"/>
                    </a:moveTo>
                    <a:lnTo>
                      <a:pt x="0" y="4"/>
                    </a:lnTo>
                    <a:lnTo>
                      <a:pt x="37" y="0"/>
                    </a:lnTo>
                    <a:lnTo>
                      <a:pt x="40" y="54"/>
                    </a:lnTo>
                    <a:lnTo>
                      <a:pt x="1" y="54"/>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386" name="Freeform 35">
                <a:extLst>
                  <a:ext uri="{FF2B5EF4-FFF2-40B4-BE49-F238E27FC236}">
                    <a16:creationId xmlns="" xmlns:a16="http://schemas.microsoft.com/office/drawing/2014/main" id="{F9F3856A-FAC5-DF4D-87E7-4BA279D75EA4}"/>
                  </a:ext>
                </a:extLst>
              </p:cNvPr>
              <p:cNvSpPr>
                <a:spLocks/>
              </p:cNvSpPr>
              <p:nvPr/>
            </p:nvSpPr>
            <p:spPr bwMode="auto">
              <a:xfrm rot="9044436" flipH="1" flipV="1">
                <a:off x="4267" y="1937"/>
                <a:ext cx="51" cy="196"/>
              </a:xfrm>
              <a:custGeom>
                <a:avLst/>
                <a:gdLst>
                  <a:gd name="T0" fmla="*/ 17 w 100"/>
                  <a:gd name="T1" fmla="*/ 171 h 281"/>
                  <a:gd name="T2" fmla="*/ 14 w 100"/>
                  <a:gd name="T3" fmla="*/ 144 h 281"/>
                  <a:gd name="T4" fmla="*/ 10 w 100"/>
                  <a:gd name="T5" fmla="*/ 111 h 281"/>
                  <a:gd name="T6" fmla="*/ 6 w 100"/>
                  <a:gd name="T7" fmla="*/ 76 h 281"/>
                  <a:gd name="T8" fmla="*/ 4 w 100"/>
                  <a:gd name="T9" fmla="*/ 45 h 281"/>
                  <a:gd name="T10" fmla="*/ 1 w 100"/>
                  <a:gd name="T11" fmla="*/ 17 h 281"/>
                  <a:gd name="T12" fmla="*/ 0 w 100"/>
                  <a:gd name="T13" fmla="*/ 0 h 281"/>
                  <a:gd name="T14" fmla="*/ 37 w 100"/>
                  <a:gd name="T15" fmla="*/ 1 h 281"/>
                  <a:gd name="T16" fmla="*/ 41 w 100"/>
                  <a:gd name="T17" fmla="*/ 38 h 281"/>
                  <a:gd name="T18" fmla="*/ 44 w 100"/>
                  <a:gd name="T19" fmla="*/ 62 h 281"/>
                  <a:gd name="T20" fmla="*/ 44 w 100"/>
                  <a:gd name="T21" fmla="*/ 83 h 281"/>
                  <a:gd name="T22" fmla="*/ 47 w 100"/>
                  <a:gd name="T23" fmla="*/ 104 h 281"/>
                  <a:gd name="T24" fmla="*/ 49 w 100"/>
                  <a:gd name="T25" fmla="*/ 135 h 281"/>
                  <a:gd name="T26" fmla="*/ 51 w 100"/>
                  <a:gd name="T27" fmla="*/ 163 h 281"/>
                  <a:gd name="T28" fmla="*/ 51 w 100"/>
                  <a:gd name="T29" fmla="*/ 196 h 281"/>
                  <a:gd name="T30" fmla="*/ 23 w 100"/>
                  <a:gd name="T31" fmla="*/ 196 h 281"/>
                  <a:gd name="T32" fmla="*/ 17 w 100"/>
                  <a:gd name="T33" fmla="*/ 171 h 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281"/>
                  <a:gd name="T53" fmla="*/ 100 w 100"/>
                  <a:gd name="T54" fmla="*/ 281 h 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281">
                    <a:moveTo>
                      <a:pt x="34" y="245"/>
                    </a:moveTo>
                    <a:lnTo>
                      <a:pt x="27" y="207"/>
                    </a:lnTo>
                    <a:lnTo>
                      <a:pt x="20" y="159"/>
                    </a:lnTo>
                    <a:lnTo>
                      <a:pt x="12" y="109"/>
                    </a:lnTo>
                    <a:lnTo>
                      <a:pt x="8" y="65"/>
                    </a:lnTo>
                    <a:lnTo>
                      <a:pt x="1" y="25"/>
                    </a:lnTo>
                    <a:lnTo>
                      <a:pt x="0" y="0"/>
                    </a:lnTo>
                    <a:lnTo>
                      <a:pt x="73" y="1"/>
                    </a:lnTo>
                    <a:lnTo>
                      <a:pt x="80" y="54"/>
                    </a:lnTo>
                    <a:lnTo>
                      <a:pt x="86" y="89"/>
                    </a:lnTo>
                    <a:lnTo>
                      <a:pt x="87" y="119"/>
                    </a:lnTo>
                    <a:lnTo>
                      <a:pt x="93" y="149"/>
                    </a:lnTo>
                    <a:lnTo>
                      <a:pt x="97" y="193"/>
                    </a:lnTo>
                    <a:lnTo>
                      <a:pt x="100" y="234"/>
                    </a:lnTo>
                    <a:lnTo>
                      <a:pt x="100" y="281"/>
                    </a:lnTo>
                    <a:lnTo>
                      <a:pt x="45" y="281"/>
                    </a:lnTo>
                    <a:lnTo>
                      <a:pt x="34" y="245"/>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387" name="Freeform 36">
                <a:extLst>
                  <a:ext uri="{FF2B5EF4-FFF2-40B4-BE49-F238E27FC236}">
                    <a16:creationId xmlns="" xmlns:a16="http://schemas.microsoft.com/office/drawing/2014/main" id="{3A6EB237-8765-A643-87B6-9ED706B8051E}"/>
                  </a:ext>
                </a:extLst>
              </p:cNvPr>
              <p:cNvSpPr>
                <a:spLocks/>
              </p:cNvSpPr>
              <p:nvPr/>
            </p:nvSpPr>
            <p:spPr bwMode="auto">
              <a:xfrm rot="9044436" flipH="1" flipV="1">
                <a:off x="4234" y="1950"/>
                <a:ext cx="26" cy="22"/>
              </a:xfrm>
              <a:custGeom>
                <a:avLst/>
                <a:gdLst>
                  <a:gd name="T0" fmla="*/ 0 w 65"/>
                  <a:gd name="T1" fmla="*/ 1 h 33"/>
                  <a:gd name="T2" fmla="*/ 24 w 65"/>
                  <a:gd name="T3" fmla="*/ 0 h 33"/>
                  <a:gd name="T4" fmla="*/ 26 w 65"/>
                  <a:gd name="T5" fmla="*/ 22 h 33"/>
                  <a:gd name="T6" fmla="*/ 0 w 65"/>
                  <a:gd name="T7" fmla="*/ 22 h 33"/>
                  <a:gd name="T8" fmla="*/ 0 w 65"/>
                  <a:gd name="T9" fmla="*/ 1 h 33"/>
                  <a:gd name="T10" fmla="*/ 0 60000 65536"/>
                  <a:gd name="T11" fmla="*/ 0 60000 65536"/>
                  <a:gd name="T12" fmla="*/ 0 60000 65536"/>
                  <a:gd name="T13" fmla="*/ 0 60000 65536"/>
                  <a:gd name="T14" fmla="*/ 0 60000 65536"/>
                  <a:gd name="T15" fmla="*/ 0 w 65"/>
                  <a:gd name="T16" fmla="*/ 0 h 33"/>
                  <a:gd name="T17" fmla="*/ 65 w 65"/>
                  <a:gd name="T18" fmla="*/ 33 h 33"/>
                </a:gdLst>
                <a:ahLst/>
                <a:cxnLst>
                  <a:cxn ang="T10">
                    <a:pos x="T0" y="T1"/>
                  </a:cxn>
                  <a:cxn ang="T11">
                    <a:pos x="T2" y="T3"/>
                  </a:cxn>
                  <a:cxn ang="T12">
                    <a:pos x="T4" y="T5"/>
                  </a:cxn>
                  <a:cxn ang="T13">
                    <a:pos x="T6" y="T7"/>
                  </a:cxn>
                  <a:cxn ang="T14">
                    <a:pos x="T8" y="T9"/>
                  </a:cxn>
                </a:cxnLst>
                <a:rect l="T15" t="T16" r="T17" b="T18"/>
                <a:pathLst>
                  <a:path w="65" h="33">
                    <a:moveTo>
                      <a:pt x="1" y="1"/>
                    </a:moveTo>
                    <a:lnTo>
                      <a:pt x="61" y="0"/>
                    </a:lnTo>
                    <a:lnTo>
                      <a:pt x="65" y="33"/>
                    </a:lnTo>
                    <a:lnTo>
                      <a:pt x="0" y="33"/>
                    </a:lnTo>
                    <a:lnTo>
                      <a:pt x="1" y="1"/>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388" name="Freeform 37">
                <a:extLst>
                  <a:ext uri="{FF2B5EF4-FFF2-40B4-BE49-F238E27FC236}">
                    <a16:creationId xmlns="" xmlns:a16="http://schemas.microsoft.com/office/drawing/2014/main" id="{163FFD53-1D44-9443-93CB-773F17E08915}"/>
                  </a:ext>
                </a:extLst>
              </p:cNvPr>
              <p:cNvSpPr>
                <a:spLocks/>
              </p:cNvSpPr>
              <p:nvPr/>
            </p:nvSpPr>
            <p:spPr bwMode="auto">
              <a:xfrm rot="9044436" flipH="1" flipV="1">
                <a:off x="3141" y="2394"/>
                <a:ext cx="1462" cy="492"/>
              </a:xfrm>
              <a:custGeom>
                <a:avLst/>
                <a:gdLst>
                  <a:gd name="T0" fmla="*/ 683 w 2908"/>
                  <a:gd name="T1" fmla="*/ 58 h 701"/>
                  <a:gd name="T2" fmla="*/ 774 w 2908"/>
                  <a:gd name="T3" fmla="*/ 119 h 701"/>
                  <a:gd name="T4" fmla="*/ 918 w 2908"/>
                  <a:gd name="T5" fmla="*/ 188 h 701"/>
                  <a:gd name="T6" fmla="*/ 1387 w 2908"/>
                  <a:gd name="T7" fmla="*/ 0 h 701"/>
                  <a:gd name="T8" fmla="*/ 1460 w 2908"/>
                  <a:gd name="T9" fmla="*/ 1 h 701"/>
                  <a:gd name="T10" fmla="*/ 1444 w 2908"/>
                  <a:gd name="T11" fmla="*/ 13 h 701"/>
                  <a:gd name="T12" fmla="*/ 1406 w 2908"/>
                  <a:gd name="T13" fmla="*/ 252 h 701"/>
                  <a:gd name="T14" fmla="*/ 1376 w 2908"/>
                  <a:gd name="T15" fmla="*/ 320 h 701"/>
                  <a:gd name="T16" fmla="*/ 1328 w 2908"/>
                  <a:gd name="T17" fmla="*/ 345 h 701"/>
                  <a:gd name="T18" fmla="*/ 1273 w 2908"/>
                  <a:gd name="T19" fmla="*/ 373 h 701"/>
                  <a:gd name="T20" fmla="*/ 1225 w 2908"/>
                  <a:gd name="T21" fmla="*/ 397 h 701"/>
                  <a:gd name="T22" fmla="*/ 1172 w 2908"/>
                  <a:gd name="T23" fmla="*/ 418 h 701"/>
                  <a:gd name="T24" fmla="*/ 1112 w 2908"/>
                  <a:gd name="T25" fmla="*/ 439 h 701"/>
                  <a:gd name="T26" fmla="*/ 1053 w 2908"/>
                  <a:gd name="T27" fmla="*/ 452 h 701"/>
                  <a:gd name="T28" fmla="*/ 941 w 2908"/>
                  <a:gd name="T29" fmla="*/ 472 h 701"/>
                  <a:gd name="T30" fmla="*/ 816 w 2908"/>
                  <a:gd name="T31" fmla="*/ 485 h 701"/>
                  <a:gd name="T32" fmla="*/ 726 w 2908"/>
                  <a:gd name="T33" fmla="*/ 487 h 701"/>
                  <a:gd name="T34" fmla="*/ 613 w 2908"/>
                  <a:gd name="T35" fmla="*/ 491 h 701"/>
                  <a:gd name="T36" fmla="*/ 455 w 2908"/>
                  <a:gd name="T37" fmla="*/ 486 h 701"/>
                  <a:gd name="T38" fmla="*/ 234 w 2908"/>
                  <a:gd name="T39" fmla="*/ 452 h 701"/>
                  <a:gd name="T40" fmla="*/ 116 w 2908"/>
                  <a:gd name="T41" fmla="*/ 428 h 701"/>
                  <a:gd name="T42" fmla="*/ 62 w 2908"/>
                  <a:gd name="T43" fmla="*/ 417 h 701"/>
                  <a:gd name="T44" fmla="*/ 40 w 2908"/>
                  <a:gd name="T45" fmla="*/ 409 h 701"/>
                  <a:gd name="T46" fmla="*/ 18 w 2908"/>
                  <a:gd name="T47" fmla="*/ 394 h 701"/>
                  <a:gd name="T48" fmla="*/ 5 w 2908"/>
                  <a:gd name="T49" fmla="*/ 379 h 701"/>
                  <a:gd name="T50" fmla="*/ 1 w 2908"/>
                  <a:gd name="T51" fmla="*/ 364 h 701"/>
                  <a:gd name="T52" fmla="*/ 1 w 2908"/>
                  <a:gd name="T53" fmla="*/ 347 h 701"/>
                  <a:gd name="T54" fmla="*/ 9 w 2908"/>
                  <a:gd name="T55" fmla="*/ 333 h 701"/>
                  <a:gd name="T56" fmla="*/ 21 w 2908"/>
                  <a:gd name="T57" fmla="*/ 321 h 701"/>
                  <a:gd name="T58" fmla="*/ 40 w 2908"/>
                  <a:gd name="T59" fmla="*/ 307 h 701"/>
                  <a:gd name="T60" fmla="*/ 70 w 2908"/>
                  <a:gd name="T61" fmla="*/ 291 h 701"/>
                  <a:gd name="T62" fmla="*/ 113 w 2908"/>
                  <a:gd name="T63" fmla="*/ 270 h 701"/>
                  <a:gd name="T64" fmla="*/ 210 w 2908"/>
                  <a:gd name="T65" fmla="*/ 234 h 701"/>
                  <a:gd name="T66" fmla="*/ 266 w 2908"/>
                  <a:gd name="T67" fmla="*/ 175 h 701"/>
                  <a:gd name="T68" fmla="*/ 309 w 2908"/>
                  <a:gd name="T69" fmla="*/ 135 h 701"/>
                  <a:gd name="T70" fmla="*/ 357 w 2908"/>
                  <a:gd name="T71" fmla="*/ 110 h 701"/>
                  <a:gd name="T72" fmla="*/ 415 w 2908"/>
                  <a:gd name="T73" fmla="*/ 98 h 701"/>
                  <a:gd name="T74" fmla="*/ 481 w 2908"/>
                  <a:gd name="T75" fmla="*/ 98 h 701"/>
                  <a:gd name="T76" fmla="*/ 517 w 2908"/>
                  <a:gd name="T77" fmla="*/ 54 h 701"/>
                  <a:gd name="T78" fmla="*/ 554 w 2908"/>
                  <a:gd name="T79" fmla="*/ 45 h 7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08"/>
                  <a:gd name="T121" fmla="*/ 0 h 701"/>
                  <a:gd name="T122" fmla="*/ 2908 w 2908"/>
                  <a:gd name="T123" fmla="*/ 701 h 70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08" h="701">
                    <a:moveTo>
                      <a:pt x="1261" y="69"/>
                    </a:moveTo>
                    <a:lnTo>
                      <a:pt x="1359" y="83"/>
                    </a:lnTo>
                    <a:lnTo>
                      <a:pt x="1524" y="125"/>
                    </a:lnTo>
                    <a:lnTo>
                      <a:pt x="1539" y="169"/>
                    </a:lnTo>
                    <a:lnTo>
                      <a:pt x="1780" y="219"/>
                    </a:lnTo>
                    <a:lnTo>
                      <a:pt x="1825" y="268"/>
                    </a:lnTo>
                    <a:lnTo>
                      <a:pt x="2478" y="304"/>
                    </a:lnTo>
                    <a:lnTo>
                      <a:pt x="2759" y="0"/>
                    </a:lnTo>
                    <a:lnTo>
                      <a:pt x="2875" y="1"/>
                    </a:lnTo>
                    <a:lnTo>
                      <a:pt x="2904" y="1"/>
                    </a:lnTo>
                    <a:lnTo>
                      <a:pt x="2908" y="18"/>
                    </a:lnTo>
                    <a:lnTo>
                      <a:pt x="2873" y="18"/>
                    </a:lnTo>
                    <a:lnTo>
                      <a:pt x="2731" y="350"/>
                    </a:lnTo>
                    <a:lnTo>
                      <a:pt x="2797" y="359"/>
                    </a:lnTo>
                    <a:lnTo>
                      <a:pt x="2781" y="433"/>
                    </a:lnTo>
                    <a:lnTo>
                      <a:pt x="2736" y="456"/>
                    </a:lnTo>
                    <a:lnTo>
                      <a:pt x="2688" y="474"/>
                    </a:lnTo>
                    <a:lnTo>
                      <a:pt x="2641" y="492"/>
                    </a:lnTo>
                    <a:lnTo>
                      <a:pt x="2583" y="514"/>
                    </a:lnTo>
                    <a:lnTo>
                      <a:pt x="2533" y="532"/>
                    </a:lnTo>
                    <a:lnTo>
                      <a:pt x="2475" y="552"/>
                    </a:lnTo>
                    <a:lnTo>
                      <a:pt x="2436" y="566"/>
                    </a:lnTo>
                    <a:lnTo>
                      <a:pt x="2379" y="583"/>
                    </a:lnTo>
                    <a:lnTo>
                      <a:pt x="2331" y="595"/>
                    </a:lnTo>
                    <a:lnTo>
                      <a:pt x="2277" y="610"/>
                    </a:lnTo>
                    <a:lnTo>
                      <a:pt x="2212" y="625"/>
                    </a:lnTo>
                    <a:lnTo>
                      <a:pt x="2154" y="636"/>
                    </a:lnTo>
                    <a:lnTo>
                      <a:pt x="2094" y="644"/>
                    </a:lnTo>
                    <a:lnTo>
                      <a:pt x="1992" y="661"/>
                    </a:lnTo>
                    <a:lnTo>
                      <a:pt x="1872" y="673"/>
                    </a:lnTo>
                    <a:lnTo>
                      <a:pt x="1743" y="687"/>
                    </a:lnTo>
                    <a:lnTo>
                      <a:pt x="1624" y="691"/>
                    </a:lnTo>
                    <a:lnTo>
                      <a:pt x="1513" y="691"/>
                    </a:lnTo>
                    <a:lnTo>
                      <a:pt x="1445" y="694"/>
                    </a:lnTo>
                    <a:lnTo>
                      <a:pt x="1329" y="701"/>
                    </a:lnTo>
                    <a:lnTo>
                      <a:pt x="1220" y="699"/>
                    </a:lnTo>
                    <a:lnTo>
                      <a:pt x="1085" y="699"/>
                    </a:lnTo>
                    <a:lnTo>
                      <a:pt x="906" y="692"/>
                    </a:lnTo>
                    <a:lnTo>
                      <a:pt x="752" y="678"/>
                    </a:lnTo>
                    <a:lnTo>
                      <a:pt x="466" y="644"/>
                    </a:lnTo>
                    <a:lnTo>
                      <a:pt x="305" y="619"/>
                    </a:lnTo>
                    <a:lnTo>
                      <a:pt x="231" y="610"/>
                    </a:lnTo>
                    <a:lnTo>
                      <a:pt x="175" y="602"/>
                    </a:lnTo>
                    <a:lnTo>
                      <a:pt x="123" y="594"/>
                    </a:lnTo>
                    <a:lnTo>
                      <a:pt x="103" y="588"/>
                    </a:lnTo>
                    <a:lnTo>
                      <a:pt x="80" y="583"/>
                    </a:lnTo>
                    <a:lnTo>
                      <a:pt x="52" y="572"/>
                    </a:lnTo>
                    <a:lnTo>
                      <a:pt x="36" y="562"/>
                    </a:lnTo>
                    <a:lnTo>
                      <a:pt x="20" y="552"/>
                    </a:lnTo>
                    <a:lnTo>
                      <a:pt x="10" y="540"/>
                    </a:lnTo>
                    <a:lnTo>
                      <a:pt x="4" y="529"/>
                    </a:lnTo>
                    <a:lnTo>
                      <a:pt x="2" y="518"/>
                    </a:lnTo>
                    <a:lnTo>
                      <a:pt x="0" y="504"/>
                    </a:lnTo>
                    <a:lnTo>
                      <a:pt x="2" y="495"/>
                    </a:lnTo>
                    <a:lnTo>
                      <a:pt x="9" y="482"/>
                    </a:lnTo>
                    <a:lnTo>
                      <a:pt x="17" y="474"/>
                    </a:lnTo>
                    <a:lnTo>
                      <a:pt x="29" y="466"/>
                    </a:lnTo>
                    <a:lnTo>
                      <a:pt x="41" y="458"/>
                    </a:lnTo>
                    <a:lnTo>
                      <a:pt x="59" y="448"/>
                    </a:lnTo>
                    <a:lnTo>
                      <a:pt x="80" y="437"/>
                    </a:lnTo>
                    <a:lnTo>
                      <a:pt x="109" y="426"/>
                    </a:lnTo>
                    <a:lnTo>
                      <a:pt x="140" y="414"/>
                    </a:lnTo>
                    <a:lnTo>
                      <a:pt x="176" y="401"/>
                    </a:lnTo>
                    <a:lnTo>
                      <a:pt x="224" y="385"/>
                    </a:lnTo>
                    <a:lnTo>
                      <a:pt x="324" y="357"/>
                    </a:lnTo>
                    <a:lnTo>
                      <a:pt x="418" y="334"/>
                    </a:lnTo>
                    <a:lnTo>
                      <a:pt x="475" y="294"/>
                    </a:lnTo>
                    <a:lnTo>
                      <a:pt x="529" y="249"/>
                    </a:lnTo>
                    <a:lnTo>
                      <a:pt x="577" y="214"/>
                    </a:lnTo>
                    <a:lnTo>
                      <a:pt x="614" y="192"/>
                    </a:lnTo>
                    <a:lnTo>
                      <a:pt x="664" y="170"/>
                    </a:lnTo>
                    <a:lnTo>
                      <a:pt x="710" y="157"/>
                    </a:lnTo>
                    <a:lnTo>
                      <a:pt x="766" y="146"/>
                    </a:lnTo>
                    <a:lnTo>
                      <a:pt x="826" y="140"/>
                    </a:lnTo>
                    <a:lnTo>
                      <a:pt x="897" y="136"/>
                    </a:lnTo>
                    <a:lnTo>
                      <a:pt x="956" y="140"/>
                    </a:lnTo>
                    <a:lnTo>
                      <a:pt x="1010" y="92"/>
                    </a:lnTo>
                    <a:lnTo>
                      <a:pt x="1029" y="77"/>
                    </a:lnTo>
                    <a:lnTo>
                      <a:pt x="1060" y="68"/>
                    </a:lnTo>
                    <a:lnTo>
                      <a:pt x="1102" y="64"/>
                    </a:lnTo>
                    <a:lnTo>
                      <a:pt x="1261" y="69"/>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389" name="Freeform 38">
                <a:extLst>
                  <a:ext uri="{FF2B5EF4-FFF2-40B4-BE49-F238E27FC236}">
                    <a16:creationId xmlns="" xmlns:a16="http://schemas.microsoft.com/office/drawing/2014/main" id="{12561A13-9E0B-BE41-B756-B5378C67AFBF}"/>
                  </a:ext>
                </a:extLst>
              </p:cNvPr>
              <p:cNvSpPr>
                <a:spLocks/>
              </p:cNvSpPr>
              <p:nvPr/>
            </p:nvSpPr>
            <p:spPr bwMode="auto">
              <a:xfrm rot="9044436" flipH="1" flipV="1">
                <a:off x="3405" y="2597"/>
                <a:ext cx="461" cy="62"/>
              </a:xfrm>
              <a:custGeom>
                <a:avLst/>
                <a:gdLst>
                  <a:gd name="T0" fmla="*/ 461 w 925"/>
                  <a:gd name="T1" fmla="*/ 0 h 87"/>
                  <a:gd name="T2" fmla="*/ 434 w 925"/>
                  <a:gd name="T3" fmla="*/ 1 h 87"/>
                  <a:gd name="T4" fmla="*/ 411 w 925"/>
                  <a:gd name="T5" fmla="*/ 3 h 87"/>
                  <a:gd name="T6" fmla="*/ 388 w 925"/>
                  <a:gd name="T7" fmla="*/ 7 h 87"/>
                  <a:gd name="T8" fmla="*/ 370 w 925"/>
                  <a:gd name="T9" fmla="*/ 12 h 87"/>
                  <a:gd name="T10" fmla="*/ 366 w 925"/>
                  <a:gd name="T11" fmla="*/ 34 h 87"/>
                  <a:gd name="T12" fmla="*/ 362 w 925"/>
                  <a:gd name="T13" fmla="*/ 60 h 87"/>
                  <a:gd name="T14" fmla="*/ 0 w 925"/>
                  <a:gd name="T15" fmla="*/ 62 h 87"/>
                  <a:gd name="T16" fmla="*/ 0 60000 65536"/>
                  <a:gd name="T17" fmla="*/ 0 60000 65536"/>
                  <a:gd name="T18" fmla="*/ 0 60000 65536"/>
                  <a:gd name="T19" fmla="*/ 0 60000 65536"/>
                  <a:gd name="T20" fmla="*/ 0 60000 65536"/>
                  <a:gd name="T21" fmla="*/ 0 60000 65536"/>
                  <a:gd name="T22" fmla="*/ 0 60000 65536"/>
                  <a:gd name="T23" fmla="*/ 0 60000 65536"/>
                  <a:gd name="T24" fmla="*/ 0 w 925"/>
                  <a:gd name="T25" fmla="*/ 0 h 87"/>
                  <a:gd name="T26" fmla="*/ 925 w 925"/>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5" h="87">
                    <a:moveTo>
                      <a:pt x="925" y="0"/>
                    </a:moveTo>
                    <a:lnTo>
                      <a:pt x="870" y="2"/>
                    </a:lnTo>
                    <a:lnTo>
                      <a:pt x="824" y="4"/>
                    </a:lnTo>
                    <a:lnTo>
                      <a:pt x="778" y="10"/>
                    </a:lnTo>
                    <a:lnTo>
                      <a:pt x="742" y="17"/>
                    </a:lnTo>
                    <a:lnTo>
                      <a:pt x="734" y="48"/>
                    </a:lnTo>
                    <a:lnTo>
                      <a:pt x="727" y="84"/>
                    </a:lnTo>
                    <a:lnTo>
                      <a:pt x="0" y="87"/>
                    </a:lnTo>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390" name="Freeform 39">
                <a:extLst>
                  <a:ext uri="{FF2B5EF4-FFF2-40B4-BE49-F238E27FC236}">
                    <a16:creationId xmlns="" xmlns:a16="http://schemas.microsoft.com/office/drawing/2014/main" id="{FFC75213-CEF1-8B4C-B7FE-526CD6712070}"/>
                  </a:ext>
                </a:extLst>
              </p:cNvPr>
              <p:cNvSpPr>
                <a:spLocks/>
              </p:cNvSpPr>
              <p:nvPr/>
            </p:nvSpPr>
            <p:spPr bwMode="auto">
              <a:xfrm rot="9044436" flipH="1" flipV="1">
                <a:off x="3523" y="2718"/>
                <a:ext cx="171" cy="286"/>
              </a:xfrm>
              <a:custGeom>
                <a:avLst/>
                <a:gdLst>
                  <a:gd name="T0" fmla="*/ 82 w 340"/>
                  <a:gd name="T1" fmla="*/ 8 h 408"/>
                  <a:gd name="T2" fmla="*/ 6 w 340"/>
                  <a:gd name="T3" fmla="*/ 137 h 408"/>
                  <a:gd name="T4" fmla="*/ 0 w 340"/>
                  <a:gd name="T5" fmla="*/ 270 h 408"/>
                  <a:gd name="T6" fmla="*/ 105 w 340"/>
                  <a:gd name="T7" fmla="*/ 284 h 408"/>
                  <a:gd name="T8" fmla="*/ 119 w 340"/>
                  <a:gd name="T9" fmla="*/ 286 h 408"/>
                  <a:gd name="T10" fmla="*/ 130 w 340"/>
                  <a:gd name="T11" fmla="*/ 238 h 408"/>
                  <a:gd name="T12" fmla="*/ 147 w 340"/>
                  <a:gd name="T13" fmla="*/ 156 h 408"/>
                  <a:gd name="T14" fmla="*/ 160 w 340"/>
                  <a:gd name="T15" fmla="*/ 88 h 408"/>
                  <a:gd name="T16" fmla="*/ 168 w 340"/>
                  <a:gd name="T17" fmla="*/ 50 h 408"/>
                  <a:gd name="T18" fmla="*/ 170 w 340"/>
                  <a:gd name="T19" fmla="*/ 35 h 408"/>
                  <a:gd name="T20" fmla="*/ 171 w 340"/>
                  <a:gd name="T21" fmla="*/ 22 h 408"/>
                  <a:gd name="T22" fmla="*/ 171 w 340"/>
                  <a:gd name="T23" fmla="*/ 13 h 408"/>
                  <a:gd name="T24" fmla="*/ 169 w 340"/>
                  <a:gd name="T25" fmla="*/ 6 h 408"/>
                  <a:gd name="T26" fmla="*/ 165 w 340"/>
                  <a:gd name="T27" fmla="*/ 4 h 408"/>
                  <a:gd name="T28" fmla="*/ 159 w 340"/>
                  <a:gd name="T29" fmla="*/ 1 h 408"/>
                  <a:gd name="T30" fmla="*/ 149 w 340"/>
                  <a:gd name="T31" fmla="*/ 1 h 408"/>
                  <a:gd name="T32" fmla="*/ 133 w 340"/>
                  <a:gd name="T33" fmla="*/ 0 h 408"/>
                  <a:gd name="T34" fmla="*/ 119 w 340"/>
                  <a:gd name="T35" fmla="*/ 0 h 408"/>
                  <a:gd name="T36" fmla="*/ 109 w 340"/>
                  <a:gd name="T37" fmla="*/ 0 h 408"/>
                  <a:gd name="T38" fmla="*/ 99 w 340"/>
                  <a:gd name="T39" fmla="*/ 0 h 408"/>
                  <a:gd name="T40" fmla="*/ 90 w 340"/>
                  <a:gd name="T41" fmla="*/ 1 h 408"/>
                  <a:gd name="T42" fmla="*/ 82 w 340"/>
                  <a:gd name="T43" fmla="*/ 8 h 4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0"/>
                  <a:gd name="T67" fmla="*/ 0 h 408"/>
                  <a:gd name="T68" fmla="*/ 340 w 340"/>
                  <a:gd name="T69" fmla="*/ 408 h 4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0" h="408">
                    <a:moveTo>
                      <a:pt x="163" y="12"/>
                    </a:moveTo>
                    <a:lnTo>
                      <a:pt x="12" y="195"/>
                    </a:lnTo>
                    <a:lnTo>
                      <a:pt x="0" y="385"/>
                    </a:lnTo>
                    <a:lnTo>
                      <a:pt x="208" y="405"/>
                    </a:lnTo>
                    <a:lnTo>
                      <a:pt x="236" y="408"/>
                    </a:lnTo>
                    <a:lnTo>
                      <a:pt x="258" y="340"/>
                    </a:lnTo>
                    <a:lnTo>
                      <a:pt x="293" y="222"/>
                    </a:lnTo>
                    <a:lnTo>
                      <a:pt x="318" y="125"/>
                    </a:lnTo>
                    <a:lnTo>
                      <a:pt x="334" y="71"/>
                    </a:lnTo>
                    <a:lnTo>
                      <a:pt x="338" y="50"/>
                    </a:lnTo>
                    <a:lnTo>
                      <a:pt x="340" y="31"/>
                    </a:lnTo>
                    <a:lnTo>
                      <a:pt x="340" y="19"/>
                    </a:lnTo>
                    <a:lnTo>
                      <a:pt x="336" y="9"/>
                    </a:lnTo>
                    <a:lnTo>
                      <a:pt x="329" y="5"/>
                    </a:lnTo>
                    <a:lnTo>
                      <a:pt x="317" y="1"/>
                    </a:lnTo>
                    <a:lnTo>
                      <a:pt x="296" y="1"/>
                    </a:lnTo>
                    <a:lnTo>
                      <a:pt x="265" y="0"/>
                    </a:lnTo>
                    <a:lnTo>
                      <a:pt x="237" y="0"/>
                    </a:lnTo>
                    <a:lnTo>
                      <a:pt x="216" y="0"/>
                    </a:lnTo>
                    <a:lnTo>
                      <a:pt x="197" y="0"/>
                    </a:lnTo>
                    <a:lnTo>
                      <a:pt x="178" y="2"/>
                    </a:lnTo>
                    <a:lnTo>
                      <a:pt x="163" y="12"/>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391" name="Freeform 40">
                <a:extLst>
                  <a:ext uri="{FF2B5EF4-FFF2-40B4-BE49-F238E27FC236}">
                    <a16:creationId xmlns="" xmlns:a16="http://schemas.microsoft.com/office/drawing/2014/main" id="{4475685B-400B-1848-8D15-2398C8495FE1}"/>
                  </a:ext>
                </a:extLst>
              </p:cNvPr>
              <p:cNvSpPr>
                <a:spLocks/>
              </p:cNvSpPr>
              <p:nvPr/>
            </p:nvSpPr>
            <p:spPr bwMode="auto">
              <a:xfrm rot="9044436" flipH="1" flipV="1">
                <a:off x="3518" y="2733"/>
                <a:ext cx="128" cy="106"/>
              </a:xfrm>
              <a:custGeom>
                <a:avLst/>
                <a:gdLst>
                  <a:gd name="T0" fmla="*/ 66 w 251"/>
                  <a:gd name="T1" fmla="*/ 1 h 148"/>
                  <a:gd name="T2" fmla="*/ 62 w 251"/>
                  <a:gd name="T3" fmla="*/ 3 h 148"/>
                  <a:gd name="T4" fmla="*/ 58 w 251"/>
                  <a:gd name="T5" fmla="*/ 6 h 148"/>
                  <a:gd name="T6" fmla="*/ 0 w 251"/>
                  <a:gd name="T7" fmla="*/ 103 h 148"/>
                  <a:gd name="T8" fmla="*/ 105 w 251"/>
                  <a:gd name="T9" fmla="*/ 106 h 148"/>
                  <a:gd name="T10" fmla="*/ 127 w 251"/>
                  <a:gd name="T11" fmla="*/ 19 h 148"/>
                  <a:gd name="T12" fmla="*/ 128 w 251"/>
                  <a:gd name="T13" fmla="*/ 9 h 148"/>
                  <a:gd name="T14" fmla="*/ 126 w 251"/>
                  <a:gd name="T15" fmla="*/ 3 h 148"/>
                  <a:gd name="T16" fmla="*/ 121 w 251"/>
                  <a:gd name="T17" fmla="*/ 1 h 148"/>
                  <a:gd name="T18" fmla="*/ 116 w 251"/>
                  <a:gd name="T19" fmla="*/ 1 h 148"/>
                  <a:gd name="T20" fmla="*/ 105 w 251"/>
                  <a:gd name="T21" fmla="*/ 0 h 148"/>
                  <a:gd name="T22" fmla="*/ 93 w 251"/>
                  <a:gd name="T23" fmla="*/ 0 h 148"/>
                  <a:gd name="T24" fmla="*/ 78 w 251"/>
                  <a:gd name="T25" fmla="*/ 0 h 148"/>
                  <a:gd name="T26" fmla="*/ 66 w 251"/>
                  <a:gd name="T27" fmla="*/ 1 h 1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1"/>
                  <a:gd name="T43" fmla="*/ 0 h 148"/>
                  <a:gd name="T44" fmla="*/ 251 w 251"/>
                  <a:gd name="T45" fmla="*/ 148 h 1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1" h="148">
                    <a:moveTo>
                      <a:pt x="129" y="1"/>
                    </a:moveTo>
                    <a:lnTo>
                      <a:pt x="121" y="4"/>
                    </a:lnTo>
                    <a:lnTo>
                      <a:pt x="114" y="8"/>
                    </a:lnTo>
                    <a:lnTo>
                      <a:pt x="0" y="144"/>
                    </a:lnTo>
                    <a:lnTo>
                      <a:pt x="205" y="148"/>
                    </a:lnTo>
                    <a:lnTo>
                      <a:pt x="249" y="26"/>
                    </a:lnTo>
                    <a:lnTo>
                      <a:pt x="251" y="12"/>
                    </a:lnTo>
                    <a:lnTo>
                      <a:pt x="248" y="4"/>
                    </a:lnTo>
                    <a:lnTo>
                      <a:pt x="238" y="1"/>
                    </a:lnTo>
                    <a:lnTo>
                      <a:pt x="227" y="1"/>
                    </a:lnTo>
                    <a:lnTo>
                      <a:pt x="205" y="0"/>
                    </a:lnTo>
                    <a:lnTo>
                      <a:pt x="182" y="0"/>
                    </a:lnTo>
                    <a:lnTo>
                      <a:pt x="152" y="0"/>
                    </a:lnTo>
                    <a:lnTo>
                      <a:pt x="129" y="1"/>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392" name="Freeform 41">
                <a:extLst>
                  <a:ext uri="{FF2B5EF4-FFF2-40B4-BE49-F238E27FC236}">
                    <a16:creationId xmlns="" xmlns:a16="http://schemas.microsoft.com/office/drawing/2014/main" id="{3BAD7BB0-F02D-5149-885E-EB7B68FD6A8C}"/>
                  </a:ext>
                </a:extLst>
              </p:cNvPr>
              <p:cNvSpPr>
                <a:spLocks/>
              </p:cNvSpPr>
              <p:nvPr/>
            </p:nvSpPr>
            <p:spPr bwMode="auto">
              <a:xfrm rot="9044436" flipH="1" flipV="1">
                <a:off x="3629" y="2845"/>
                <a:ext cx="34" cy="22"/>
              </a:xfrm>
              <a:custGeom>
                <a:avLst/>
                <a:gdLst>
                  <a:gd name="T0" fmla="*/ 2 w 71"/>
                  <a:gd name="T1" fmla="*/ 0 h 30"/>
                  <a:gd name="T2" fmla="*/ 34 w 71"/>
                  <a:gd name="T3" fmla="*/ 0 h 30"/>
                  <a:gd name="T4" fmla="*/ 31 w 71"/>
                  <a:gd name="T5" fmla="*/ 22 h 30"/>
                  <a:gd name="T6" fmla="*/ 0 w 71"/>
                  <a:gd name="T7" fmla="*/ 22 h 30"/>
                  <a:gd name="T8" fmla="*/ 2 w 71"/>
                  <a:gd name="T9" fmla="*/ 0 h 30"/>
                  <a:gd name="T10" fmla="*/ 0 60000 65536"/>
                  <a:gd name="T11" fmla="*/ 0 60000 65536"/>
                  <a:gd name="T12" fmla="*/ 0 60000 65536"/>
                  <a:gd name="T13" fmla="*/ 0 60000 65536"/>
                  <a:gd name="T14" fmla="*/ 0 60000 65536"/>
                  <a:gd name="T15" fmla="*/ 0 w 71"/>
                  <a:gd name="T16" fmla="*/ 0 h 30"/>
                  <a:gd name="T17" fmla="*/ 71 w 71"/>
                  <a:gd name="T18" fmla="*/ 30 h 30"/>
                </a:gdLst>
                <a:ahLst/>
                <a:cxnLst>
                  <a:cxn ang="T10">
                    <a:pos x="T0" y="T1"/>
                  </a:cxn>
                  <a:cxn ang="T11">
                    <a:pos x="T2" y="T3"/>
                  </a:cxn>
                  <a:cxn ang="T12">
                    <a:pos x="T4" y="T5"/>
                  </a:cxn>
                  <a:cxn ang="T13">
                    <a:pos x="T6" y="T7"/>
                  </a:cxn>
                  <a:cxn ang="T14">
                    <a:pos x="T8" y="T9"/>
                  </a:cxn>
                </a:cxnLst>
                <a:rect l="T15" t="T16" r="T17" b="T18"/>
                <a:pathLst>
                  <a:path w="71" h="30">
                    <a:moveTo>
                      <a:pt x="4" y="0"/>
                    </a:moveTo>
                    <a:lnTo>
                      <a:pt x="71" y="0"/>
                    </a:lnTo>
                    <a:lnTo>
                      <a:pt x="64" y="30"/>
                    </a:lnTo>
                    <a:lnTo>
                      <a:pt x="0" y="30"/>
                    </a:lnTo>
                    <a:lnTo>
                      <a:pt x="4" y="0"/>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393" name="Freeform 42">
                <a:extLst>
                  <a:ext uri="{FF2B5EF4-FFF2-40B4-BE49-F238E27FC236}">
                    <a16:creationId xmlns="" xmlns:a16="http://schemas.microsoft.com/office/drawing/2014/main" id="{9CCAC816-62B8-4A4D-93DA-D74399AC1EAA}"/>
                  </a:ext>
                </a:extLst>
              </p:cNvPr>
              <p:cNvSpPr>
                <a:spLocks/>
              </p:cNvSpPr>
              <p:nvPr/>
            </p:nvSpPr>
            <p:spPr bwMode="auto">
              <a:xfrm rot="9044436" flipH="1" flipV="1">
                <a:off x="3402" y="2778"/>
                <a:ext cx="154" cy="118"/>
              </a:xfrm>
              <a:custGeom>
                <a:avLst/>
                <a:gdLst>
                  <a:gd name="T0" fmla="*/ 0 w 316"/>
                  <a:gd name="T1" fmla="*/ 69 h 163"/>
                  <a:gd name="T2" fmla="*/ 32 w 316"/>
                  <a:gd name="T3" fmla="*/ 118 h 163"/>
                  <a:gd name="T4" fmla="*/ 94 w 316"/>
                  <a:gd name="T5" fmla="*/ 118 h 163"/>
                  <a:gd name="T6" fmla="*/ 154 w 316"/>
                  <a:gd name="T7" fmla="*/ 6 h 163"/>
                  <a:gd name="T8" fmla="*/ 59 w 316"/>
                  <a:gd name="T9" fmla="*/ 0 h 163"/>
                  <a:gd name="T10" fmla="*/ 45 w 316"/>
                  <a:gd name="T11" fmla="*/ 17 h 163"/>
                  <a:gd name="T12" fmla="*/ 31 w 316"/>
                  <a:gd name="T13" fmla="*/ 33 h 163"/>
                  <a:gd name="T14" fmla="*/ 12 w 316"/>
                  <a:gd name="T15" fmla="*/ 56 h 163"/>
                  <a:gd name="T16" fmla="*/ 0 w 316"/>
                  <a:gd name="T17" fmla="*/ 69 h 1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6"/>
                  <a:gd name="T28" fmla="*/ 0 h 163"/>
                  <a:gd name="T29" fmla="*/ 316 w 316"/>
                  <a:gd name="T30" fmla="*/ 163 h 1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6" h="163">
                    <a:moveTo>
                      <a:pt x="0" y="95"/>
                    </a:moveTo>
                    <a:lnTo>
                      <a:pt x="65" y="163"/>
                    </a:lnTo>
                    <a:lnTo>
                      <a:pt x="193" y="163"/>
                    </a:lnTo>
                    <a:lnTo>
                      <a:pt x="316" y="8"/>
                    </a:lnTo>
                    <a:lnTo>
                      <a:pt x="122" y="0"/>
                    </a:lnTo>
                    <a:lnTo>
                      <a:pt x="93" y="23"/>
                    </a:lnTo>
                    <a:lnTo>
                      <a:pt x="64" y="46"/>
                    </a:lnTo>
                    <a:lnTo>
                      <a:pt x="24" y="77"/>
                    </a:lnTo>
                    <a:lnTo>
                      <a:pt x="0" y="95"/>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394" name="Freeform 43">
                <a:extLst>
                  <a:ext uri="{FF2B5EF4-FFF2-40B4-BE49-F238E27FC236}">
                    <a16:creationId xmlns="" xmlns:a16="http://schemas.microsoft.com/office/drawing/2014/main" id="{E70F2656-7A8E-3D4D-B4C8-13CEA9617FFA}"/>
                  </a:ext>
                </a:extLst>
              </p:cNvPr>
              <p:cNvSpPr>
                <a:spLocks/>
              </p:cNvSpPr>
              <p:nvPr/>
            </p:nvSpPr>
            <p:spPr bwMode="auto">
              <a:xfrm rot="9044436" flipH="1" flipV="1">
                <a:off x="3425" y="2783"/>
                <a:ext cx="85" cy="107"/>
              </a:xfrm>
              <a:custGeom>
                <a:avLst/>
                <a:gdLst>
                  <a:gd name="T0" fmla="*/ 85 w 178"/>
                  <a:gd name="T1" fmla="*/ 0 h 149"/>
                  <a:gd name="T2" fmla="*/ 37 w 178"/>
                  <a:gd name="T3" fmla="*/ 50 h 149"/>
                  <a:gd name="T4" fmla="*/ 49 w 178"/>
                  <a:gd name="T5" fmla="*/ 47 h 149"/>
                  <a:gd name="T6" fmla="*/ 0 w 178"/>
                  <a:gd name="T7" fmla="*/ 107 h 149"/>
                  <a:gd name="T8" fmla="*/ 0 60000 65536"/>
                  <a:gd name="T9" fmla="*/ 0 60000 65536"/>
                  <a:gd name="T10" fmla="*/ 0 60000 65536"/>
                  <a:gd name="T11" fmla="*/ 0 60000 65536"/>
                  <a:gd name="T12" fmla="*/ 0 w 178"/>
                  <a:gd name="T13" fmla="*/ 0 h 149"/>
                  <a:gd name="T14" fmla="*/ 178 w 178"/>
                  <a:gd name="T15" fmla="*/ 149 h 149"/>
                </a:gdLst>
                <a:ahLst/>
                <a:cxnLst>
                  <a:cxn ang="T8">
                    <a:pos x="T0" y="T1"/>
                  </a:cxn>
                  <a:cxn ang="T9">
                    <a:pos x="T2" y="T3"/>
                  </a:cxn>
                  <a:cxn ang="T10">
                    <a:pos x="T4" y="T5"/>
                  </a:cxn>
                  <a:cxn ang="T11">
                    <a:pos x="T6" y="T7"/>
                  </a:cxn>
                </a:cxnLst>
                <a:rect l="T12" t="T13" r="T14" b="T15"/>
                <a:pathLst>
                  <a:path w="178" h="149">
                    <a:moveTo>
                      <a:pt x="178" y="0"/>
                    </a:moveTo>
                    <a:lnTo>
                      <a:pt x="77" y="70"/>
                    </a:lnTo>
                    <a:lnTo>
                      <a:pt x="103" y="66"/>
                    </a:lnTo>
                    <a:lnTo>
                      <a:pt x="0" y="149"/>
                    </a:lnTo>
                  </a:path>
                </a:pathLst>
              </a:custGeom>
              <a:grpFill/>
              <a:ln w="0">
                <a:solidFill>
                  <a:srgbClr val="FFFFFF"/>
                </a:solidFill>
                <a:round/>
                <a:headEnd/>
                <a:tailEnd/>
              </a:ln>
            </p:spPr>
            <p:txBody>
              <a:bodyPr/>
              <a:lstStyle/>
              <a:p>
                <a:endParaRPr lang="ru-RU">
                  <a:solidFill>
                    <a:srgbClr val="000000"/>
                  </a:solidFill>
                  <a:cs typeface="Arial" charset="0"/>
                </a:endParaRPr>
              </a:p>
            </p:txBody>
          </p:sp>
          <p:sp>
            <p:nvSpPr>
              <p:cNvPr id="395" name="Rectangle 44">
                <a:extLst>
                  <a:ext uri="{FF2B5EF4-FFF2-40B4-BE49-F238E27FC236}">
                    <a16:creationId xmlns="" xmlns:a16="http://schemas.microsoft.com/office/drawing/2014/main" id="{A282EA3E-310A-F94D-A50B-0CA78E938110}"/>
                  </a:ext>
                </a:extLst>
              </p:cNvPr>
              <p:cNvSpPr>
                <a:spLocks noChangeArrowheads="1"/>
              </p:cNvSpPr>
              <p:nvPr/>
            </p:nvSpPr>
            <p:spPr bwMode="auto">
              <a:xfrm rot="9044436" flipH="1" flipV="1">
                <a:off x="3573" y="2479"/>
                <a:ext cx="119" cy="12"/>
              </a:xfrm>
              <a:prstGeom prst="rect">
                <a:avLst/>
              </a:prstGeom>
              <a:grpFill/>
              <a:ln w="0">
                <a:solidFill>
                  <a:srgbClr val="000000"/>
                </a:solidFill>
                <a:miter lim="800000"/>
                <a:headEnd/>
                <a:tailEnd/>
              </a:ln>
            </p:spPr>
            <p:txBody>
              <a:bodyPr/>
              <a:lstStyle/>
              <a:p>
                <a:endParaRPr lang="ru-RU">
                  <a:solidFill>
                    <a:srgbClr val="000000"/>
                  </a:solidFill>
                  <a:cs typeface="Arial" charset="0"/>
                </a:endParaRPr>
              </a:p>
            </p:txBody>
          </p:sp>
          <p:sp>
            <p:nvSpPr>
              <p:cNvPr id="396" name="Rectangle 45">
                <a:extLst>
                  <a:ext uri="{FF2B5EF4-FFF2-40B4-BE49-F238E27FC236}">
                    <a16:creationId xmlns="" xmlns:a16="http://schemas.microsoft.com/office/drawing/2014/main" id="{FB740192-462A-704F-B350-10132E27D125}"/>
                  </a:ext>
                </a:extLst>
              </p:cNvPr>
              <p:cNvSpPr>
                <a:spLocks noChangeArrowheads="1"/>
              </p:cNvSpPr>
              <p:nvPr/>
            </p:nvSpPr>
            <p:spPr bwMode="auto">
              <a:xfrm rot="9044436" flipH="1" flipV="1">
                <a:off x="3603" y="2470"/>
                <a:ext cx="43" cy="17"/>
              </a:xfrm>
              <a:prstGeom prst="rect">
                <a:avLst/>
              </a:prstGeom>
              <a:grpFill/>
              <a:ln w="0">
                <a:solidFill>
                  <a:srgbClr val="000000"/>
                </a:solidFill>
                <a:miter lim="800000"/>
                <a:headEnd/>
                <a:tailEnd/>
              </a:ln>
            </p:spPr>
            <p:txBody>
              <a:bodyPr/>
              <a:lstStyle/>
              <a:p>
                <a:endParaRPr lang="ru-RU">
                  <a:solidFill>
                    <a:srgbClr val="000000"/>
                  </a:solidFill>
                  <a:cs typeface="Arial" charset="0"/>
                </a:endParaRPr>
              </a:p>
            </p:txBody>
          </p:sp>
          <p:sp>
            <p:nvSpPr>
              <p:cNvPr id="397" name="Freeform 46">
                <a:extLst>
                  <a:ext uri="{FF2B5EF4-FFF2-40B4-BE49-F238E27FC236}">
                    <a16:creationId xmlns="" xmlns:a16="http://schemas.microsoft.com/office/drawing/2014/main" id="{0E80C614-9513-C84C-A105-08D813BAD7CD}"/>
                  </a:ext>
                </a:extLst>
              </p:cNvPr>
              <p:cNvSpPr>
                <a:spLocks/>
              </p:cNvSpPr>
              <p:nvPr/>
            </p:nvSpPr>
            <p:spPr bwMode="auto">
              <a:xfrm rot="9044436" flipH="1" flipV="1">
                <a:off x="3644" y="2685"/>
                <a:ext cx="77" cy="146"/>
              </a:xfrm>
              <a:custGeom>
                <a:avLst/>
                <a:gdLst>
                  <a:gd name="T0" fmla="*/ 31 w 158"/>
                  <a:gd name="T1" fmla="*/ 0 h 206"/>
                  <a:gd name="T2" fmla="*/ 22 w 158"/>
                  <a:gd name="T3" fmla="*/ 50 h 206"/>
                  <a:gd name="T4" fmla="*/ 13 w 158"/>
                  <a:gd name="T5" fmla="*/ 99 h 206"/>
                  <a:gd name="T6" fmla="*/ 0 w 158"/>
                  <a:gd name="T7" fmla="*/ 146 h 206"/>
                  <a:gd name="T8" fmla="*/ 52 w 158"/>
                  <a:gd name="T9" fmla="*/ 146 h 206"/>
                  <a:gd name="T10" fmla="*/ 58 w 158"/>
                  <a:gd name="T11" fmla="*/ 113 h 206"/>
                  <a:gd name="T12" fmla="*/ 66 w 158"/>
                  <a:gd name="T13" fmla="*/ 72 h 206"/>
                  <a:gd name="T14" fmla="*/ 75 w 158"/>
                  <a:gd name="T15" fmla="*/ 27 h 206"/>
                  <a:gd name="T16" fmla="*/ 77 w 158"/>
                  <a:gd name="T17" fmla="*/ 0 h 206"/>
                  <a:gd name="T18" fmla="*/ 31 w 158"/>
                  <a:gd name="T19" fmla="*/ 0 h 2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206"/>
                  <a:gd name="T32" fmla="*/ 158 w 158"/>
                  <a:gd name="T33" fmla="*/ 206 h 2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206">
                    <a:moveTo>
                      <a:pt x="64" y="0"/>
                    </a:moveTo>
                    <a:lnTo>
                      <a:pt x="46" y="71"/>
                    </a:lnTo>
                    <a:lnTo>
                      <a:pt x="26" y="139"/>
                    </a:lnTo>
                    <a:lnTo>
                      <a:pt x="0" y="206"/>
                    </a:lnTo>
                    <a:lnTo>
                      <a:pt x="106" y="206"/>
                    </a:lnTo>
                    <a:lnTo>
                      <a:pt x="120" y="159"/>
                    </a:lnTo>
                    <a:lnTo>
                      <a:pt x="136" y="101"/>
                    </a:lnTo>
                    <a:lnTo>
                      <a:pt x="154" y="38"/>
                    </a:lnTo>
                    <a:lnTo>
                      <a:pt x="158" y="0"/>
                    </a:lnTo>
                    <a:lnTo>
                      <a:pt x="64" y="0"/>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398" name="Freeform 47">
                <a:extLst>
                  <a:ext uri="{FF2B5EF4-FFF2-40B4-BE49-F238E27FC236}">
                    <a16:creationId xmlns="" xmlns:a16="http://schemas.microsoft.com/office/drawing/2014/main" id="{700D369E-69CA-1544-9F8D-996890695BBC}"/>
                  </a:ext>
                </a:extLst>
              </p:cNvPr>
              <p:cNvSpPr>
                <a:spLocks/>
              </p:cNvSpPr>
              <p:nvPr/>
            </p:nvSpPr>
            <p:spPr bwMode="auto">
              <a:xfrm rot="9044436" flipH="1" flipV="1">
                <a:off x="3748" y="2605"/>
                <a:ext cx="154" cy="302"/>
              </a:xfrm>
              <a:custGeom>
                <a:avLst/>
                <a:gdLst>
                  <a:gd name="T0" fmla="*/ 26 w 308"/>
                  <a:gd name="T1" fmla="*/ 0 h 437"/>
                  <a:gd name="T2" fmla="*/ 89 w 308"/>
                  <a:gd name="T3" fmla="*/ 3 h 437"/>
                  <a:gd name="T4" fmla="*/ 133 w 308"/>
                  <a:gd name="T5" fmla="*/ 3 h 437"/>
                  <a:gd name="T6" fmla="*/ 152 w 308"/>
                  <a:gd name="T7" fmla="*/ 3 h 437"/>
                  <a:gd name="T8" fmla="*/ 154 w 308"/>
                  <a:gd name="T9" fmla="*/ 70 h 437"/>
                  <a:gd name="T10" fmla="*/ 154 w 308"/>
                  <a:gd name="T11" fmla="*/ 160 h 437"/>
                  <a:gd name="T12" fmla="*/ 152 w 308"/>
                  <a:gd name="T13" fmla="*/ 215 h 437"/>
                  <a:gd name="T14" fmla="*/ 143 w 308"/>
                  <a:gd name="T15" fmla="*/ 302 h 437"/>
                  <a:gd name="T16" fmla="*/ 81 w 308"/>
                  <a:gd name="T17" fmla="*/ 302 h 437"/>
                  <a:gd name="T18" fmla="*/ 32 w 308"/>
                  <a:gd name="T19" fmla="*/ 302 h 437"/>
                  <a:gd name="T20" fmla="*/ 0 w 308"/>
                  <a:gd name="T21" fmla="*/ 302 h 437"/>
                  <a:gd name="T22" fmla="*/ 9 w 308"/>
                  <a:gd name="T23" fmla="*/ 228 h 437"/>
                  <a:gd name="T24" fmla="*/ 13 w 308"/>
                  <a:gd name="T25" fmla="*/ 179 h 437"/>
                  <a:gd name="T26" fmla="*/ 17 w 308"/>
                  <a:gd name="T27" fmla="*/ 147 h 437"/>
                  <a:gd name="T28" fmla="*/ 21 w 308"/>
                  <a:gd name="T29" fmla="*/ 79 h 437"/>
                  <a:gd name="T30" fmla="*/ 26 w 308"/>
                  <a:gd name="T31" fmla="*/ 0 h 4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8"/>
                  <a:gd name="T49" fmla="*/ 0 h 437"/>
                  <a:gd name="T50" fmla="*/ 308 w 308"/>
                  <a:gd name="T51" fmla="*/ 437 h 4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8" h="437">
                    <a:moveTo>
                      <a:pt x="52" y="0"/>
                    </a:moveTo>
                    <a:lnTo>
                      <a:pt x="179" y="5"/>
                    </a:lnTo>
                    <a:lnTo>
                      <a:pt x="265" y="5"/>
                    </a:lnTo>
                    <a:lnTo>
                      <a:pt x="303" y="5"/>
                    </a:lnTo>
                    <a:lnTo>
                      <a:pt x="307" y="102"/>
                    </a:lnTo>
                    <a:lnTo>
                      <a:pt x="308" y="231"/>
                    </a:lnTo>
                    <a:lnTo>
                      <a:pt x="303" y="311"/>
                    </a:lnTo>
                    <a:lnTo>
                      <a:pt x="286" y="437"/>
                    </a:lnTo>
                    <a:lnTo>
                      <a:pt x="162" y="437"/>
                    </a:lnTo>
                    <a:lnTo>
                      <a:pt x="64" y="437"/>
                    </a:lnTo>
                    <a:lnTo>
                      <a:pt x="0" y="437"/>
                    </a:lnTo>
                    <a:lnTo>
                      <a:pt x="18" y="330"/>
                    </a:lnTo>
                    <a:lnTo>
                      <a:pt x="27" y="259"/>
                    </a:lnTo>
                    <a:lnTo>
                      <a:pt x="34" y="212"/>
                    </a:lnTo>
                    <a:lnTo>
                      <a:pt x="43" y="114"/>
                    </a:lnTo>
                    <a:lnTo>
                      <a:pt x="52" y="0"/>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399" name="Freeform 48">
                <a:extLst>
                  <a:ext uri="{FF2B5EF4-FFF2-40B4-BE49-F238E27FC236}">
                    <a16:creationId xmlns="" xmlns:a16="http://schemas.microsoft.com/office/drawing/2014/main" id="{C005328B-66BE-E749-B087-B8B9AC158970}"/>
                  </a:ext>
                </a:extLst>
              </p:cNvPr>
              <p:cNvSpPr>
                <a:spLocks/>
              </p:cNvSpPr>
              <p:nvPr/>
            </p:nvSpPr>
            <p:spPr bwMode="auto">
              <a:xfrm rot="9044436" flipH="1" flipV="1">
                <a:off x="3747" y="2637"/>
                <a:ext cx="103" cy="112"/>
              </a:xfrm>
              <a:custGeom>
                <a:avLst/>
                <a:gdLst>
                  <a:gd name="T0" fmla="*/ 8 w 207"/>
                  <a:gd name="T1" fmla="*/ 0 h 162"/>
                  <a:gd name="T2" fmla="*/ 6 w 207"/>
                  <a:gd name="T3" fmla="*/ 58 h 162"/>
                  <a:gd name="T4" fmla="*/ 0 w 207"/>
                  <a:gd name="T5" fmla="*/ 111 h 162"/>
                  <a:gd name="T6" fmla="*/ 101 w 207"/>
                  <a:gd name="T7" fmla="*/ 112 h 162"/>
                  <a:gd name="T8" fmla="*/ 103 w 207"/>
                  <a:gd name="T9" fmla="*/ 58 h 162"/>
                  <a:gd name="T10" fmla="*/ 101 w 207"/>
                  <a:gd name="T11" fmla="*/ 1 h 162"/>
                  <a:gd name="T12" fmla="*/ 8 w 207"/>
                  <a:gd name="T13" fmla="*/ 0 h 162"/>
                  <a:gd name="T14" fmla="*/ 0 60000 65536"/>
                  <a:gd name="T15" fmla="*/ 0 60000 65536"/>
                  <a:gd name="T16" fmla="*/ 0 60000 65536"/>
                  <a:gd name="T17" fmla="*/ 0 60000 65536"/>
                  <a:gd name="T18" fmla="*/ 0 60000 65536"/>
                  <a:gd name="T19" fmla="*/ 0 60000 65536"/>
                  <a:gd name="T20" fmla="*/ 0 60000 65536"/>
                  <a:gd name="T21" fmla="*/ 0 w 207"/>
                  <a:gd name="T22" fmla="*/ 0 h 162"/>
                  <a:gd name="T23" fmla="*/ 207 w 207"/>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62">
                    <a:moveTo>
                      <a:pt x="16" y="0"/>
                    </a:moveTo>
                    <a:lnTo>
                      <a:pt x="12" y="84"/>
                    </a:lnTo>
                    <a:lnTo>
                      <a:pt x="0" y="161"/>
                    </a:lnTo>
                    <a:lnTo>
                      <a:pt x="203" y="162"/>
                    </a:lnTo>
                    <a:lnTo>
                      <a:pt x="207" y="84"/>
                    </a:lnTo>
                    <a:lnTo>
                      <a:pt x="203" y="1"/>
                    </a:lnTo>
                    <a:lnTo>
                      <a:pt x="16" y="0"/>
                    </a:lnTo>
                    <a:close/>
                  </a:path>
                </a:pathLst>
              </a:custGeom>
              <a:grpFill/>
              <a:ln w="0">
                <a:solidFill>
                  <a:srgbClr val="808080"/>
                </a:solidFill>
                <a:round/>
                <a:headEnd/>
                <a:tailEnd/>
              </a:ln>
            </p:spPr>
            <p:txBody>
              <a:bodyPr/>
              <a:lstStyle/>
              <a:p>
                <a:endParaRPr lang="ru-RU">
                  <a:solidFill>
                    <a:srgbClr val="000000"/>
                  </a:solidFill>
                  <a:cs typeface="Arial" charset="0"/>
                </a:endParaRPr>
              </a:p>
            </p:txBody>
          </p:sp>
          <p:sp>
            <p:nvSpPr>
              <p:cNvPr id="400" name="Arc 49">
                <a:extLst>
                  <a:ext uri="{FF2B5EF4-FFF2-40B4-BE49-F238E27FC236}">
                    <a16:creationId xmlns="" xmlns:a16="http://schemas.microsoft.com/office/drawing/2014/main" id="{04D4FCA2-6C83-EE4C-B270-3C3C39FE7018}"/>
                  </a:ext>
                </a:extLst>
              </p:cNvPr>
              <p:cNvSpPr>
                <a:spLocks/>
              </p:cNvSpPr>
              <p:nvPr/>
            </p:nvSpPr>
            <p:spPr bwMode="auto">
              <a:xfrm rot="9044436" flipH="1" flipV="1">
                <a:off x="4341" y="2148"/>
                <a:ext cx="25" cy="45"/>
              </a:xfrm>
              <a:custGeom>
                <a:avLst/>
                <a:gdLst>
                  <a:gd name="T0" fmla="*/ 15 w 21600"/>
                  <a:gd name="T1" fmla="*/ 45 h 40021"/>
                  <a:gd name="T2" fmla="*/ 17 w 21600"/>
                  <a:gd name="T3" fmla="*/ 0 h 40021"/>
                  <a:gd name="T4" fmla="*/ 25 w 21600"/>
                  <a:gd name="T5" fmla="*/ 23 h 40021"/>
                  <a:gd name="T6" fmla="*/ 0 60000 65536"/>
                  <a:gd name="T7" fmla="*/ 0 60000 65536"/>
                  <a:gd name="T8" fmla="*/ 0 60000 65536"/>
                  <a:gd name="T9" fmla="*/ 0 w 21600"/>
                  <a:gd name="T10" fmla="*/ 0 h 40021"/>
                  <a:gd name="T11" fmla="*/ 21600 w 21600"/>
                  <a:gd name="T12" fmla="*/ 40021 h 40021"/>
                </a:gdLst>
                <a:ahLst/>
                <a:cxnLst>
                  <a:cxn ang="T6">
                    <a:pos x="T0" y="T1"/>
                  </a:cxn>
                  <a:cxn ang="T7">
                    <a:pos x="T2" y="T3"/>
                  </a:cxn>
                  <a:cxn ang="T8">
                    <a:pos x="T4" y="T5"/>
                  </a:cxn>
                </a:cxnLst>
                <a:rect l="T9" t="T10" r="T11" b="T12"/>
                <a:pathLst>
                  <a:path w="21600" h="40021" fill="none" extrusionOk="0">
                    <a:moveTo>
                      <a:pt x="12736" y="40020"/>
                    </a:moveTo>
                    <a:cubicBezTo>
                      <a:pt x="4984" y="36532"/>
                      <a:pt x="0" y="28822"/>
                      <a:pt x="0" y="20323"/>
                    </a:cubicBezTo>
                    <a:cubicBezTo>
                      <a:pt x="-1" y="11214"/>
                      <a:pt x="5713" y="3084"/>
                      <a:pt x="14283" y="-1"/>
                    </a:cubicBezTo>
                  </a:path>
                  <a:path w="21600" h="40021" stroke="0" extrusionOk="0">
                    <a:moveTo>
                      <a:pt x="12736" y="40020"/>
                    </a:moveTo>
                    <a:cubicBezTo>
                      <a:pt x="4984" y="36532"/>
                      <a:pt x="0" y="28822"/>
                      <a:pt x="0" y="20323"/>
                    </a:cubicBezTo>
                    <a:cubicBezTo>
                      <a:pt x="-1" y="11214"/>
                      <a:pt x="5713" y="3084"/>
                      <a:pt x="14283" y="-1"/>
                    </a:cubicBezTo>
                    <a:lnTo>
                      <a:pt x="21600" y="20323"/>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401" name="Arc 50">
                <a:extLst>
                  <a:ext uri="{FF2B5EF4-FFF2-40B4-BE49-F238E27FC236}">
                    <a16:creationId xmlns="" xmlns:a16="http://schemas.microsoft.com/office/drawing/2014/main" id="{4B7D655E-2A32-734A-857F-299AD1218C87}"/>
                  </a:ext>
                </a:extLst>
              </p:cNvPr>
              <p:cNvSpPr>
                <a:spLocks/>
              </p:cNvSpPr>
              <p:nvPr/>
            </p:nvSpPr>
            <p:spPr bwMode="auto">
              <a:xfrm rot="9044436" flipH="1" flipV="1">
                <a:off x="4358" y="2117"/>
                <a:ext cx="77" cy="51"/>
              </a:xfrm>
              <a:custGeom>
                <a:avLst/>
                <a:gdLst>
                  <a:gd name="T0" fmla="*/ 0 w 21600"/>
                  <a:gd name="T1" fmla="*/ 0 h 43200"/>
                  <a:gd name="T2" fmla="*/ 0 w 21600"/>
                  <a:gd name="T3" fmla="*/ 51 h 43200"/>
                  <a:gd name="T4" fmla="*/ 0 w 21600"/>
                  <a:gd name="T5" fmla="*/ 26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402" name="Arc 51">
                <a:extLst>
                  <a:ext uri="{FF2B5EF4-FFF2-40B4-BE49-F238E27FC236}">
                    <a16:creationId xmlns="" xmlns:a16="http://schemas.microsoft.com/office/drawing/2014/main" id="{505436F1-7BDB-3E41-BFDC-56A18926F34E}"/>
                  </a:ext>
                </a:extLst>
              </p:cNvPr>
              <p:cNvSpPr>
                <a:spLocks/>
              </p:cNvSpPr>
              <p:nvPr/>
            </p:nvSpPr>
            <p:spPr bwMode="auto">
              <a:xfrm rot="9044436" flipH="1" flipV="1">
                <a:off x="4386" y="2132"/>
                <a:ext cx="34" cy="22"/>
              </a:xfrm>
              <a:custGeom>
                <a:avLst/>
                <a:gdLst>
                  <a:gd name="T0" fmla="*/ 0 w 21600"/>
                  <a:gd name="T1" fmla="*/ 0 h 43200"/>
                  <a:gd name="T2" fmla="*/ 0 w 21600"/>
                  <a:gd name="T3" fmla="*/ 22 h 43200"/>
                  <a:gd name="T4" fmla="*/ 0 w 21600"/>
                  <a:gd name="T5" fmla="*/ 1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403" name="Freeform 52">
                <a:extLst>
                  <a:ext uri="{FF2B5EF4-FFF2-40B4-BE49-F238E27FC236}">
                    <a16:creationId xmlns="" xmlns:a16="http://schemas.microsoft.com/office/drawing/2014/main" id="{5CB7D51A-BB28-AD44-9BD3-EA25080F4849}"/>
                  </a:ext>
                </a:extLst>
              </p:cNvPr>
              <p:cNvSpPr>
                <a:spLocks/>
              </p:cNvSpPr>
              <p:nvPr/>
            </p:nvSpPr>
            <p:spPr bwMode="auto">
              <a:xfrm rot="9044436" flipH="1" flipV="1">
                <a:off x="4356" y="2144"/>
                <a:ext cx="8" cy="39"/>
              </a:xfrm>
              <a:custGeom>
                <a:avLst/>
                <a:gdLst>
                  <a:gd name="T0" fmla="*/ 1 w 24"/>
                  <a:gd name="T1" fmla="*/ 0 h 53"/>
                  <a:gd name="T2" fmla="*/ 8 w 24"/>
                  <a:gd name="T3" fmla="*/ 0 h 53"/>
                  <a:gd name="T4" fmla="*/ 8 w 24"/>
                  <a:gd name="T5" fmla="*/ 39 h 53"/>
                  <a:gd name="T6" fmla="*/ 0 w 24"/>
                  <a:gd name="T7" fmla="*/ 37 h 53"/>
                  <a:gd name="T8" fmla="*/ 1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3" y="0"/>
                    </a:moveTo>
                    <a:lnTo>
                      <a:pt x="24" y="0"/>
                    </a:lnTo>
                    <a:lnTo>
                      <a:pt x="24" y="53"/>
                    </a:lnTo>
                    <a:lnTo>
                      <a:pt x="0" y="50"/>
                    </a:lnTo>
                    <a:lnTo>
                      <a:pt x="3" y="0"/>
                    </a:lnTo>
                    <a:close/>
                  </a:path>
                </a:pathLst>
              </a:custGeom>
              <a:grpFill/>
              <a:ln w="9525">
                <a:noFill/>
                <a:miter lim="800000"/>
                <a:headEnd/>
                <a:tailEnd/>
              </a:ln>
            </p:spPr>
            <p:txBody>
              <a:bodyPr/>
              <a:lstStyle/>
              <a:p>
                <a:endParaRPr lang="ru-RU">
                  <a:solidFill>
                    <a:srgbClr val="000000"/>
                  </a:solidFill>
                  <a:cs typeface="Arial" charset="0"/>
                </a:endParaRPr>
              </a:p>
            </p:txBody>
          </p:sp>
          <p:sp>
            <p:nvSpPr>
              <p:cNvPr id="404" name="Freeform 53">
                <a:extLst>
                  <a:ext uri="{FF2B5EF4-FFF2-40B4-BE49-F238E27FC236}">
                    <a16:creationId xmlns="" xmlns:a16="http://schemas.microsoft.com/office/drawing/2014/main" id="{DE4E2EB8-1743-A548-A3BF-4115735DCC51}"/>
                  </a:ext>
                </a:extLst>
              </p:cNvPr>
              <p:cNvSpPr>
                <a:spLocks/>
              </p:cNvSpPr>
              <p:nvPr/>
            </p:nvSpPr>
            <p:spPr bwMode="auto">
              <a:xfrm rot="9044436" flipH="1" flipV="1">
                <a:off x="4326" y="2320"/>
                <a:ext cx="162" cy="101"/>
              </a:xfrm>
              <a:custGeom>
                <a:avLst/>
                <a:gdLst>
                  <a:gd name="T0" fmla="*/ 116 w 335"/>
                  <a:gd name="T1" fmla="*/ 10 h 148"/>
                  <a:gd name="T2" fmla="*/ 100 w 335"/>
                  <a:gd name="T3" fmla="*/ 7 h 148"/>
                  <a:gd name="T4" fmla="*/ 80 w 335"/>
                  <a:gd name="T5" fmla="*/ 5 h 148"/>
                  <a:gd name="T6" fmla="*/ 51 w 335"/>
                  <a:gd name="T7" fmla="*/ 0 h 148"/>
                  <a:gd name="T8" fmla="*/ 32 w 335"/>
                  <a:gd name="T9" fmla="*/ 1 h 148"/>
                  <a:gd name="T10" fmla="*/ 22 w 335"/>
                  <a:gd name="T11" fmla="*/ 3 h 148"/>
                  <a:gd name="T12" fmla="*/ 15 w 335"/>
                  <a:gd name="T13" fmla="*/ 10 h 148"/>
                  <a:gd name="T14" fmla="*/ 10 w 335"/>
                  <a:gd name="T15" fmla="*/ 23 h 148"/>
                  <a:gd name="T16" fmla="*/ 3 w 335"/>
                  <a:gd name="T17" fmla="*/ 41 h 148"/>
                  <a:gd name="T18" fmla="*/ 0 w 335"/>
                  <a:gd name="T19" fmla="*/ 55 h 148"/>
                  <a:gd name="T20" fmla="*/ 0 w 335"/>
                  <a:gd name="T21" fmla="*/ 73 h 148"/>
                  <a:gd name="T22" fmla="*/ 5 w 335"/>
                  <a:gd name="T23" fmla="*/ 85 h 148"/>
                  <a:gd name="T24" fmla="*/ 14 w 335"/>
                  <a:gd name="T25" fmla="*/ 94 h 148"/>
                  <a:gd name="T26" fmla="*/ 28 w 335"/>
                  <a:gd name="T27" fmla="*/ 98 h 148"/>
                  <a:gd name="T28" fmla="*/ 46 w 335"/>
                  <a:gd name="T29" fmla="*/ 101 h 148"/>
                  <a:gd name="T30" fmla="*/ 69 w 335"/>
                  <a:gd name="T31" fmla="*/ 98 h 148"/>
                  <a:gd name="T32" fmla="*/ 90 w 335"/>
                  <a:gd name="T33" fmla="*/ 99 h 148"/>
                  <a:gd name="T34" fmla="*/ 113 w 335"/>
                  <a:gd name="T35" fmla="*/ 98 h 148"/>
                  <a:gd name="T36" fmla="*/ 129 w 335"/>
                  <a:gd name="T37" fmla="*/ 94 h 148"/>
                  <a:gd name="T38" fmla="*/ 138 w 335"/>
                  <a:gd name="T39" fmla="*/ 90 h 148"/>
                  <a:gd name="T40" fmla="*/ 144 w 335"/>
                  <a:gd name="T41" fmla="*/ 85 h 148"/>
                  <a:gd name="T42" fmla="*/ 153 w 335"/>
                  <a:gd name="T43" fmla="*/ 68 h 148"/>
                  <a:gd name="T44" fmla="*/ 160 w 335"/>
                  <a:gd name="T45" fmla="*/ 49 h 148"/>
                  <a:gd name="T46" fmla="*/ 162 w 335"/>
                  <a:gd name="T47" fmla="*/ 40 h 148"/>
                  <a:gd name="T48" fmla="*/ 162 w 335"/>
                  <a:gd name="T49" fmla="*/ 33 h 148"/>
                  <a:gd name="T50" fmla="*/ 158 w 335"/>
                  <a:gd name="T51" fmla="*/ 26 h 148"/>
                  <a:gd name="T52" fmla="*/ 155 w 335"/>
                  <a:gd name="T53" fmla="*/ 21 h 148"/>
                  <a:gd name="T54" fmla="*/ 147 w 335"/>
                  <a:gd name="T55" fmla="*/ 18 h 148"/>
                  <a:gd name="T56" fmla="*/ 137 w 335"/>
                  <a:gd name="T57" fmla="*/ 15 h 148"/>
                  <a:gd name="T58" fmla="*/ 116 w 335"/>
                  <a:gd name="T59" fmla="*/ 10 h 1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35"/>
                  <a:gd name="T91" fmla="*/ 0 h 148"/>
                  <a:gd name="T92" fmla="*/ 335 w 335"/>
                  <a:gd name="T93" fmla="*/ 148 h 1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35" h="148">
                    <a:moveTo>
                      <a:pt x="240" y="14"/>
                    </a:moveTo>
                    <a:lnTo>
                      <a:pt x="206" y="10"/>
                    </a:lnTo>
                    <a:lnTo>
                      <a:pt x="166" y="7"/>
                    </a:lnTo>
                    <a:lnTo>
                      <a:pt x="105" y="0"/>
                    </a:lnTo>
                    <a:lnTo>
                      <a:pt x="67" y="1"/>
                    </a:lnTo>
                    <a:lnTo>
                      <a:pt x="45" y="4"/>
                    </a:lnTo>
                    <a:lnTo>
                      <a:pt x="30" y="14"/>
                    </a:lnTo>
                    <a:lnTo>
                      <a:pt x="20" y="34"/>
                    </a:lnTo>
                    <a:lnTo>
                      <a:pt x="7" y="60"/>
                    </a:lnTo>
                    <a:lnTo>
                      <a:pt x="1" y="81"/>
                    </a:lnTo>
                    <a:lnTo>
                      <a:pt x="0" y="107"/>
                    </a:lnTo>
                    <a:lnTo>
                      <a:pt x="11" y="125"/>
                    </a:lnTo>
                    <a:lnTo>
                      <a:pt x="29" y="138"/>
                    </a:lnTo>
                    <a:lnTo>
                      <a:pt x="57" y="143"/>
                    </a:lnTo>
                    <a:lnTo>
                      <a:pt x="95" y="148"/>
                    </a:lnTo>
                    <a:lnTo>
                      <a:pt x="143" y="144"/>
                    </a:lnTo>
                    <a:lnTo>
                      <a:pt x="187" y="145"/>
                    </a:lnTo>
                    <a:lnTo>
                      <a:pt x="233" y="144"/>
                    </a:lnTo>
                    <a:lnTo>
                      <a:pt x="266" y="138"/>
                    </a:lnTo>
                    <a:lnTo>
                      <a:pt x="286" y="132"/>
                    </a:lnTo>
                    <a:lnTo>
                      <a:pt x="298" y="124"/>
                    </a:lnTo>
                    <a:lnTo>
                      <a:pt x="317" y="99"/>
                    </a:lnTo>
                    <a:lnTo>
                      <a:pt x="331" y="72"/>
                    </a:lnTo>
                    <a:lnTo>
                      <a:pt x="334" y="59"/>
                    </a:lnTo>
                    <a:lnTo>
                      <a:pt x="335" y="49"/>
                    </a:lnTo>
                    <a:lnTo>
                      <a:pt x="327" y="38"/>
                    </a:lnTo>
                    <a:lnTo>
                      <a:pt x="320" y="31"/>
                    </a:lnTo>
                    <a:lnTo>
                      <a:pt x="305" y="27"/>
                    </a:lnTo>
                    <a:lnTo>
                      <a:pt x="283" y="22"/>
                    </a:lnTo>
                    <a:lnTo>
                      <a:pt x="240" y="14"/>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405" name="Freeform 54">
                <a:extLst>
                  <a:ext uri="{FF2B5EF4-FFF2-40B4-BE49-F238E27FC236}">
                    <a16:creationId xmlns="" xmlns:a16="http://schemas.microsoft.com/office/drawing/2014/main" id="{30479059-F624-2341-B951-70EECE79CE35}"/>
                  </a:ext>
                </a:extLst>
              </p:cNvPr>
              <p:cNvSpPr>
                <a:spLocks/>
              </p:cNvSpPr>
              <p:nvPr/>
            </p:nvSpPr>
            <p:spPr bwMode="auto">
              <a:xfrm rot="9044436" flipH="1" flipV="1">
                <a:off x="4333" y="2331"/>
                <a:ext cx="154" cy="72"/>
              </a:xfrm>
              <a:custGeom>
                <a:avLst/>
                <a:gdLst>
                  <a:gd name="T0" fmla="*/ 154 w 298"/>
                  <a:gd name="T1" fmla="*/ 28 h 103"/>
                  <a:gd name="T2" fmla="*/ 145 w 298"/>
                  <a:gd name="T3" fmla="*/ 29 h 103"/>
                  <a:gd name="T4" fmla="*/ 129 w 298"/>
                  <a:gd name="T5" fmla="*/ 31 h 103"/>
                  <a:gd name="T6" fmla="*/ 115 w 298"/>
                  <a:gd name="T7" fmla="*/ 31 h 103"/>
                  <a:gd name="T8" fmla="*/ 104 w 298"/>
                  <a:gd name="T9" fmla="*/ 33 h 103"/>
                  <a:gd name="T10" fmla="*/ 93 w 298"/>
                  <a:gd name="T11" fmla="*/ 30 h 103"/>
                  <a:gd name="T12" fmla="*/ 76 w 298"/>
                  <a:gd name="T13" fmla="*/ 21 h 103"/>
                  <a:gd name="T14" fmla="*/ 65 w 298"/>
                  <a:gd name="T15" fmla="*/ 15 h 103"/>
                  <a:gd name="T16" fmla="*/ 44 w 298"/>
                  <a:gd name="T17" fmla="*/ 3 h 103"/>
                  <a:gd name="T18" fmla="*/ 33 w 298"/>
                  <a:gd name="T19" fmla="*/ 0 h 103"/>
                  <a:gd name="T20" fmla="*/ 27 w 298"/>
                  <a:gd name="T21" fmla="*/ 0 h 103"/>
                  <a:gd name="T22" fmla="*/ 17 w 298"/>
                  <a:gd name="T23" fmla="*/ 3 h 103"/>
                  <a:gd name="T24" fmla="*/ 11 w 298"/>
                  <a:gd name="T25" fmla="*/ 10 h 103"/>
                  <a:gd name="T26" fmla="*/ 8 w 298"/>
                  <a:gd name="T27" fmla="*/ 18 h 103"/>
                  <a:gd name="T28" fmla="*/ 3 w 298"/>
                  <a:gd name="T29" fmla="*/ 36 h 103"/>
                  <a:gd name="T30" fmla="*/ 0 w 298"/>
                  <a:gd name="T31" fmla="*/ 52 h 103"/>
                  <a:gd name="T32" fmla="*/ 0 w 298"/>
                  <a:gd name="T33" fmla="*/ 64 h 103"/>
                  <a:gd name="T34" fmla="*/ 5 w 298"/>
                  <a:gd name="T35" fmla="*/ 69 h 103"/>
                  <a:gd name="T36" fmla="*/ 13 w 298"/>
                  <a:gd name="T37" fmla="*/ 72 h 103"/>
                  <a:gd name="T38" fmla="*/ 37 w 298"/>
                  <a:gd name="T39" fmla="*/ 72 h 103"/>
                  <a:gd name="T40" fmla="*/ 73 w 298"/>
                  <a:gd name="T41" fmla="*/ 71 h 103"/>
                  <a:gd name="T42" fmla="*/ 110 w 298"/>
                  <a:gd name="T43" fmla="*/ 69 h 103"/>
                  <a:gd name="T44" fmla="*/ 129 w 298"/>
                  <a:gd name="T45" fmla="*/ 69 h 103"/>
                  <a:gd name="T46" fmla="*/ 143 w 298"/>
                  <a:gd name="T47" fmla="*/ 66 h 1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8"/>
                  <a:gd name="T73" fmla="*/ 0 h 103"/>
                  <a:gd name="T74" fmla="*/ 298 w 298"/>
                  <a:gd name="T75" fmla="*/ 103 h 1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8" h="103">
                    <a:moveTo>
                      <a:pt x="298" y="40"/>
                    </a:moveTo>
                    <a:lnTo>
                      <a:pt x="280" y="41"/>
                    </a:lnTo>
                    <a:lnTo>
                      <a:pt x="250" y="44"/>
                    </a:lnTo>
                    <a:lnTo>
                      <a:pt x="223" y="45"/>
                    </a:lnTo>
                    <a:lnTo>
                      <a:pt x="201" y="47"/>
                    </a:lnTo>
                    <a:lnTo>
                      <a:pt x="179" y="43"/>
                    </a:lnTo>
                    <a:lnTo>
                      <a:pt x="148" y="30"/>
                    </a:lnTo>
                    <a:lnTo>
                      <a:pt x="125" y="22"/>
                    </a:lnTo>
                    <a:lnTo>
                      <a:pt x="86" y="5"/>
                    </a:lnTo>
                    <a:lnTo>
                      <a:pt x="63" y="0"/>
                    </a:lnTo>
                    <a:lnTo>
                      <a:pt x="52" y="0"/>
                    </a:lnTo>
                    <a:lnTo>
                      <a:pt x="33" y="5"/>
                    </a:lnTo>
                    <a:lnTo>
                      <a:pt x="21" y="14"/>
                    </a:lnTo>
                    <a:lnTo>
                      <a:pt x="16" y="26"/>
                    </a:lnTo>
                    <a:lnTo>
                      <a:pt x="6" y="51"/>
                    </a:lnTo>
                    <a:lnTo>
                      <a:pt x="0" y="75"/>
                    </a:lnTo>
                    <a:lnTo>
                      <a:pt x="0" y="91"/>
                    </a:lnTo>
                    <a:lnTo>
                      <a:pt x="9" y="99"/>
                    </a:lnTo>
                    <a:lnTo>
                      <a:pt x="25" y="103"/>
                    </a:lnTo>
                    <a:lnTo>
                      <a:pt x="71" y="103"/>
                    </a:lnTo>
                    <a:lnTo>
                      <a:pt x="142" y="102"/>
                    </a:lnTo>
                    <a:lnTo>
                      <a:pt x="212" y="99"/>
                    </a:lnTo>
                    <a:lnTo>
                      <a:pt x="249" y="98"/>
                    </a:lnTo>
                    <a:lnTo>
                      <a:pt x="277" y="95"/>
                    </a:lnTo>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406" name="Freeform 55">
                <a:extLst>
                  <a:ext uri="{FF2B5EF4-FFF2-40B4-BE49-F238E27FC236}">
                    <a16:creationId xmlns="" xmlns:a16="http://schemas.microsoft.com/office/drawing/2014/main" id="{2766C092-CB54-0F41-AF18-55CCFEDF1A8E}"/>
                  </a:ext>
                </a:extLst>
              </p:cNvPr>
              <p:cNvSpPr>
                <a:spLocks/>
              </p:cNvSpPr>
              <p:nvPr/>
            </p:nvSpPr>
            <p:spPr bwMode="auto">
              <a:xfrm rot="9044436" flipH="1" flipV="1">
                <a:off x="3898" y="2575"/>
                <a:ext cx="188" cy="118"/>
              </a:xfrm>
              <a:custGeom>
                <a:avLst/>
                <a:gdLst>
                  <a:gd name="T0" fmla="*/ 3 w 368"/>
                  <a:gd name="T1" fmla="*/ 0 h 173"/>
                  <a:gd name="T2" fmla="*/ 3 w 368"/>
                  <a:gd name="T3" fmla="*/ 41 h 173"/>
                  <a:gd name="T4" fmla="*/ 1 w 368"/>
                  <a:gd name="T5" fmla="*/ 91 h 173"/>
                  <a:gd name="T6" fmla="*/ 0 w 368"/>
                  <a:gd name="T7" fmla="*/ 116 h 173"/>
                  <a:gd name="T8" fmla="*/ 145 w 368"/>
                  <a:gd name="T9" fmla="*/ 118 h 173"/>
                  <a:gd name="T10" fmla="*/ 186 w 368"/>
                  <a:gd name="T11" fmla="*/ 114 h 173"/>
                  <a:gd name="T12" fmla="*/ 188 w 368"/>
                  <a:gd name="T13" fmla="*/ 93 h 173"/>
                  <a:gd name="T14" fmla="*/ 188 w 368"/>
                  <a:gd name="T15" fmla="*/ 59 h 173"/>
                  <a:gd name="T16" fmla="*/ 186 w 368"/>
                  <a:gd name="T17" fmla="*/ 24 h 173"/>
                  <a:gd name="T18" fmla="*/ 184 w 368"/>
                  <a:gd name="T19" fmla="*/ 3 h 173"/>
                  <a:gd name="T20" fmla="*/ 3 w 368"/>
                  <a:gd name="T21" fmla="*/ 0 h 1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8"/>
                  <a:gd name="T34" fmla="*/ 0 h 173"/>
                  <a:gd name="T35" fmla="*/ 368 w 368"/>
                  <a:gd name="T36" fmla="*/ 173 h 1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8" h="173">
                    <a:moveTo>
                      <a:pt x="5" y="0"/>
                    </a:moveTo>
                    <a:lnTo>
                      <a:pt x="5" y="60"/>
                    </a:lnTo>
                    <a:lnTo>
                      <a:pt x="1" y="134"/>
                    </a:lnTo>
                    <a:lnTo>
                      <a:pt x="0" y="170"/>
                    </a:lnTo>
                    <a:lnTo>
                      <a:pt x="283" y="173"/>
                    </a:lnTo>
                    <a:lnTo>
                      <a:pt x="365" y="167"/>
                    </a:lnTo>
                    <a:lnTo>
                      <a:pt x="368" y="136"/>
                    </a:lnTo>
                    <a:lnTo>
                      <a:pt x="368" y="86"/>
                    </a:lnTo>
                    <a:lnTo>
                      <a:pt x="365" y="35"/>
                    </a:lnTo>
                    <a:lnTo>
                      <a:pt x="360" y="5"/>
                    </a:lnTo>
                    <a:lnTo>
                      <a:pt x="5" y="0"/>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407" name="Freeform 56">
                <a:extLst>
                  <a:ext uri="{FF2B5EF4-FFF2-40B4-BE49-F238E27FC236}">
                    <a16:creationId xmlns="" xmlns:a16="http://schemas.microsoft.com/office/drawing/2014/main" id="{E07D82FA-277F-6045-9AD2-58A829F5DD5C}"/>
                  </a:ext>
                </a:extLst>
              </p:cNvPr>
              <p:cNvSpPr>
                <a:spLocks/>
              </p:cNvSpPr>
              <p:nvPr/>
            </p:nvSpPr>
            <p:spPr bwMode="auto">
              <a:xfrm rot="9044436" flipH="1" flipV="1">
                <a:off x="3967" y="2750"/>
                <a:ext cx="163" cy="61"/>
              </a:xfrm>
              <a:custGeom>
                <a:avLst/>
                <a:gdLst>
                  <a:gd name="T0" fmla="*/ 0 w 316"/>
                  <a:gd name="T1" fmla="*/ 61 h 93"/>
                  <a:gd name="T2" fmla="*/ 4 w 316"/>
                  <a:gd name="T3" fmla="*/ 35 h 93"/>
                  <a:gd name="T4" fmla="*/ 8 w 316"/>
                  <a:gd name="T5" fmla="*/ 0 h 93"/>
                  <a:gd name="T6" fmla="*/ 44 w 316"/>
                  <a:gd name="T7" fmla="*/ 0 h 93"/>
                  <a:gd name="T8" fmla="*/ 91 w 316"/>
                  <a:gd name="T9" fmla="*/ 0 h 93"/>
                  <a:gd name="T10" fmla="*/ 139 w 316"/>
                  <a:gd name="T11" fmla="*/ 1 h 93"/>
                  <a:gd name="T12" fmla="*/ 163 w 316"/>
                  <a:gd name="T13" fmla="*/ 1 h 93"/>
                  <a:gd name="T14" fmla="*/ 158 w 316"/>
                  <a:gd name="T15" fmla="*/ 28 h 93"/>
                  <a:gd name="T16" fmla="*/ 155 w 316"/>
                  <a:gd name="T17" fmla="*/ 49 h 93"/>
                  <a:gd name="T18" fmla="*/ 115 w 316"/>
                  <a:gd name="T19" fmla="*/ 55 h 93"/>
                  <a:gd name="T20" fmla="*/ 73 w 316"/>
                  <a:gd name="T21" fmla="*/ 56 h 93"/>
                  <a:gd name="T22" fmla="*/ 22 w 316"/>
                  <a:gd name="T23" fmla="*/ 59 h 93"/>
                  <a:gd name="T24" fmla="*/ 0 w 316"/>
                  <a:gd name="T25" fmla="*/ 61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6"/>
                  <a:gd name="T40" fmla="*/ 0 h 93"/>
                  <a:gd name="T41" fmla="*/ 316 w 316"/>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6" h="93">
                    <a:moveTo>
                      <a:pt x="0" y="93"/>
                    </a:moveTo>
                    <a:lnTo>
                      <a:pt x="8" y="54"/>
                    </a:lnTo>
                    <a:lnTo>
                      <a:pt x="16" y="0"/>
                    </a:lnTo>
                    <a:lnTo>
                      <a:pt x="86" y="0"/>
                    </a:lnTo>
                    <a:lnTo>
                      <a:pt x="177" y="0"/>
                    </a:lnTo>
                    <a:lnTo>
                      <a:pt x="270" y="1"/>
                    </a:lnTo>
                    <a:lnTo>
                      <a:pt x="316" y="1"/>
                    </a:lnTo>
                    <a:lnTo>
                      <a:pt x="307" y="43"/>
                    </a:lnTo>
                    <a:lnTo>
                      <a:pt x="300" y="74"/>
                    </a:lnTo>
                    <a:lnTo>
                      <a:pt x="222" y="84"/>
                    </a:lnTo>
                    <a:lnTo>
                      <a:pt x="142" y="86"/>
                    </a:lnTo>
                    <a:lnTo>
                      <a:pt x="42" y="90"/>
                    </a:lnTo>
                    <a:lnTo>
                      <a:pt x="0" y="93"/>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408" name="Freeform 57">
                <a:extLst>
                  <a:ext uri="{FF2B5EF4-FFF2-40B4-BE49-F238E27FC236}">
                    <a16:creationId xmlns="" xmlns:a16="http://schemas.microsoft.com/office/drawing/2014/main" id="{70B27FB5-0194-E246-8912-0116353C6254}"/>
                  </a:ext>
                </a:extLst>
              </p:cNvPr>
              <p:cNvSpPr>
                <a:spLocks/>
              </p:cNvSpPr>
              <p:nvPr/>
            </p:nvSpPr>
            <p:spPr bwMode="auto">
              <a:xfrm rot="9044436" flipH="1" flipV="1">
                <a:off x="3969" y="2745"/>
                <a:ext cx="171" cy="39"/>
              </a:xfrm>
              <a:custGeom>
                <a:avLst/>
                <a:gdLst>
                  <a:gd name="T0" fmla="*/ 0 w 330"/>
                  <a:gd name="T1" fmla="*/ 3 h 60"/>
                  <a:gd name="T2" fmla="*/ 153 w 330"/>
                  <a:gd name="T3" fmla="*/ 0 h 60"/>
                  <a:gd name="T4" fmla="*/ 165 w 330"/>
                  <a:gd name="T5" fmla="*/ 3 h 60"/>
                  <a:gd name="T6" fmla="*/ 169 w 330"/>
                  <a:gd name="T7" fmla="*/ 18 h 60"/>
                  <a:gd name="T8" fmla="*/ 171 w 330"/>
                  <a:gd name="T9" fmla="*/ 25 h 60"/>
                  <a:gd name="T10" fmla="*/ 35 w 330"/>
                  <a:gd name="T11" fmla="*/ 39 h 60"/>
                  <a:gd name="T12" fmla="*/ 32 w 330"/>
                  <a:gd name="T13" fmla="*/ 30 h 60"/>
                  <a:gd name="T14" fmla="*/ 30 w 330"/>
                  <a:gd name="T15" fmla="*/ 22 h 60"/>
                  <a:gd name="T16" fmla="*/ 23 w 330"/>
                  <a:gd name="T17" fmla="*/ 10 h 60"/>
                  <a:gd name="T18" fmla="*/ 0 w 330"/>
                  <a:gd name="T19" fmla="*/ 3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
                  <a:gd name="T31" fmla="*/ 0 h 60"/>
                  <a:gd name="T32" fmla="*/ 330 w 330"/>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 h="60">
                    <a:moveTo>
                      <a:pt x="0" y="4"/>
                    </a:moveTo>
                    <a:lnTo>
                      <a:pt x="295" y="0"/>
                    </a:lnTo>
                    <a:lnTo>
                      <a:pt x="318" y="5"/>
                    </a:lnTo>
                    <a:lnTo>
                      <a:pt x="327" y="27"/>
                    </a:lnTo>
                    <a:lnTo>
                      <a:pt x="330" y="38"/>
                    </a:lnTo>
                    <a:lnTo>
                      <a:pt x="67" y="60"/>
                    </a:lnTo>
                    <a:lnTo>
                      <a:pt x="62" y="46"/>
                    </a:lnTo>
                    <a:lnTo>
                      <a:pt x="58" y="34"/>
                    </a:lnTo>
                    <a:lnTo>
                      <a:pt x="45" y="16"/>
                    </a:lnTo>
                    <a:lnTo>
                      <a:pt x="0" y="4"/>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409" name="Oval 58">
                <a:extLst>
                  <a:ext uri="{FF2B5EF4-FFF2-40B4-BE49-F238E27FC236}">
                    <a16:creationId xmlns="" xmlns:a16="http://schemas.microsoft.com/office/drawing/2014/main" id="{A8C0297E-8177-B84A-A349-A518E139E811}"/>
                  </a:ext>
                </a:extLst>
              </p:cNvPr>
              <p:cNvSpPr>
                <a:spLocks noChangeArrowheads="1"/>
              </p:cNvSpPr>
              <p:nvPr/>
            </p:nvSpPr>
            <p:spPr bwMode="auto">
              <a:xfrm rot="9044436" flipH="1" flipV="1">
                <a:off x="4023" y="2840"/>
                <a:ext cx="51" cy="73"/>
              </a:xfrm>
              <a:prstGeom prst="ellipse">
                <a:avLst/>
              </a:prstGeom>
              <a:grpFill/>
              <a:ln w="0">
                <a:solidFill>
                  <a:srgbClr val="000000"/>
                </a:solidFill>
                <a:round/>
                <a:headEnd/>
                <a:tailEnd/>
              </a:ln>
            </p:spPr>
            <p:txBody>
              <a:bodyPr/>
              <a:lstStyle/>
              <a:p>
                <a:endParaRPr lang="ru-RU">
                  <a:solidFill>
                    <a:srgbClr val="000000"/>
                  </a:solidFill>
                  <a:cs typeface="Arial" charset="0"/>
                </a:endParaRPr>
              </a:p>
            </p:txBody>
          </p:sp>
          <p:sp>
            <p:nvSpPr>
              <p:cNvPr id="410" name="Line 59">
                <a:extLst>
                  <a:ext uri="{FF2B5EF4-FFF2-40B4-BE49-F238E27FC236}">
                    <a16:creationId xmlns="" xmlns:a16="http://schemas.microsoft.com/office/drawing/2014/main" id="{6BCD99E8-9D6C-C04F-9EF5-CF5C6C973B3E}"/>
                  </a:ext>
                </a:extLst>
              </p:cNvPr>
              <p:cNvSpPr>
                <a:spLocks noChangeShapeType="1"/>
              </p:cNvSpPr>
              <p:nvPr/>
            </p:nvSpPr>
            <p:spPr bwMode="auto">
              <a:xfrm rot="9044436" flipH="1" flipV="1">
                <a:off x="4010" y="2794"/>
                <a:ext cx="17" cy="95"/>
              </a:xfrm>
              <a:prstGeom prst="line">
                <a:avLst/>
              </a:prstGeom>
              <a:grpFill/>
              <a:ln w="1588">
                <a:solidFill>
                  <a:srgbClr val="808080"/>
                </a:solidFill>
                <a:round/>
                <a:headEnd/>
                <a:tailEnd/>
              </a:ln>
            </p:spPr>
            <p:txBody>
              <a:bodyPr/>
              <a:lstStyle/>
              <a:p>
                <a:endParaRPr lang="ru-RU">
                  <a:solidFill>
                    <a:srgbClr val="000000"/>
                  </a:solidFill>
                  <a:cs typeface="Arial" charset="0"/>
                </a:endParaRPr>
              </a:p>
            </p:txBody>
          </p:sp>
          <p:sp>
            <p:nvSpPr>
              <p:cNvPr id="411" name="Oval 60">
                <a:extLst>
                  <a:ext uri="{FF2B5EF4-FFF2-40B4-BE49-F238E27FC236}">
                    <a16:creationId xmlns="" xmlns:a16="http://schemas.microsoft.com/office/drawing/2014/main" id="{0C6C4096-639C-1246-B40F-1B32FFA92DCD}"/>
                  </a:ext>
                </a:extLst>
              </p:cNvPr>
              <p:cNvSpPr>
                <a:spLocks noChangeArrowheads="1"/>
              </p:cNvSpPr>
              <p:nvPr/>
            </p:nvSpPr>
            <p:spPr bwMode="auto">
              <a:xfrm rot="9044436" flipH="1" flipV="1">
                <a:off x="4032" y="2862"/>
                <a:ext cx="35" cy="33"/>
              </a:xfrm>
              <a:prstGeom prst="ellipse">
                <a:avLst/>
              </a:prstGeom>
              <a:grpFill/>
              <a:ln w="0">
                <a:solidFill>
                  <a:srgbClr val="000000"/>
                </a:solidFill>
                <a:round/>
                <a:headEnd/>
                <a:tailEnd/>
              </a:ln>
            </p:spPr>
            <p:txBody>
              <a:bodyPr/>
              <a:lstStyle/>
              <a:p>
                <a:endParaRPr lang="ru-RU">
                  <a:solidFill>
                    <a:srgbClr val="000000"/>
                  </a:solidFill>
                  <a:cs typeface="Arial" charset="0"/>
                </a:endParaRPr>
              </a:p>
            </p:txBody>
          </p:sp>
          <p:sp>
            <p:nvSpPr>
              <p:cNvPr id="412" name="Line 61">
                <a:extLst>
                  <a:ext uri="{FF2B5EF4-FFF2-40B4-BE49-F238E27FC236}">
                    <a16:creationId xmlns="" xmlns:a16="http://schemas.microsoft.com/office/drawing/2014/main" id="{69A31C29-9A17-404B-A797-278C3C55F3FB}"/>
                  </a:ext>
                </a:extLst>
              </p:cNvPr>
              <p:cNvSpPr>
                <a:spLocks noChangeShapeType="1"/>
              </p:cNvSpPr>
              <p:nvPr/>
            </p:nvSpPr>
            <p:spPr bwMode="auto">
              <a:xfrm rot="9044436" flipH="1">
                <a:off x="4014" y="2817"/>
                <a:ext cx="8" cy="28"/>
              </a:xfrm>
              <a:prstGeom prst="line">
                <a:avLst/>
              </a:prstGeom>
              <a:grpFill/>
              <a:ln w="0">
                <a:solidFill>
                  <a:srgbClr val="808080"/>
                </a:solidFill>
                <a:round/>
                <a:headEnd/>
                <a:tailEnd/>
              </a:ln>
            </p:spPr>
            <p:txBody>
              <a:bodyPr/>
              <a:lstStyle/>
              <a:p>
                <a:endParaRPr lang="ru-RU">
                  <a:solidFill>
                    <a:srgbClr val="000000"/>
                  </a:solidFill>
                  <a:cs typeface="Arial" charset="0"/>
                </a:endParaRPr>
              </a:p>
            </p:txBody>
          </p:sp>
          <p:sp>
            <p:nvSpPr>
              <p:cNvPr id="413" name="Arc 62">
                <a:extLst>
                  <a:ext uri="{FF2B5EF4-FFF2-40B4-BE49-F238E27FC236}">
                    <a16:creationId xmlns="" xmlns:a16="http://schemas.microsoft.com/office/drawing/2014/main" id="{8A0810D8-5A36-8948-8753-BF95521DEBCD}"/>
                  </a:ext>
                </a:extLst>
              </p:cNvPr>
              <p:cNvSpPr>
                <a:spLocks/>
              </p:cNvSpPr>
              <p:nvPr/>
            </p:nvSpPr>
            <p:spPr bwMode="auto">
              <a:xfrm rot="9044436" flipH="1" flipV="1">
                <a:off x="3344" y="3010"/>
                <a:ext cx="51" cy="72"/>
              </a:xfrm>
              <a:custGeom>
                <a:avLst/>
                <a:gdLst>
                  <a:gd name="T0" fmla="*/ 51 w 21600"/>
                  <a:gd name="T1" fmla="*/ 72 h 43200"/>
                  <a:gd name="T2" fmla="*/ 51 w 21600"/>
                  <a:gd name="T3" fmla="*/ 0 h 43200"/>
                  <a:gd name="T4" fmla="*/ 51 w 21600"/>
                  <a:gd name="T5" fmla="*/ 36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21600" y="43200"/>
                    </a:moveTo>
                    <a:cubicBezTo>
                      <a:pt x="9670" y="43200"/>
                      <a:pt x="0" y="33529"/>
                      <a:pt x="0" y="21600"/>
                    </a:cubicBezTo>
                    <a:cubicBezTo>
                      <a:pt x="-1" y="9670"/>
                      <a:pt x="9670" y="0"/>
                      <a:pt x="21599" y="0"/>
                    </a:cubicBezTo>
                  </a:path>
                  <a:path w="21600" h="43200" stroke="0" extrusionOk="0">
                    <a:moveTo>
                      <a:pt x="21600" y="43200"/>
                    </a:moveTo>
                    <a:cubicBezTo>
                      <a:pt x="9670" y="43200"/>
                      <a:pt x="0" y="33529"/>
                      <a:pt x="0" y="21600"/>
                    </a:cubicBezTo>
                    <a:cubicBezTo>
                      <a:pt x="-1" y="9670"/>
                      <a:pt x="9670" y="0"/>
                      <a:pt x="21599" y="0"/>
                    </a:cubicBezTo>
                    <a:lnTo>
                      <a:pt x="21600" y="21600"/>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414" name="Freeform 63">
                <a:extLst>
                  <a:ext uri="{FF2B5EF4-FFF2-40B4-BE49-F238E27FC236}">
                    <a16:creationId xmlns="" xmlns:a16="http://schemas.microsoft.com/office/drawing/2014/main" id="{D882A50D-F764-624F-9CB9-E7938E84CE7B}"/>
                  </a:ext>
                </a:extLst>
              </p:cNvPr>
              <p:cNvSpPr>
                <a:spLocks/>
              </p:cNvSpPr>
              <p:nvPr/>
            </p:nvSpPr>
            <p:spPr bwMode="auto">
              <a:xfrm rot="9044436" flipH="1" flipV="1">
                <a:off x="3408" y="2970"/>
                <a:ext cx="69" cy="95"/>
              </a:xfrm>
              <a:custGeom>
                <a:avLst/>
                <a:gdLst>
                  <a:gd name="T0" fmla="*/ 1 w 133"/>
                  <a:gd name="T1" fmla="*/ 28 h 140"/>
                  <a:gd name="T2" fmla="*/ 0 w 133"/>
                  <a:gd name="T3" fmla="*/ 95 h 140"/>
                  <a:gd name="T4" fmla="*/ 12 w 133"/>
                  <a:gd name="T5" fmla="*/ 95 h 140"/>
                  <a:gd name="T6" fmla="*/ 25 w 133"/>
                  <a:gd name="T7" fmla="*/ 95 h 140"/>
                  <a:gd name="T8" fmla="*/ 41 w 133"/>
                  <a:gd name="T9" fmla="*/ 92 h 140"/>
                  <a:gd name="T10" fmla="*/ 48 w 133"/>
                  <a:gd name="T11" fmla="*/ 88 h 140"/>
                  <a:gd name="T12" fmla="*/ 56 w 133"/>
                  <a:gd name="T13" fmla="*/ 83 h 140"/>
                  <a:gd name="T14" fmla="*/ 60 w 133"/>
                  <a:gd name="T15" fmla="*/ 78 h 140"/>
                  <a:gd name="T16" fmla="*/ 64 w 133"/>
                  <a:gd name="T17" fmla="*/ 68 h 140"/>
                  <a:gd name="T18" fmla="*/ 68 w 133"/>
                  <a:gd name="T19" fmla="*/ 50 h 140"/>
                  <a:gd name="T20" fmla="*/ 69 w 133"/>
                  <a:gd name="T21" fmla="*/ 35 h 140"/>
                  <a:gd name="T22" fmla="*/ 69 w 133"/>
                  <a:gd name="T23" fmla="*/ 24 h 140"/>
                  <a:gd name="T24" fmla="*/ 68 w 133"/>
                  <a:gd name="T25" fmla="*/ 15 h 140"/>
                  <a:gd name="T26" fmla="*/ 64 w 133"/>
                  <a:gd name="T27" fmla="*/ 6 h 140"/>
                  <a:gd name="T28" fmla="*/ 58 w 133"/>
                  <a:gd name="T29" fmla="*/ 1 h 140"/>
                  <a:gd name="T30" fmla="*/ 50 w 133"/>
                  <a:gd name="T31" fmla="*/ 0 h 140"/>
                  <a:gd name="T32" fmla="*/ 2 w 133"/>
                  <a:gd name="T33" fmla="*/ 0 h 140"/>
                  <a:gd name="T34" fmla="*/ 1 w 133"/>
                  <a:gd name="T35" fmla="*/ 28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3"/>
                  <a:gd name="T55" fmla="*/ 0 h 140"/>
                  <a:gd name="T56" fmla="*/ 133 w 133"/>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3" h="140">
                    <a:moveTo>
                      <a:pt x="2" y="41"/>
                    </a:moveTo>
                    <a:lnTo>
                      <a:pt x="0" y="140"/>
                    </a:lnTo>
                    <a:lnTo>
                      <a:pt x="24" y="140"/>
                    </a:lnTo>
                    <a:lnTo>
                      <a:pt x="49" y="140"/>
                    </a:lnTo>
                    <a:lnTo>
                      <a:pt x="79" y="136"/>
                    </a:lnTo>
                    <a:lnTo>
                      <a:pt x="92" y="130"/>
                    </a:lnTo>
                    <a:lnTo>
                      <a:pt x="107" y="122"/>
                    </a:lnTo>
                    <a:lnTo>
                      <a:pt x="116" y="115"/>
                    </a:lnTo>
                    <a:lnTo>
                      <a:pt x="124" y="100"/>
                    </a:lnTo>
                    <a:lnTo>
                      <a:pt x="131" y="74"/>
                    </a:lnTo>
                    <a:lnTo>
                      <a:pt x="133" y="52"/>
                    </a:lnTo>
                    <a:lnTo>
                      <a:pt x="133" y="36"/>
                    </a:lnTo>
                    <a:lnTo>
                      <a:pt x="132" y="22"/>
                    </a:lnTo>
                    <a:lnTo>
                      <a:pt x="124" y="9"/>
                    </a:lnTo>
                    <a:lnTo>
                      <a:pt x="111" y="2"/>
                    </a:lnTo>
                    <a:lnTo>
                      <a:pt x="97" y="0"/>
                    </a:lnTo>
                    <a:lnTo>
                      <a:pt x="4" y="0"/>
                    </a:lnTo>
                    <a:lnTo>
                      <a:pt x="2" y="41"/>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415" name="Freeform 64">
                <a:extLst>
                  <a:ext uri="{FF2B5EF4-FFF2-40B4-BE49-F238E27FC236}">
                    <a16:creationId xmlns="" xmlns:a16="http://schemas.microsoft.com/office/drawing/2014/main" id="{80CE38AD-BC70-C149-B611-59DE3635EFD4}"/>
                  </a:ext>
                </a:extLst>
              </p:cNvPr>
              <p:cNvSpPr>
                <a:spLocks/>
              </p:cNvSpPr>
              <p:nvPr/>
            </p:nvSpPr>
            <p:spPr bwMode="auto">
              <a:xfrm rot="9044436" flipH="1" flipV="1">
                <a:off x="3011" y="2667"/>
                <a:ext cx="632" cy="44"/>
              </a:xfrm>
              <a:custGeom>
                <a:avLst/>
                <a:gdLst>
                  <a:gd name="T0" fmla="*/ 625 w 1255"/>
                  <a:gd name="T1" fmla="*/ 3 h 69"/>
                  <a:gd name="T2" fmla="*/ 535 w 1255"/>
                  <a:gd name="T3" fmla="*/ 0 h 69"/>
                  <a:gd name="T4" fmla="*/ 453 w 1255"/>
                  <a:gd name="T5" fmla="*/ 0 h 69"/>
                  <a:gd name="T6" fmla="*/ 350 w 1255"/>
                  <a:gd name="T7" fmla="*/ 2 h 69"/>
                  <a:gd name="T8" fmla="*/ 252 w 1255"/>
                  <a:gd name="T9" fmla="*/ 6 h 69"/>
                  <a:gd name="T10" fmla="*/ 160 w 1255"/>
                  <a:gd name="T11" fmla="*/ 11 h 69"/>
                  <a:gd name="T12" fmla="*/ 83 w 1255"/>
                  <a:gd name="T13" fmla="*/ 16 h 69"/>
                  <a:gd name="T14" fmla="*/ 27 w 1255"/>
                  <a:gd name="T15" fmla="*/ 24 h 69"/>
                  <a:gd name="T16" fmla="*/ 1 w 1255"/>
                  <a:gd name="T17" fmla="*/ 29 h 69"/>
                  <a:gd name="T18" fmla="*/ 0 w 1255"/>
                  <a:gd name="T19" fmla="*/ 44 h 69"/>
                  <a:gd name="T20" fmla="*/ 41 w 1255"/>
                  <a:gd name="T21" fmla="*/ 41 h 69"/>
                  <a:gd name="T22" fmla="*/ 91 w 1255"/>
                  <a:gd name="T23" fmla="*/ 36 h 69"/>
                  <a:gd name="T24" fmla="*/ 178 w 1255"/>
                  <a:gd name="T25" fmla="*/ 33 h 69"/>
                  <a:gd name="T26" fmla="*/ 271 w 1255"/>
                  <a:gd name="T27" fmla="*/ 27 h 69"/>
                  <a:gd name="T28" fmla="*/ 348 w 1255"/>
                  <a:gd name="T29" fmla="*/ 26 h 69"/>
                  <a:gd name="T30" fmla="*/ 413 w 1255"/>
                  <a:gd name="T31" fmla="*/ 25 h 69"/>
                  <a:gd name="T32" fmla="*/ 478 w 1255"/>
                  <a:gd name="T33" fmla="*/ 24 h 69"/>
                  <a:gd name="T34" fmla="*/ 541 w 1255"/>
                  <a:gd name="T35" fmla="*/ 24 h 69"/>
                  <a:gd name="T36" fmla="*/ 592 w 1255"/>
                  <a:gd name="T37" fmla="*/ 23 h 69"/>
                  <a:gd name="T38" fmla="*/ 632 w 1255"/>
                  <a:gd name="T39" fmla="*/ 27 h 69"/>
                  <a:gd name="T40" fmla="*/ 625 w 1255"/>
                  <a:gd name="T41" fmla="*/ 3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5"/>
                  <a:gd name="T64" fmla="*/ 0 h 69"/>
                  <a:gd name="T65" fmla="*/ 1255 w 1255"/>
                  <a:gd name="T66" fmla="*/ 69 h 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5" h="69">
                    <a:moveTo>
                      <a:pt x="1242" y="5"/>
                    </a:moveTo>
                    <a:lnTo>
                      <a:pt x="1062" y="0"/>
                    </a:lnTo>
                    <a:lnTo>
                      <a:pt x="899" y="0"/>
                    </a:lnTo>
                    <a:lnTo>
                      <a:pt x="695" y="3"/>
                    </a:lnTo>
                    <a:lnTo>
                      <a:pt x="501" y="10"/>
                    </a:lnTo>
                    <a:lnTo>
                      <a:pt x="317" y="18"/>
                    </a:lnTo>
                    <a:lnTo>
                      <a:pt x="164" y="25"/>
                    </a:lnTo>
                    <a:lnTo>
                      <a:pt x="53" y="38"/>
                    </a:lnTo>
                    <a:lnTo>
                      <a:pt x="1" y="46"/>
                    </a:lnTo>
                    <a:lnTo>
                      <a:pt x="0" y="69"/>
                    </a:lnTo>
                    <a:lnTo>
                      <a:pt x="81" y="65"/>
                    </a:lnTo>
                    <a:lnTo>
                      <a:pt x="181" y="57"/>
                    </a:lnTo>
                    <a:lnTo>
                      <a:pt x="354" y="51"/>
                    </a:lnTo>
                    <a:lnTo>
                      <a:pt x="538" y="43"/>
                    </a:lnTo>
                    <a:lnTo>
                      <a:pt x="692" y="40"/>
                    </a:lnTo>
                    <a:lnTo>
                      <a:pt x="821" y="39"/>
                    </a:lnTo>
                    <a:lnTo>
                      <a:pt x="950" y="38"/>
                    </a:lnTo>
                    <a:lnTo>
                      <a:pt x="1074" y="38"/>
                    </a:lnTo>
                    <a:lnTo>
                      <a:pt x="1175" y="36"/>
                    </a:lnTo>
                    <a:lnTo>
                      <a:pt x="1255" y="42"/>
                    </a:lnTo>
                    <a:lnTo>
                      <a:pt x="1242" y="5"/>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416" name="Freeform 65">
                <a:extLst>
                  <a:ext uri="{FF2B5EF4-FFF2-40B4-BE49-F238E27FC236}">
                    <a16:creationId xmlns="" xmlns:a16="http://schemas.microsoft.com/office/drawing/2014/main" id="{5332364A-75EC-094D-89FA-8134E181027D}"/>
                  </a:ext>
                </a:extLst>
              </p:cNvPr>
              <p:cNvSpPr>
                <a:spLocks/>
              </p:cNvSpPr>
              <p:nvPr/>
            </p:nvSpPr>
            <p:spPr bwMode="auto">
              <a:xfrm rot="9044436" flipH="1" flipV="1">
                <a:off x="3429" y="2530"/>
                <a:ext cx="282" cy="224"/>
              </a:xfrm>
              <a:custGeom>
                <a:avLst/>
                <a:gdLst>
                  <a:gd name="T0" fmla="*/ 216 w 571"/>
                  <a:gd name="T1" fmla="*/ 15 h 324"/>
                  <a:gd name="T2" fmla="*/ 233 w 571"/>
                  <a:gd name="T3" fmla="*/ 6 h 324"/>
                  <a:gd name="T4" fmla="*/ 245 w 571"/>
                  <a:gd name="T5" fmla="*/ 2 h 324"/>
                  <a:gd name="T6" fmla="*/ 259 w 571"/>
                  <a:gd name="T7" fmla="*/ 0 h 324"/>
                  <a:gd name="T8" fmla="*/ 266 w 571"/>
                  <a:gd name="T9" fmla="*/ 0 h 324"/>
                  <a:gd name="T10" fmla="*/ 272 w 571"/>
                  <a:gd name="T11" fmla="*/ 2 h 324"/>
                  <a:gd name="T12" fmla="*/ 276 w 571"/>
                  <a:gd name="T13" fmla="*/ 5 h 324"/>
                  <a:gd name="T14" fmla="*/ 280 w 571"/>
                  <a:gd name="T15" fmla="*/ 10 h 324"/>
                  <a:gd name="T16" fmla="*/ 282 w 571"/>
                  <a:gd name="T17" fmla="*/ 17 h 324"/>
                  <a:gd name="T18" fmla="*/ 282 w 571"/>
                  <a:gd name="T19" fmla="*/ 24 h 324"/>
                  <a:gd name="T20" fmla="*/ 278 w 571"/>
                  <a:gd name="T21" fmla="*/ 34 h 324"/>
                  <a:gd name="T22" fmla="*/ 280 w 571"/>
                  <a:gd name="T23" fmla="*/ 30 h 324"/>
                  <a:gd name="T24" fmla="*/ 276 w 571"/>
                  <a:gd name="T25" fmla="*/ 38 h 324"/>
                  <a:gd name="T26" fmla="*/ 252 w 571"/>
                  <a:gd name="T27" fmla="*/ 59 h 324"/>
                  <a:gd name="T28" fmla="*/ 221 w 571"/>
                  <a:gd name="T29" fmla="*/ 82 h 324"/>
                  <a:gd name="T30" fmla="*/ 157 w 571"/>
                  <a:gd name="T31" fmla="*/ 136 h 324"/>
                  <a:gd name="T32" fmla="*/ 91 w 571"/>
                  <a:gd name="T33" fmla="*/ 187 h 324"/>
                  <a:gd name="T34" fmla="*/ 67 w 571"/>
                  <a:gd name="T35" fmla="*/ 207 h 324"/>
                  <a:gd name="T36" fmla="*/ 57 w 571"/>
                  <a:gd name="T37" fmla="*/ 215 h 324"/>
                  <a:gd name="T38" fmla="*/ 50 w 571"/>
                  <a:gd name="T39" fmla="*/ 220 h 324"/>
                  <a:gd name="T40" fmla="*/ 42 w 571"/>
                  <a:gd name="T41" fmla="*/ 222 h 324"/>
                  <a:gd name="T42" fmla="*/ 36 w 571"/>
                  <a:gd name="T43" fmla="*/ 224 h 324"/>
                  <a:gd name="T44" fmla="*/ 30 w 571"/>
                  <a:gd name="T45" fmla="*/ 224 h 324"/>
                  <a:gd name="T46" fmla="*/ 24 w 571"/>
                  <a:gd name="T47" fmla="*/ 223 h 324"/>
                  <a:gd name="T48" fmla="*/ 17 w 571"/>
                  <a:gd name="T49" fmla="*/ 221 h 324"/>
                  <a:gd name="T50" fmla="*/ 11 w 571"/>
                  <a:gd name="T51" fmla="*/ 218 h 324"/>
                  <a:gd name="T52" fmla="*/ 6 w 571"/>
                  <a:gd name="T53" fmla="*/ 214 h 324"/>
                  <a:gd name="T54" fmla="*/ 2 w 571"/>
                  <a:gd name="T55" fmla="*/ 209 h 324"/>
                  <a:gd name="T56" fmla="*/ 0 w 571"/>
                  <a:gd name="T57" fmla="*/ 201 h 324"/>
                  <a:gd name="T58" fmla="*/ 0 w 571"/>
                  <a:gd name="T59" fmla="*/ 194 h 324"/>
                  <a:gd name="T60" fmla="*/ 1 w 571"/>
                  <a:gd name="T61" fmla="*/ 183 h 324"/>
                  <a:gd name="T62" fmla="*/ 5 w 571"/>
                  <a:gd name="T63" fmla="*/ 174 h 324"/>
                  <a:gd name="T64" fmla="*/ 11 w 571"/>
                  <a:gd name="T65" fmla="*/ 165 h 324"/>
                  <a:gd name="T66" fmla="*/ 30 w 571"/>
                  <a:gd name="T67" fmla="*/ 148 h 324"/>
                  <a:gd name="T68" fmla="*/ 52 w 571"/>
                  <a:gd name="T69" fmla="*/ 128 h 324"/>
                  <a:gd name="T70" fmla="*/ 76 w 571"/>
                  <a:gd name="T71" fmla="*/ 113 h 324"/>
                  <a:gd name="T72" fmla="*/ 98 w 571"/>
                  <a:gd name="T73" fmla="*/ 95 h 324"/>
                  <a:gd name="T74" fmla="*/ 115 w 571"/>
                  <a:gd name="T75" fmla="*/ 82 h 324"/>
                  <a:gd name="T76" fmla="*/ 138 w 571"/>
                  <a:gd name="T77" fmla="*/ 66 h 324"/>
                  <a:gd name="T78" fmla="*/ 158 w 571"/>
                  <a:gd name="T79" fmla="*/ 52 h 324"/>
                  <a:gd name="T80" fmla="*/ 174 w 571"/>
                  <a:gd name="T81" fmla="*/ 39 h 324"/>
                  <a:gd name="T82" fmla="*/ 189 w 571"/>
                  <a:gd name="T83" fmla="*/ 30 h 324"/>
                  <a:gd name="T84" fmla="*/ 200 w 571"/>
                  <a:gd name="T85" fmla="*/ 24 h 324"/>
                  <a:gd name="T86" fmla="*/ 216 w 571"/>
                  <a:gd name="T87" fmla="*/ 15 h 3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1"/>
                  <a:gd name="T133" fmla="*/ 0 h 324"/>
                  <a:gd name="T134" fmla="*/ 571 w 571"/>
                  <a:gd name="T135" fmla="*/ 324 h 32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1" h="324">
                    <a:moveTo>
                      <a:pt x="438" y="21"/>
                    </a:moveTo>
                    <a:lnTo>
                      <a:pt x="471" y="9"/>
                    </a:lnTo>
                    <a:lnTo>
                      <a:pt x="496" y="3"/>
                    </a:lnTo>
                    <a:lnTo>
                      <a:pt x="524" y="0"/>
                    </a:lnTo>
                    <a:lnTo>
                      <a:pt x="538" y="0"/>
                    </a:lnTo>
                    <a:lnTo>
                      <a:pt x="551" y="3"/>
                    </a:lnTo>
                    <a:lnTo>
                      <a:pt x="559" y="7"/>
                    </a:lnTo>
                    <a:lnTo>
                      <a:pt x="566" y="15"/>
                    </a:lnTo>
                    <a:lnTo>
                      <a:pt x="571" y="24"/>
                    </a:lnTo>
                    <a:lnTo>
                      <a:pt x="571" y="35"/>
                    </a:lnTo>
                    <a:lnTo>
                      <a:pt x="563" y="49"/>
                    </a:lnTo>
                    <a:lnTo>
                      <a:pt x="567" y="44"/>
                    </a:lnTo>
                    <a:lnTo>
                      <a:pt x="558" y="55"/>
                    </a:lnTo>
                    <a:lnTo>
                      <a:pt x="510" y="85"/>
                    </a:lnTo>
                    <a:lnTo>
                      <a:pt x="448" y="119"/>
                    </a:lnTo>
                    <a:lnTo>
                      <a:pt x="318" y="196"/>
                    </a:lnTo>
                    <a:lnTo>
                      <a:pt x="185" y="270"/>
                    </a:lnTo>
                    <a:lnTo>
                      <a:pt x="135" y="299"/>
                    </a:lnTo>
                    <a:lnTo>
                      <a:pt x="116" y="311"/>
                    </a:lnTo>
                    <a:lnTo>
                      <a:pt x="101" y="318"/>
                    </a:lnTo>
                    <a:lnTo>
                      <a:pt x="85" y="321"/>
                    </a:lnTo>
                    <a:lnTo>
                      <a:pt x="72" y="324"/>
                    </a:lnTo>
                    <a:lnTo>
                      <a:pt x="61" y="324"/>
                    </a:lnTo>
                    <a:lnTo>
                      <a:pt x="48" y="322"/>
                    </a:lnTo>
                    <a:lnTo>
                      <a:pt x="34" y="320"/>
                    </a:lnTo>
                    <a:lnTo>
                      <a:pt x="23" y="316"/>
                    </a:lnTo>
                    <a:lnTo>
                      <a:pt x="12" y="310"/>
                    </a:lnTo>
                    <a:lnTo>
                      <a:pt x="4" y="302"/>
                    </a:lnTo>
                    <a:lnTo>
                      <a:pt x="1" y="291"/>
                    </a:lnTo>
                    <a:lnTo>
                      <a:pt x="0" y="280"/>
                    </a:lnTo>
                    <a:lnTo>
                      <a:pt x="3" y="265"/>
                    </a:lnTo>
                    <a:lnTo>
                      <a:pt x="11" y="252"/>
                    </a:lnTo>
                    <a:lnTo>
                      <a:pt x="22" y="239"/>
                    </a:lnTo>
                    <a:lnTo>
                      <a:pt x="60" y="214"/>
                    </a:lnTo>
                    <a:lnTo>
                      <a:pt x="106" y="185"/>
                    </a:lnTo>
                    <a:lnTo>
                      <a:pt x="153" y="163"/>
                    </a:lnTo>
                    <a:lnTo>
                      <a:pt x="198" y="138"/>
                    </a:lnTo>
                    <a:lnTo>
                      <a:pt x="232" y="119"/>
                    </a:lnTo>
                    <a:lnTo>
                      <a:pt x="280" y="96"/>
                    </a:lnTo>
                    <a:lnTo>
                      <a:pt x="319" y="75"/>
                    </a:lnTo>
                    <a:lnTo>
                      <a:pt x="353" y="56"/>
                    </a:lnTo>
                    <a:lnTo>
                      <a:pt x="382" y="43"/>
                    </a:lnTo>
                    <a:lnTo>
                      <a:pt x="404" y="34"/>
                    </a:lnTo>
                    <a:lnTo>
                      <a:pt x="438" y="21"/>
                    </a:lnTo>
                    <a:close/>
                  </a:path>
                </a:pathLst>
              </a:custGeom>
              <a:grpFill/>
              <a:ln w="0">
                <a:solidFill>
                  <a:srgbClr val="000000"/>
                </a:solidFill>
                <a:round/>
                <a:headEnd/>
                <a:tailEnd/>
              </a:ln>
            </p:spPr>
            <p:txBody>
              <a:bodyPr/>
              <a:lstStyle/>
              <a:p>
                <a:endParaRPr lang="ru-RU">
                  <a:solidFill>
                    <a:srgbClr val="000000"/>
                  </a:solidFill>
                  <a:cs typeface="Arial" charset="0"/>
                </a:endParaRPr>
              </a:p>
            </p:txBody>
          </p:sp>
          <p:sp>
            <p:nvSpPr>
              <p:cNvPr id="417" name="Freeform 66">
                <a:extLst>
                  <a:ext uri="{FF2B5EF4-FFF2-40B4-BE49-F238E27FC236}">
                    <a16:creationId xmlns="" xmlns:a16="http://schemas.microsoft.com/office/drawing/2014/main" id="{28DC74C4-8D2D-854B-B8A3-B08D483435C2}"/>
                  </a:ext>
                </a:extLst>
              </p:cNvPr>
              <p:cNvSpPr>
                <a:spLocks/>
              </p:cNvSpPr>
              <p:nvPr/>
            </p:nvSpPr>
            <p:spPr bwMode="auto">
              <a:xfrm rot="9044436" flipH="1" flipV="1">
                <a:off x="3608" y="2332"/>
                <a:ext cx="632" cy="44"/>
              </a:xfrm>
              <a:custGeom>
                <a:avLst/>
                <a:gdLst>
                  <a:gd name="T0" fmla="*/ 7 w 1256"/>
                  <a:gd name="T1" fmla="*/ 3 h 69"/>
                  <a:gd name="T2" fmla="*/ 97 w 1256"/>
                  <a:gd name="T3" fmla="*/ 0 h 69"/>
                  <a:gd name="T4" fmla="*/ 179 w 1256"/>
                  <a:gd name="T5" fmla="*/ 0 h 69"/>
                  <a:gd name="T6" fmla="*/ 282 w 1256"/>
                  <a:gd name="T7" fmla="*/ 2 h 69"/>
                  <a:gd name="T8" fmla="*/ 379 w 1256"/>
                  <a:gd name="T9" fmla="*/ 6 h 69"/>
                  <a:gd name="T10" fmla="*/ 472 w 1256"/>
                  <a:gd name="T11" fmla="*/ 11 h 69"/>
                  <a:gd name="T12" fmla="*/ 549 w 1256"/>
                  <a:gd name="T13" fmla="*/ 16 h 69"/>
                  <a:gd name="T14" fmla="*/ 605 w 1256"/>
                  <a:gd name="T15" fmla="*/ 24 h 69"/>
                  <a:gd name="T16" fmla="*/ 631 w 1256"/>
                  <a:gd name="T17" fmla="*/ 29 h 69"/>
                  <a:gd name="T18" fmla="*/ 632 w 1256"/>
                  <a:gd name="T19" fmla="*/ 44 h 69"/>
                  <a:gd name="T20" fmla="*/ 591 w 1256"/>
                  <a:gd name="T21" fmla="*/ 41 h 69"/>
                  <a:gd name="T22" fmla="*/ 541 w 1256"/>
                  <a:gd name="T23" fmla="*/ 36 h 69"/>
                  <a:gd name="T24" fmla="*/ 453 w 1256"/>
                  <a:gd name="T25" fmla="*/ 33 h 69"/>
                  <a:gd name="T26" fmla="*/ 361 w 1256"/>
                  <a:gd name="T27" fmla="*/ 27 h 69"/>
                  <a:gd name="T28" fmla="*/ 283 w 1256"/>
                  <a:gd name="T29" fmla="*/ 26 h 69"/>
                  <a:gd name="T30" fmla="*/ 219 w 1256"/>
                  <a:gd name="T31" fmla="*/ 25 h 69"/>
                  <a:gd name="T32" fmla="*/ 154 w 1256"/>
                  <a:gd name="T33" fmla="*/ 24 h 69"/>
                  <a:gd name="T34" fmla="*/ 91 w 1256"/>
                  <a:gd name="T35" fmla="*/ 24 h 69"/>
                  <a:gd name="T36" fmla="*/ 40 w 1256"/>
                  <a:gd name="T37" fmla="*/ 23 h 69"/>
                  <a:gd name="T38" fmla="*/ 0 w 1256"/>
                  <a:gd name="T39" fmla="*/ 27 h 69"/>
                  <a:gd name="T40" fmla="*/ 7 w 1256"/>
                  <a:gd name="T41" fmla="*/ 3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6"/>
                  <a:gd name="T64" fmla="*/ 0 h 69"/>
                  <a:gd name="T65" fmla="*/ 1256 w 1256"/>
                  <a:gd name="T66" fmla="*/ 69 h 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6" h="69">
                    <a:moveTo>
                      <a:pt x="13" y="5"/>
                    </a:moveTo>
                    <a:lnTo>
                      <a:pt x="193" y="0"/>
                    </a:lnTo>
                    <a:lnTo>
                      <a:pt x="356" y="0"/>
                    </a:lnTo>
                    <a:lnTo>
                      <a:pt x="560" y="3"/>
                    </a:lnTo>
                    <a:lnTo>
                      <a:pt x="754" y="10"/>
                    </a:lnTo>
                    <a:lnTo>
                      <a:pt x="938" y="18"/>
                    </a:lnTo>
                    <a:lnTo>
                      <a:pt x="1091" y="25"/>
                    </a:lnTo>
                    <a:lnTo>
                      <a:pt x="1203" y="38"/>
                    </a:lnTo>
                    <a:lnTo>
                      <a:pt x="1254" y="46"/>
                    </a:lnTo>
                    <a:lnTo>
                      <a:pt x="1256" y="69"/>
                    </a:lnTo>
                    <a:lnTo>
                      <a:pt x="1174" y="65"/>
                    </a:lnTo>
                    <a:lnTo>
                      <a:pt x="1075" y="57"/>
                    </a:lnTo>
                    <a:lnTo>
                      <a:pt x="901" y="51"/>
                    </a:lnTo>
                    <a:lnTo>
                      <a:pt x="718" y="43"/>
                    </a:lnTo>
                    <a:lnTo>
                      <a:pt x="563" y="40"/>
                    </a:lnTo>
                    <a:lnTo>
                      <a:pt x="435" y="39"/>
                    </a:lnTo>
                    <a:lnTo>
                      <a:pt x="306" y="38"/>
                    </a:lnTo>
                    <a:lnTo>
                      <a:pt x="181" y="38"/>
                    </a:lnTo>
                    <a:lnTo>
                      <a:pt x="80" y="36"/>
                    </a:lnTo>
                    <a:lnTo>
                      <a:pt x="0" y="42"/>
                    </a:lnTo>
                    <a:lnTo>
                      <a:pt x="13" y="5"/>
                    </a:lnTo>
                    <a:close/>
                  </a:path>
                </a:pathLst>
              </a:custGeom>
              <a:grpFill/>
              <a:ln w="0">
                <a:solidFill>
                  <a:srgbClr val="000000"/>
                </a:solidFill>
                <a:round/>
                <a:headEnd/>
                <a:tailEnd/>
              </a:ln>
            </p:spPr>
            <p:txBody>
              <a:bodyPr/>
              <a:lstStyle/>
              <a:p>
                <a:endParaRPr lang="ru-RU">
                  <a:solidFill>
                    <a:srgbClr val="000000"/>
                  </a:solidFill>
                  <a:cs typeface="Arial" charset="0"/>
                </a:endParaRPr>
              </a:p>
            </p:txBody>
          </p:sp>
        </p:grpSp>
        <p:grpSp>
          <p:nvGrpSpPr>
            <p:cNvPr id="111" name="Group 67">
              <a:extLst>
                <a:ext uri="{FF2B5EF4-FFF2-40B4-BE49-F238E27FC236}">
                  <a16:creationId xmlns="" xmlns:a16="http://schemas.microsoft.com/office/drawing/2014/main" id="{7FAB63F9-6196-E448-8B8B-096257372C80}"/>
                </a:ext>
              </a:extLst>
            </p:cNvPr>
            <p:cNvGrpSpPr>
              <a:grpSpLocks/>
            </p:cNvGrpSpPr>
            <p:nvPr/>
          </p:nvGrpSpPr>
          <p:grpSpPr bwMode="auto">
            <a:xfrm>
              <a:off x="4080" y="2640"/>
              <a:ext cx="144" cy="144"/>
              <a:chOff x="432" y="2688"/>
              <a:chExt cx="384" cy="384"/>
            </a:xfrm>
            <a:grpFill/>
          </p:grpSpPr>
          <p:sp>
            <p:nvSpPr>
              <p:cNvPr id="373" name="Line 68">
                <a:extLst>
                  <a:ext uri="{FF2B5EF4-FFF2-40B4-BE49-F238E27FC236}">
                    <a16:creationId xmlns="" xmlns:a16="http://schemas.microsoft.com/office/drawing/2014/main" id="{59E9C914-4603-1E41-AC01-E0EEFA334703}"/>
                  </a:ext>
                </a:extLst>
              </p:cNvPr>
              <p:cNvSpPr>
                <a:spLocks noChangeShapeType="1"/>
              </p:cNvSpPr>
              <p:nvPr/>
            </p:nvSpPr>
            <p:spPr bwMode="auto">
              <a:xfrm>
                <a:off x="624" y="2688"/>
                <a:ext cx="0" cy="384"/>
              </a:xfrm>
              <a:prstGeom prst="line">
                <a:avLst/>
              </a:prstGeom>
              <a:grpFill/>
              <a:ln w="57150">
                <a:solidFill>
                  <a:srgbClr val="FF0000"/>
                </a:solidFill>
                <a:round/>
                <a:headEnd/>
                <a:tailEnd/>
              </a:ln>
            </p:spPr>
            <p:txBody>
              <a:bodyPr/>
              <a:lstStyle/>
              <a:p>
                <a:endParaRPr lang="ru-RU">
                  <a:solidFill>
                    <a:srgbClr val="000000"/>
                  </a:solidFill>
                  <a:cs typeface="Arial" charset="0"/>
                </a:endParaRPr>
              </a:p>
            </p:txBody>
          </p:sp>
          <p:sp>
            <p:nvSpPr>
              <p:cNvPr id="374" name="Line 69">
                <a:extLst>
                  <a:ext uri="{FF2B5EF4-FFF2-40B4-BE49-F238E27FC236}">
                    <a16:creationId xmlns="" xmlns:a16="http://schemas.microsoft.com/office/drawing/2014/main" id="{98553508-D9C5-2E4F-BB18-436559B1E45A}"/>
                  </a:ext>
                </a:extLst>
              </p:cNvPr>
              <p:cNvSpPr>
                <a:spLocks noChangeShapeType="1"/>
              </p:cNvSpPr>
              <p:nvPr/>
            </p:nvSpPr>
            <p:spPr bwMode="auto">
              <a:xfrm rot="-5400000">
                <a:off x="624" y="2688"/>
                <a:ext cx="0" cy="384"/>
              </a:xfrm>
              <a:prstGeom prst="line">
                <a:avLst/>
              </a:prstGeom>
              <a:grpFill/>
              <a:ln w="57150">
                <a:solidFill>
                  <a:srgbClr val="FF0000"/>
                </a:solidFill>
                <a:round/>
                <a:headEnd/>
                <a:tailEnd/>
              </a:ln>
            </p:spPr>
            <p:txBody>
              <a:bodyPr/>
              <a:lstStyle/>
              <a:p>
                <a:endParaRPr lang="ru-RU">
                  <a:solidFill>
                    <a:srgbClr val="000000"/>
                  </a:solidFill>
                  <a:cs typeface="Arial" charset="0"/>
                </a:endParaRPr>
              </a:p>
            </p:txBody>
          </p:sp>
        </p:grpSp>
      </p:grpSp>
      <p:pic>
        <p:nvPicPr>
          <p:cNvPr id="418" name="Рисунок 417" descr="https://imageog.flaticon.com/icons/png/512/142/142671.png?size=1200x630f&amp;pad=10,10,10,10&amp;ext=png&amp;bg=FFFFFFFF"/>
          <p:cNvPicPr/>
          <p:nvPr/>
        </p:nvPicPr>
        <p:blipFill>
          <a:blip r:embed="rId4" cstate="print"/>
          <a:srcRect/>
          <a:stretch>
            <a:fillRect/>
          </a:stretch>
        </p:blipFill>
        <p:spPr bwMode="auto">
          <a:xfrm rot="20999945">
            <a:off x="2771563" y="2834057"/>
            <a:ext cx="864763" cy="339282"/>
          </a:xfrm>
          <a:prstGeom prst="rect">
            <a:avLst/>
          </a:prstGeom>
          <a:noFill/>
          <a:ln w="9525">
            <a:noFill/>
            <a:miter lim="800000"/>
            <a:headEnd/>
            <a:tailEnd/>
          </a:ln>
        </p:spPr>
      </p:pic>
      <p:pic>
        <p:nvPicPr>
          <p:cNvPr id="431" name="Рисунок 430" descr="https://imageog.flaticon.com/icons/png/512/142/142671.png?size=1200x630f&amp;pad=10,10,10,10&amp;ext=png&amp;bg=FFFFFFFF"/>
          <p:cNvPicPr/>
          <p:nvPr/>
        </p:nvPicPr>
        <p:blipFill>
          <a:blip r:embed="rId4" cstate="print"/>
          <a:srcRect/>
          <a:stretch>
            <a:fillRect/>
          </a:stretch>
        </p:blipFill>
        <p:spPr bwMode="auto">
          <a:xfrm rot="207522">
            <a:off x="3059822" y="4060346"/>
            <a:ext cx="864763" cy="339282"/>
          </a:xfrm>
          <a:prstGeom prst="rect">
            <a:avLst/>
          </a:prstGeom>
          <a:noFill/>
          <a:ln w="9525">
            <a:noFill/>
            <a:miter lim="800000"/>
            <a:headEnd/>
            <a:tailEnd/>
          </a:ln>
        </p:spPr>
      </p:pic>
      <p:pic>
        <p:nvPicPr>
          <p:cNvPr id="433" name="Рисунок 432" descr="https://imageog.flaticon.com/icons/png/512/142/142671.png?size=1200x630f&amp;pad=10,10,10,10&amp;ext=png&amp;bg=FFFFFFFF"/>
          <p:cNvPicPr/>
          <p:nvPr/>
        </p:nvPicPr>
        <p:blipFill>
          <a:blip r:embed="rId4" cstate="print"/>
          <a:srcRect/>
          <a:stretch>
            <a:fillRect/>
          </a:stretch>
        </p:blipFill>
        <p:spPr bwMode="auto">
          <a:xfrm rot="866533">
            <a:off x="3018607" y="4528091"/>
            <a:ext cx="864763" cy="350646"/>
          </a:xfrm>
          <a:prstGeom prst="rect">
            <a:avLst/>
          </a:prstGeom>
          <a:noFill/>
          <a:ln w="9525">
            <a:noFill/>
            <a:miter lim="800000"/>
            <a:headEnd/>
            <a:tailEnd/>
          </a:ln>
        </p:spPr>
      </p:pic>
      <p:pic>
        <p:nvPicPr>
          <p:cNvPr id="434" name="Рисунок 433" descr="https://imageog.flaticon.com/icons/png/512/142/142671.png?size=1200x630f&amp;pad=10,10,10,10&amp;ext=png&amp;bg=FFFFFFFF"/>
          <p:cNvPicPr/>
          <p:nvPr/>
        </p:nvPicPr>
        <p:blipFill>
          <a:blip r:embed="rId4" cstate="print"/>
          <a:srcRect/>
          <a:stretch>
            <a:fillRect/>
          </a:stretch>
        </p:blipFill>
        <p:spPr bwMode="auto">
          <a:xfrm rot="1570178">
            <a:off x="2832995" y="5027908"/>
            <a:ext cx="864763" cy="339282"/>
          </a:xfrm>
          <a:prstGeom prst="rect">
            <a:avLst/>
          </a:prstGeom>
          <a:noFill/>
          <a:ln w="9525">
            <a:noFill/>
            <a:miter lim="800000"/>
            <a:headEnd/>
            <a:tailEnd/>
          </a:ln>
        </p:spPr>
      </p:pic>
      <p:pic>
        <p:nvPicPr>
          <p:cNvPr id="435" name="Рисунок 434" descr="https://imageog.flaticon.com/icons/png/512/142/142671.png?size=1200x630f&amp;pad=10,10,10,10&amp;ext=png&amp;bg=FFFFFFFF"/>
          <p:cNvPicPr/>
          <p:nvPr/>
        </p:nvPicPr>
        <p:blipFill>
          <a:blip r:embed="rId4" cstate="print"/>
          <a:srcRect/>
          <a:stretch>
            <a:fillRect/>
          </a:stretch>
        </p:blipFill>
        <p:spPr bwMode="auto">
          <a:xfrm rot="597823">
            <a:off x="5328103" y="4283629"/>
            <a:ext cx="864763" cy="339282"/>
          </a:xfrm>
          <a:prstGeom prst="rect">
            <a:avLst/>
          </a:prstGeom>
          <a:noFill/>
          <a:ln w="9525">
            <a:noFill/>
            <a:miter lim="800000"/>
            <a:headEnd/>
            <a:tailEnd/>
          </a:ln>
        </p:spPr>
      </p:pic>
      <p:pic>
        <p:nvPicPr>
          <p:cNvPr id="436" name="Рисунок 435" descr="https://imageog.flaticon.com/icons/png/512/142/142671.png?size=1200x630f&amp;pad=10,10,10,10&amp;ext=png&amp;bg=FFFFFFFF"/>
          <p:cNvPicPr/>
          <p:nvPr/>
        </p:nvPicPr>
        <p:blipFill>
          <a:blip r:embed="rId4" cstate="print"/>
          <a:srcRect/>
          <a:stretch>
            <a:fillRect/>
          </a:stretch>
        </p:blipFill>
        <p:spPr bwMode="auto">
          <a:xfrm>
            <a:off x="4817739" y="3369230"/>
            <a:ext cx="864763" cy="339282"/>
          </a:xfrm>
          <a:prstGeom prst="rect">
            <a:avLst/>
          </a:prstGeom>
          <a:noFill/>
          <a:ln w="9525">
            <a:noFill/>
            <a:miter lim="800000"/>
            <a:headEnd/>
            <a:tailEnd/>
          </a:ln>
        </p:spPr>
      </p:pic>
      <p:pic>
        <p:nvPicPr>
          <p:cNvPr id="437" name="Рисунок 436" descr="https://imageog.flaticon.com/icons/png/512/142/142671.png?size=1200x630f&amp;pad=10,10,10,10&amp;ext=png&amp;bg=FFFFFFFF"/>
          <p:cNvPicPr/>
          <p:nvPr/>
        </p:nvPicPr>
        <p:blipFill>
          <a:blip r:embed="rId4" cstate="print"/>
          <a:srcRect/>
          <a:stretch>
            <a:fillRect/>
          </a:stretch>
        </p:blipFill>
        <p:spPr bwMode="auto">
          <a:xfrm>
            <a:off x="6674892" y="2678113"/>
            <a:ext cx="864763" cy="339282"/>
          </a:xfrm>
          <a:prstGeom prst="rect">
            <a:avLst/>
          </a:prstGeom>
          <a:noFill/>
          <a:ln w="9525">
            <a:noFill/>
            <a:miter lim="800000"/>
            <a:headEnd/>
            <a:tailEnd/>
          </a:ln>
        </p:spPr>
      </p:pic>
      <p:pic>
        <p:nvPicPr>
          <p:cNvPr id="438" name="Рисунок 437" descr="https://imageog.flaticon.com/icons/png/512/142/142671.png?size=1200x630f&amp;pad=10,10,10,10&amp;ext=png&amp;bg=FFFFFFFF"/>
          <p:cNvPicPr/>
          <p:nvPr/>
        </p:nvPicPr>
        <p:blipFill>
          <a:blip r:embed="rId4" cstate="print"/>
          <a:srcRect/>
          <a:stretch>
            <a:fillRect/>
          </a:stretch>
        </p:blipFill>
        <p:spPr bwMode="auto">
          <a:xfrm rot="19651948">
            <a:off x="8064213" y="3911491"/>
            <a:ext cx="864763" cy="339282"/>
          </a:xfrm>
          <a:prstGeom prst="rect">
            <a:avLst/>
          </a:prstGeom>
          <a:noFill/>
          <a:ln w="9525">
            <a:noFill/>
            <a:miter lim="800000"/>
            <a:headEnd/>
            <a:tailEnd/>
          </a:ln>
        </p:spPr>
      </p:pic>
      <p:pic>
        <p:nvPicPr>
          <p:cNvPr id="463" name="Рисунок 462" descr="https://imageog.flaticon.com/icons/png/512/142/142671.png?size=1200x630f&amp;pad=10,10,10,10&amp;ext=png&amp;bg=FFFFFFFF"/>
          <p:cNvPicPr/>
          <p:nvPr/>
        </p:nvPicPr>
        <p:blipFill>
          <a:blip r:embed="rId4" cstate="print"/>
          <a:srcRect/>
          <a:stretch>
            <a:fillRect/>
          </a:stretch>
        </p:blipFill>
        <p:spPr bwMode="auto">
          <a:xfrm>
            <a:off x="5214688" y="6027369"/>
            <a:ext cx="864763" cy="339282"/>
          </a:xfrm>
          <a:prstGeom prst="rect">
            <a:avLst/>
          </a:prstGeom>
          <a:noFill/>
          <a:ln w="9525">
            <a:noFill/>
            <a:miter lim="800000"/>
            <a:headEnd/>
            <a:tailEnd/>
          </a:ln>
        </p:spPr>
      </p:pic>
      <p:pic>
        <p:nvPicPr>
          <p:cNvPr id="302" name="Рисунок 301" descr="https://imageog.flaticon.com/icons/png/512/142/142671.png?size=1200x630f&amp;pad=10,10,10,10&amp;ext=png&amp;bg=FFFFFFFF"/>
          <p:cNvPicPr/>
          <p:nvPr/>
        </p:nvPicPr>
        <p:blipFill>
          <a:blip r:embed="rId4" cstate="print"/>
          <a:srcRect/>
          <a:stretch>
            <a:fillRect/>
          </a:stretch>
        </p:blipFill>
        <p:spPr bwMode="auto">
          <a:xfrm rot="21287311">
            <a:off x="5058443" y="1782392"/>
            <a:ext cx="904464" cy="339282"/>
          </a:xfrm>
          <a:prstGeom prst="rect">
            <a:avLst/>
          </a:prstGeom>
          <a:noFill/>
          <a:ln w="9525">
            <a:noFill/>
            <a:miter lim="800000"/>
            <a:headEnd/>
            <a:tailEnd/>
          </a:ln>
        </p:spPr>
      </p:pic>
    </p:spTree>
    <p:extLst>
      <p:ext uri="{BB962C8B-B14F-4D97-AF65-F5344CB8AC3E}">
        <p14:creationId xmlns:p14="http://schemas.microsoft.com/office/powerpoint/2010/main" val="556885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45837" y="991165"/>
            <a:ext cx="8890243" cy="79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521" tIns="43260" rIns="86521" bIns="43260">
            <a:spAutoFit/>
          </a:bodyPr>
          <a:lstStyle>
            <a:lvl1pPr>
              <a:defRPr sz="2600">
                <a:solidFill>
                  <a:schemeClr val="tx1"/>
                </a:solidFill>
                <a:latin typeface="Arial" pitchFamily="34" charset="0"/>
                <a:cs typeface="Arial" pitchFamily="34" charset="0"/>
              </a:defRPr>
            </a:lvl1pPr>
            <a:lvl2pPr marL="742950" indent="-285750">
              <a:defRPr sz="2600">
                <a:solidFill>
                  <a:schemeClr val="tx1"/>
                </a:solidFill>
                <a:latin typeface="Arial" pitchFamily="34" charset="0"/>
                <a:cs typeface="Arial" pitchFamily="34" charset="0"/>
              </a:defRPr>
            </a:lvl2pPr>
            <a:lvl3pPr marL="1143000" indent="-228600">
              <a:defRPr sz="2600">
                <a:solidFill>
                  <a:schemeClr val="tx1"/>
                </a:solidFill>
                <a:latin typeface="Arial" pitchFamily="34" charset="0"/>
                <a:cs typeface="Arial" pitchFamily="34" charset="0"/>
              </a:defRPr>
            </a:lvl3pPr>
            <a:lvl4pPr marL="1600200" indent="-228600">
              <a:defRPr sz="2600">
                <a:solidFill>
                  <a:schemeClr val="tx1"/>
                </a:solidFill>
                <a:latin typeface="Arial" pitchFamily="34" charset="0"/>
                <a:cs typeface="Arial" pitchFamily="34" charset="0"/>
              </a:defRPr>
            </a:lvl4pPr>
            <a:lvl5pPr marL="2057400" indent="-228600">
              <a:defRPr sz="2600">
                <a:solidFill>
                  <a:schemeClr val="tx1"/>
                </a:solidFill>
                <a:latin typeface="Arial" pitchFamily="34" charset="0"/>
                <a:cs typeface="Arial" pitchFamily="34" charset="0"/>
              </a:defRPr>
            </a:lvl5pPr>
            <a:lvl6pPr marL="2514600" indent="-228600" defTabSz="1368425"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1368425"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1368425"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1368425" eaLnBrk="0" fontAlgn="base" hangingPunct="0">
              <a:spcBef>
                <a:spcPct val="0"/>
              </a:spcBef>
              <a:spcAft>
                <a:spcPct val="0"/>
              </a:spcAft>
              <a:defRPr sz="2600">
                <a:solidFill>
                  <a:schemeClr val="tx1"/>
                </a:solidFill>
                <a:latin typeface="Arial" pitchFamily="34" charset="0"/>
                <a:cs typeface="Arial" pitchFamily="34" charset="0"/>
              </a:defRPr>
            </a:lvl9pPr>
          </a:lstStyle>
          <a:p>
            <a:endParaRPr lang="ru-RU" sz="2300" b="1" dirty="0">
              <a:solidFill>
                <a:srgbClr val="FF0000"/>
              </a:solidFill>
            </a:endParaRPr>
          </a:p>
          <a:p>
            <a:endParaRPr lang="ru-RU" sz="2300" b="1" dirty="0">
              <a:solidFill>
                <a:srgbClr val="FF0000"/>
              </a:solidFill>
            </a:endParaRPr>
          </a:p>
        </p:txBody>
      </p:sp>
      <p:graphicFrame>
        <p:nvGraphicFramePr>
          <p:cNvPr id="4" name="Таблица 3"/>
          <p:cNvGraphicFramePr>
            <a:graphicFrameLocks noGrp="1"/>
          </p:cNvGraphicFramePr>
          <p:nvPr/>
        </p:nvGraphicFramePr>
        <p:xfrm>
          <a:off x="5854535" y="-191072"/>
          <a:ext cx="6008913" cy="7049086"/>
        </p:xfrm>
        <a:graphic>
          <a:graphicData uri="http://schemas.openxmlformats.org/drawingml/2006/table">
            <a:tbl>
              <a:tblPr/>
              <a:tblGrid>
                <a:gridCol w="478010">
                  <a:extLst>
                    <a:ext uri="{9D8B030D-6E8A-4147-A177-3AD203B41FA5}">
                      <a16:colId xmlns="" xmlns:a16="http://schemas.microsoft.com/office/drawing/2014/main" val="20000"/>
                    </a:ext>
                  </a:extLst>
                </a:gridCol>
                <a:gridCol w="784872">
                  <a:extLst>
                    <a:ext uri="{9D8B030D-6E8A-4147-A177-3AD203B41FA5}">
                      <a16:colId xmlns="" xmlns:a16="http://schemas.microsoft.com/office/drawing/2014/main" val="20001"/>
                    </a:ext>
                  </a:extLst>
                </a:gridCol>
                <a:gridCol w="784872">
                  <a:extLst>
                    <a:ext uri="{9D8B030D-6E8A-4147-A177-3AD203B41FA5}">
                      <a16:colId xmlns="" xmlns:a16="http://schemas.microsoft.com/office/drawing/2014/main" val="20002"/>
                    </a:ext>
                  </a:extLst>
                </a:gridCol>
                <a:gridCol w="784872">
                  <a:extLst>
                    <a:ext uri="{9D8B030D-6E8A-4147-A177-3AD203B41FA5}">
                      <a16:colId xmlns="" xmlns:a16="http://schemas.microsoft.com/office/drawing/2014/main" val="20003"/>
                    </a:ext>
                  </a:extLst>
                </a:gridCol>
                <a:gridCol w="3176287">
                  <a:extLst>
                    <a:ext uri="{9D8B030D-6E8A-4147-A177-3AD203B41FA5}">
                      <a16:colId xmlns="" xmlns:a16="http://schemas.microsoft.com/office/drawing/2014/main" val="20004"/>
                    </a:ext>
                  </a:extLst>
                </a:gridCol>
              </a:tblGrid>
              <a:tr h="681222">
                <a:tc>
                  <a:txBody>
                    <a:bodyPr/>
                    <a:lstStyle/>
                    <a:p>
                      <a:pPr algn="l" fontAlgn="b"/>
                      <a:endParaRPr lang="ru-RU" sz="800" b="0" i="0" u="none" strike="noStrike" dirty="0">
                        <a:solidFill>
                          <a:srgbClr val="000000"/>
                        </a:solidFill>
                        <a:latin typeface="Times New Roman"/>
                      </a:endParaRPr>
                    </a:p>
                  </a:txBody>
                  <a:tcPr marL="6731" marR="6731" marT="6731" marB="0" anchor="b">
                    <a:lnL>
                      <a:noFill/>
                    </a:lnL>
                    <a:lnR>
                      <a:noFill/>
                    </a:lnR>
                    <a:lnT>
                      <a:noFill/>
                    </a:lnT>
                    <a:lnB>
                      <a:noFill/>
                    </a:lnB>
                  </a:tcPr>
                </a:tc>
                <a:tc>
                  <a:txBody>
                    <a:bodyPr/>
                    <a:lstStyle/>
                    <a:p>
                      <a:pPr algn="l" fontAlgn="b"/>
                      <a:endParaRPr lang="ru-RU" sz="800" b="0" i="0" u="none" strike="noStrike">
                        <a:solidFill>
                          <a:srgbClr val="000000"/>
                        </a:solidFill>
                        <a:latin typeface="Times New Roman"/>
                      </a:endParaRPr>
                    </a:p>
                  </a:txBody>
                  <a:tcPr marL="6731" marR="6731" marT="6731" marB="0" anchor="b">
                    <a:lnL>
                      <a:noFill/>
                    </a:lnL>
                    <a:lnR>
                      <a:noFill/>
                    </a:lnR>
                    <a:lnT>
                      <a:noFill/>
                    </a:lnT>
                    <a:lnB>
                      <a:noFill/>
                    </a:lnB>
                  </a:tcPr>
                </a:tc>
                <a:tc>
                  <a:txBody>
                    <a:bodyPr/>
                    <a:lstStyle/>
                    <a:p>
                      <a:pPr algn="l" fontAlgn="b"/>
                      <a:endParaRPr lang="ru-RU" sz="800" b="0" i="0" u="none" strike="noStrike">
                        <a:solidFill>
                          <a:srgbClr val="000000"/>
                        </a:solidFill>
                        <a:latin typeface="Times New Roman"/>
                      </a:endParaRPr>
                    </a:p>
                  </a:txBody>
                  <a:tcPr marL="6731" marR="6731" marT="6731" marB="0" anchor="b">
                    <a:lnL>
                      <a:noFill/>
                    </a:lnL>
                    <a:lnR>
                      <a:noFill/>
                    </a:lnR>
                    <a:lnT>
                      <a:noFill/>
                    </a:lnT>
                    <a:lnB>
                      <a:noFill/>
                    </a:lnB>
                  </a:tcPr>
                </a:tc>
                <a:tc>
                  <a:txBody>
                    <a:bodyPr/>
                    <a:lstStyle/>
                    <a:p>
                      <a:pPr algn="l" fontAlgn="b"/>
                      <a:endParaRPr lang="ru-RU" sz="800" b="0" i="0" u="none" strike="noStrike" dirty="0">
                        <a:solidFill>
                          <a:srgbClr val="000000"/>
                        </a:solidFill>
                        <a:latin typeface="Times New Roman"/>
                      </a:endParaRPr>
                    </a:p>
                  </a:txBody>
                  <a:tcPr marL="6731" marR="6731" marT="6731" marB="0" anchor="b">
                    <a:lnL>
                      <a:noFill/>
                    </a:lnL>
                    <a:lnR>
                      <a:noFill/>
                    </a:lnR>
                    <a:lnT>
                      <a:noFill/>
                    </a:lnT>
                    <a:lnB>
                      <a:noFill/>
                    </a:lnB>
                  </a:tcPr>
                </a:tc>
                <a:tc>
                  <a:txBody>
                    <a:bodyPr/>
                    <a:lstStyle/>
                    <a:p>
                      <a:pPr algn="r" fontAlgn="b"/>
                      <a:r>
                        <a:rPr lang="ru-RU" sz="900" b="1" i="0" u="none" strike="noStrike" dirty="0">
                          <a:solidFill>
                            <a:srgbClr val="000000"/>
                          </a:solidFill>
                          <a:latin typeface="Times New Roman"/>
                        </a:rPr>
                        <a:t>Приказ департамента здравоохранения Вологодской области от 08.02.2016г. №53</a:t>
                      </a:r>
                    </a:p>
                  </a:txBody>
                  <a:tcPr marL="6731" marR="6731" marT="6731" marB="0" anchor="b">
                    <a:lnL>
                      <a:noFill/>
                    </a:lnL>
                    <a:lnR>
                      <a:noFill/>
                    </a:lnR>
                    <a:lnT>
                      <a:noFill/>
                    </a:lnT>
                    <a:lnB>
                      <a:noFill/>
                    </a:lnB>
                  </a:tcPr>
                </a:tc>
                <a:extLst>
                  <a:ext uri="{0D108BD9-81ED-4DB2-BD59-A6C34878D82A}">
                    <a16:rowId xmlns="" xmlns:a16="http://schemas.microsoft.com/office/drawing/2014/main" val="10000"/>
                  </a:ext>
                </a:extLst>
              </a:tr>
              <a:tr h="685582">
                <a:tc gridSpan="5">
                  <a:txBody>
                    <a:bodyPr/>
                    <a:lstStyle/>
                    <a:p>
                      <a:pPr algn="ctr" fontAlgn="b"/>
                      <a:r>
                        <a:rPr lang="ru-RU" sz="1300" b="1" i="0" u="none" strike="noStrike" dirty="0">
                          <a:solidFill>
                            <a:srgbClr val="000000"/>
                          </a:solidFill>
                          <a:latin typeface="Times New Roman"/>
                        </a:rPr>
                        <a:t>Распределение бюджетных учреждений здравоохранения Вологодской области, исполняющих функции  травмоцентров, по уровням</a:t>
                      </a:r>
                    </a:p>
                  </a:txBody>
                  <a:tcPr marL="6731" marR="6731" marT="6731"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1"/>
                  </a:ext>
                </a:extLst>
              </a:tr>
              <a:tr h="193150">
                <a:tc gridSpan="5">
                  <a:txBody>
                    <a:bodyPr/>
                    <a:lstStyle/>
                    <a:p>
                      <a:pPr algn="ctr" fontAlgn="b"/>
                      <a:r>
                        <a:rPr lang="ru-RU" sz="1200" b="1" i="0" u="none" strike="noStrike" dirty="0">
                          <a:solidFill>
                            <a:srgbClr val="000000"/>
                          </a:solidFill>
                          <a:latin typeface="Times New Roman"/>
                        </a:rPr>
                        <a:t>Травмоцентры </a:t>
                      </a:r>
                      <a:r>
                        <a:rPr lang="en-US" sz="1200" b="1" i="0" u="none" strike="noStrike" dirty="0">
                          <a:solidFill>
                            <a:srgbClr val="000000"/>
                          </a:solidFill>
                          <a:latin typeface="Times New Roman"/>
                        </a:rPr>
                        <a:t>I </a:t>
                      </a:r>
                      <a:r>
                        <a:rPr lang="ru-RU" sz="1200" b="1" i="0" u="none" strike="noStrike" dirty="0">
                          <a:solidFill>
                            <a:srgbClr val="000000"/>
                          </a:solidFill>
                          <a:latin typeface="Times New Roman"/>
                        </a:rPr>
                        <a:t>уровня</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2"/>
                  </a:ext>
                </a:extLst>
              </a:tr>
              <a:tr h="182244">
                <a:tc>
                  <a:txBody>
                    <a:bodyPr/>
                    <a:lstStyle/>
                    <a:p>
                      <a:pPr algn="ctr" fontAlgn="b"/>
                      <a:r>
                        <a:rPr lang="ru-RU" sz="800" b="0" i="0" u="none" strike="noStrike">
                          <a:solidFill>
                            <a:srgbClr val="000000"/>
                          </a:solidFill>
                          <a:latin typeface="Times New Roman"/>
                        </a:rPr>
                        <a:t>1</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"Вологодская областная клиническая больница"</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3"/>
                  </a:ext>
                </a:extLst>
              </a:tr>
              <a:tr h="182244">
                <a:tc>
                  <a:txBody>
                    <a:bodyPr/>
                    <a:lstStyle/>
                    <a:p>
                      <a:pPr algn="ctr" fontAlgn="b"/>
                      <a:r>
                        <a:rPr lang="ru-RU" sz="800" b="0" i="0" u="none" strike="noStrike">
                          <a:solidFill>
                            <a:srgbClr val="000000"/>
                          </a:solidFill>
                          <a:latin typeface="Times New Roman"/>
                        </a:rPr>
                        <a:t>2</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"Вологодская областная детская клиническая больница"</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4"/>
                  </a:ext>
                </a:extLst>
              </a:tr>
              <a:tr h="193150">
                <a:tc gridSpan="5">
                  <a:txBody>
                    <a:bodyPr/>
                    <a:lstStyle/>
                    <a:p>
                      <a:pPr algn="ctr" fontAlgn="b"/>
                      <a:r>
                        <a:rPr lang="ru-RU" sz="1200" b="1" i="0" u="none" strike="noStrike" dirty="0">
                          <a:solidFill>
                            <a:srgbClr val="000000"/>
                          </a:solidFill>
                          <a:latin typeface="Times New Roman"/>
                        </a:rPr>
                        <a:t>Травмоцентры </a:t>
                      </a:r>
                      <a:r>
                        <a:rPr lang="en-US" sz="1200" b="1" i="0" u="none" strike="noStrike" dirty="0">
                          <a:solidFill>
                            <a:srgbClr val="000000"/>
                          </a:solidFill>
                          <a:latin typeface="Times New Roman"/>
                        </a:rPr>
                        <a:t>II </a:t>
                      </a:r>
                      <a:r>
                        <a:rPr lang="ru-RU" sz="1200" b="1" i="0" u="none" strike="noStrike" dirty="0">
                          <a:solidFill>
                            <a:srgbClr val="000000"/>
                          </a:solidFill>
                          <a:latin typeface="Times New Roman"/>
                        </a:rPr>
                        <a:t>уровня</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5"/>
                  </a:ext>
                </a:extLst>
              </a:tr>
              <a:tr h="182244">
                <a:tc>
                  <a:txBody>
                    <a:bodyPr/>
                    <a:lstStyle/>
                    <a:p>
                      <a:pPr algn="ctr" fontAlgn="ctr"/>
                      <a:r>
                        <a:rPr lang="ru-RU" sz="800" b="0" i="0" u="none" strike="noStrike">
                          <a:solidFill>
                            <a:srgbClr val="000000"/>
                          </a:solidFill>
                          <a:latin typeface="Times New Roman"/>
                        </a:rPr>
                        <a:t>1</a:t>
                      </a:r>
                    </a:p>
                  </a:txBody>
                  <a:tcPr marL="6731" marR="6731" marT="6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"Вологодская областная клиническая больница №2"</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6"/>
                  </a:ext>
                </a:extLst>
              </a:tr>
              <a:tr h="182244">
                <a:tc>
                  <a:txBody>
                    <a:bodyPr/>
                    <a:lstStyle/>
                    <a:p>
                      <a:pPr algn="ctr" fontAlgn="ctr"/>
                      <a:r>
                        <a:rPr lang="ru-RU" sz="800" b="0" i="0" u="none" strike="noStrike">
                          <a:solidFill>
                            <a:srgbClr val="000000"/>
                          </a:solidFill>
                          <a:latin typeface="Times New Roman"/>
                        </a:rPr>
                        <a:t>2</a:t>
                      </a:r>
                    </a:p>
                  </a:txBody>
                  <a:tcPr marL="6731" marR="6731" marT="6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"Вологодская областная детская больница №2"</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7"/>
                  </a:ext>
                </a:extLst>
              </a:tr>
              <a:tr h="182244">
                <a:tc>
                  <a:txBody>
                    <a:bodyPr/>
                    <a:lstStyle/>
                    <a:p>
                      <a:pPr algn="ctr" fontAlgn="ctr"/>
                      <a:r>
                        <a:rPr lang="ru-RU" sz="800" b="0" i="0" u="none" strike="noStrike">
                          <a:solidFill>
                            <a:srgbClr val="000000"/>
                          </a:solidFill>
                          <a:latin typeface="Times New Roman"/>
                        </a:rPr>
                        <a:t>3</a:t>
                      </a:r>
                    </a:p>
                  </a:txBody>
                  <a:tcPr marL="6731" marR="6731" marT="6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"Вологодская городская больница №1"</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8"/>
                  </a:ext>
                </a:extLst>
              </a:tr>
              <a:tr h="182244">
                <a:tc>
                  <a:txBody>
                    <a:bodyPr/>
                    <a:lstStyle/>
                    <a:p>
                      <a:pPr algn="ctr" fontAlgn="ctr"/>
                      <a:r>
                        <a:rPr lang="ru-RU" sz="800" b="0" i="0" u="none" strike="noStrike">
                          <a:solidFill>
                            <a:srgbClr val="000000"/>
                          </a:solidFill>
                          <a:latin typeface="Times New Roman"/>
                        </a:rPr>
                        <a:t>4</a:t>
                      </a:r>
                    </a:p>
                  </a:txBody>
                  <a:tcPr marL="6731" marR="6731" marT="6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a:t>
                      </a:r>
                      <a:r>
                        <a:rPr lang="ru-RU" sz="800" b="0" i="0" u="none" strike="noStrike" dirty="0" err="1">
                          <a:solidFill>
                            <a:srgbClr val="000000"/>
                          </a:solidFill>
                          <a:latin typeface="Times New Roman"/>
                        </a:rPr>
                        <a:t>Сокольская</a:t>
                      </a:r>
                      <a:r>
                        <a:rPr lang="ru-RU" sz="800" b="0" i="0" u="none" strike="noStrike" dirty="0">
                          <a:solidFill>
                            <a:srgbClr val="000000"/>
                          </a:solidFill>
                          <a:latin typeface="Times New Roman"/>
                        </a:rPr>
                        <a:t>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9"/>
                  </a:ext>
                </a:extLst>
              </a:tr>
              <a:tr h="182244">
                <a:tc>
                  <a:txBody>
                    <a:bodyPr/>
                    <a:lstStyle/>
                    <a:p>
                      <a:pPr algn="ctr" fontAlgn="ctr"/>
                      <a:r>
                        <a:rPr lang="ru-RU" sz="800" b="0" i="0" u="none" strike="noStrike">
                          <a:solidFill>
                            <a:srgbClr val="000000"/>
                          </a:solidFill>
                          <a:latin typeface="Times New Roman"/>
                        </a:rPr>
                        <a:t>5</a:t>
                      </a:r>
                    </a:p>
                  </a:txBody>
                  <a:tcPr marL="6731" marR="6731" marT="6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"Великоустюгская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0"/>
                  </a:ext>
                </a:extLst>
              </a:tr>
              <a:tr h="182244">
                <a:tc>
                  <a:txBody>
                    <a:bodyPr/>
                    <a:lstStyle/>
                    <a:p>
                      <a:pPr algn="ctr" fontAlgn="ctr"/>
                      <a:r>
                        <a:rPr lang="ru-RU" sz="800" b="0" i="0" u="none" strike="noStrike">
                          <a:solidFill>
                            <a:srgbClr val="000000"/>
                          </a:solidFill>
                          <a:latin typeface="Times New Roman"/>
                        </a:rPr>
                        <a:t>6</a:t>
                      </a:r>
                    </a:p>
                  </a:txBody>
                  <a:tcPr marL="6731" marR="6731" marT="6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a:t>
                      </a:r>
                      <a:r>
                        <a:rPr lang="ru-RU" sz="800" b="0" i="0" u="none" strike="noStrike" dirty="0" err="1">
                          <a:solidFill>
                            <a:srgbClr val="000000"/>
                          </a:solidFill>
                          <a:latin typeface="Times New Roman"/>
                        </a:rPr>
                        <a:t>Тотемская</a:t>
                      </a:r>
                      <a:r>
                        <a:rPr lang="ru-RU" sz="800" b="0" i="0" u="none" strike="noStrike" dirty="0">
                          <a:solidFill>
                            <a:srgbClr val="000000"/>
                          </a:solidFill>
                          <a:latin typeface="Times New Roman"/>
                        </a:rPr>
                        <a:t>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1"/>
                  </a:ext>
                </a:extLst>
              </a:tr>
              <a:tr h="193150">
                <a:tc gridSpan="5">
                  <a:txBody>
                    <a:bodyPr/>
                    <a:lstStyle/>
                    <a:p>
                      <a:pPr algn="ctr" fontAlgn="b"/>
                      <a:r>
                        <a:rPr lang="ru-RU" sz="1200" b="1" i="0" u="none" strike="noStrike" dirty="0">
                          <a:solidFill>
                            <a:srgbClr val="000000"/>
                          </a:solidFill>
                          <a:latin typeface="Times New Roman"/>
                        </a:rPr>
                        <a:t>Травмоцентры </a:t>
                      </a:r>
                      <a:r>
                        <a:rPr lang="en-US" sz="1200" b="1" i="0" u="none" strike="noStrike" dirty="0">
                          <a:solidFill>
                            <a:srgbClr val="000000"/>
                          </a:solidFill>
                          <a:latin typeface="Times New Roman"/>
                        </a:rPr>
                        <a:t>III </a:t>
                      </a:r>
                      <a:r>
                        <a:rPr lang="ru-RU" sz="1200" b="1" i="0" u="none" strike="noStrike" dirty="0">
                          <a:solidFill>
                            <a:srgbClr val="000000"/>
                          </a:solidFill>
                          <a:latin typeface="Times New Roman"/>
                        </a:rPr>
                        <a:t>уровня</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2"/>
                  </a:ext>
                </a:extLst>
              </a:tr>
              <a:tr h="182244">
                <a:tc>
                  <a:txBody>
                    <a:bodyPr/>
                    <a:lstStyle/>
                    <a:p>
                      <a:pPr algn="ctr" fontAlgn="b"/>
                      <a:r>
                        <a:rPr lang="ru-RU" sz="800" b="0" i="0" u="none" strike="noStrike">
                          <a:solidFill>
                            <a:srgbClr val="000000"/>
                          </a:solidFill>
                          <a:latin typeface="Times New Roman"/>
                        </a:rPr>
                        <a:t>1</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 </a:t>
                      </a:r>
                      <a:r>
                        <a:rPr lang="ru-RU" sz="800" b="0" i="0" u="none" strike="noStrike" dirty="0" err="1">
                          <a:solidFill>
                            <a:srgbClr val="000000"/>
                          </a:solidFill>
                          <a:latin typeface="Times New Roman"/>
                        </a:rPr>
                        <a:t>Бабаевская</a:t>
                      </a:r>
                      <a:r>
                        <a:rPr lang="ru-RU" sz="800" b="0" i="0" u="none" strike="noStrike" dirty="0">
                          <a:solidFill>
                            <a:srgbClr val="000000"/>
                          </a:solidFill>
                          <a:latin typeface="Times New Roman"/>
                        </a:rPr>
                        <a:t>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3"/>
                  </a:ext>
                </a:extLst>
              </a:tr>
              <a:tr h="182244">
                <a:tc>
                  <a:txBody>
                    <a:bodyPr/>
                    <a:lstStyle/>
                    <a:p>
                      <a:pPr algn="ctr" fontAlgn="b"/>
                      <a:r>
                        <a:rPr lang="ru-RU" sz="800" b="0" i="0" u="none" strike="noStrike">
                          <a:solidFill>
                            <a:srgbClr val="000000"/>
                          </a:solidFill>
                          <a:latin typeface="Times New Roman"/>
                        </a:rPr>
                        <a:t>2</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a:t>
                      </a:r>
                      <a:r>
                        <a:rPr lang="ru-RU" sz="800" b="0" i="0" u="none" strike="noStrike" dirty="0" err="1">
                          <a:solidFill>
                            <a:srgbClr val="000000"/>
                          </a:solidFill>
                          <a:latin typeface="Times New Roman"/>
                        </a:rPr>
                        <a:t>Бабушкинская</a:t>
                      </a:r>
                      <a:r>
                        <a:rPr lang="ru-RU" sz="800" b="0" i="0" u="none" strike="noStrike" dirty="0">
                          <a:solidFill>
                            <a:srgbClr val="000000"/>
                          </a:solidFill>
                          <a:latin typeface="Times New Roman"/>
                        </a:rPr>
                        <a:t>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4"/>
                  </a:ext>
                </a:extLst>
              </a:tr>
              <a:tr h="182244">
                <a:tc>
                  <a:txBody>
                    <a:bodyPr/>
                    <a:lstStyle/>
                    <a:p>
                      <a:pPr algn="ctr" fontAlgn="b"/>
                      <a:r>
                        <a:rPr lang="ru-RU" sz="800" b="0" i="0" u="none" strike="noStrike">
                          <a:solidFill>
                            <a:srgbClr val="000000"/>
                          </a:solidFill>
                          <a:latin typeface="Times New Roman"/>
                        </a:rPr>
                        <a:t>3</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a:solidFill>
                            <a:srgbClr val="000000"/>
                          </a:solidFill>
                          <a:latin typeface="Times New Roman"/>
                        </a:rPr>
                        <a:t>БУЗ ВО "Белозерская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5"/>
                  </a:ext>
                </a:extLst>
              </a:tr>
              <a:tr h="182244">
                <a:tc>
                  <a:txBody>
                    <a:bodyPr/>
                    <a:lstStyle/>
                    <a:p>
                      <a:pPr algn="ctr" fontAlgn="b"/>
                      <a:r>
                        <a:rPr lang="ru-RU" sz="800" b="0" i="0" u="none" strike="noStrike">
                          <a:solidFill>
                            <a:srgbClr val="000000"/>
                          </a:solidFill>
                          <a:latin typeface="Times New Roman"/>
                        </a:rPr>
                        <a:t>4</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"Вашкинская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6"/>
                  </a:ext>
                </a:extLst>
              </a:tr>
              <a:tr h="182244">
                <a:tc>
                  <a:txBody>
                    <a:bodyPr/>
                    <a:lstStyle/>
                    <a:p>
                      <a:pPr algn="ctr" fontAlgn="b"/>
                      <a:r>
                        <a:rPr lang="ru-RU" sz="800" b="0" i="0" u="none" strike="noStrike">
                          <a:solidFill>
                            <a:srgbClr val="000000"/>
                          </a:solidFill>
                          <a:latin typeface="Times New Roman"/>
                        </a:rPr>
                        <a:t>5</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a:solidFill>
                            <a:srgbClr val="000000"/>
                          </a:solidFill>
                          <a:latin typeface="Times New Roman"/>
                        </a:rPr>
                        <a:t>БУЗ ВО "Верховажская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7"/>
                  </a:ext>
                </a:extLst>
              </a:tr>
              <a:tr h="182244">
                <a:tc>
                  <a:txBody>
                    <a:bodyPr/>
                    <a:lstStyle/>
                    <a:p>
                      <a:pPr algn="ctr" fontAlgn="b"/>
                      <a:r>
                        <a:rPr lang="ru-RU" sz="800" b="0" i="0" u="none" strike="noStrike">
                          <a:solidFill>
                            <a:srgbClr val="000000"/>
                          </a:solidFill>
                          <a:latin typeface="Times New Roman"/>
                        </a:rPr>
                        <a:t>6</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"Вожегодская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8"/>
                  </a:ext>
                </a:extLst>
              </a:tr>
              <a:tr h="182244">
                <a:tc>
                  <a:txBody>
                    <a:bodyPr/>
                    <a:lstStyle/>
                    <a:p>
                      <a:pPr algn="ctr" fontAlgn="b"/>
                      <a:r>
                        <a:rPr lang="ru-RU" sz="800" b="0" i="0" u="none" strike="noStrike">
                          <a:solidFill>
                            <a:srgbClr val="000000"/>
                          </a:solidFill>
                          <a:latin typeface="Times New Roman"/>
                        </a:rPr>
                        <a:t>7</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"Вытегорская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9"/>
                  </a:ext>
                </a:extLst>
              </a:tr>
              <a:tr h="182244">
                <a:tc>
                  <a:txBody>
                    <a:bodyPr/>
                    <a:lstStyle/>
                    <a:p>
                      <a:pPr algn="ctr" fontAlgn="b"/>
                      <a:r>
                        <a:rPr lang="ru-RU" sz="800" b="0" i="0" u="none" strike="noStrike">
                          <a:solidFill>
                            <a:srgbClr val="000000"/>
                          </a:solidFill>
                          <a:latin typeface="Times New Roman"/>
                        </a:rPr>
                        <a:t>8</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"Грязовецкая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0"/>
                  </a:ext>
                </a:extLst>
              </a:tr>
              <a:tr h="182244">
                <a:tc>
                  <a:txBody>
                    <a:bodyPr/>
                    <a:lstStyle/>
                    <a:p>
                      <a:pPr algn="ctr" fontAlgn="b"/>
                      <a:r>
                        <a:rPr lang="ru-RU" sz="800" b="0" i="0" u="none" strike="noStrike">
                          <a:solidFill>
                            <a:srgbClr val="000000"/>
                          </a:solidFill>
                          <a:latin typeface="Times New Roman"/>
                        </a:rPr>
                        <a:t>9</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"Кадуйская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1"/>
                  </a:ext>
                </a:extLst>
              </a:tr>
              <a:tr h="182244">
                <a:tc>
                  <a:txBody>
                    <a:bodyPr/>
                    <a:lstStyle/>
                    <a:p>
                      <a:pPr algn="ctr" fontAlgn="b"/>
                      <a:r>
                        <a:rPr lang="ru-RU" sz="800" b="0" i="0" u="none" strike="noStrike">
                          <a:solidFill>
                            <a:srgbClr val="000000"/>
                          </a:solidFill>
                          <a:latin typeface="Times New Roman"/>
                        </a:rPr>
                        <a:t>10</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"Кирилловская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2"/>
                  </a:ext>
                </a:extLst>
              </a:tr>
              <a:tr h="182244">
                <a:tc>
                  <a:txBody>
                    <a:bodyPr/>
                    <a:lstStyle/>
                    <a:p>
                      <a:pPr algn="ctr" fontAlgn="b"/>
                      <a:r>
                        <a:rPr lang="ru-RU" sz="800" b="0" i="0" u="none" strike="noStrike">
                          <a:solidFill>
                            <a:srgbClr val="000000"/>
                          </a:solidFill>
                          <a:latin typeface="Times New Roman"/>
                        </a:rPr>
                        <a:t>11</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"Кичменгско - Городецкая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3"/>
                  </a:ext>
                </a:extLst>
              </a:tr>
              <a:tr h="182244">
                <a:tc>
                  <a:txBody>
                    <a:bodyPr/>
                    <a:lstStyle/>
                    <a:p>
                      <a:pPr algn="ctr" fontAlgn="b"/>
                      <a:r>
                        <a:rPr lang="ru-RU" sz="800" b="0" i="0" u="none" strike="noStrike">
                          <a:solidFill>
                            <a:srgbClr val="000000"/>
                          </a:solidFill>
                          <a:latin typeface="Times New Roman"/>
                        </a:rPr>
                        <a:t>12</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"Никольская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4"/>
                  </a:ext>
                </a:extLst>
              </a:tr>
              <a:tr h="182244">
                <a:tc>
                  <a:txBody>
                    <a:bodyPr/>
                    <a:lstStyle/>
                    <a:p>
                      <a:pPr algn="ctr" fontAlgn="b"/>
                      <a:r>
                        <a:rPr lang="ru-RU" sz="800" b="0" i="0" u="none" strike="noStrike">
                          <a:solidFill>
                            <a:srgbClr val="000000"/>
                          </a:solidFill>
                          <a:latin typeface="Times New Roman"/>
                        </a:rPr>
                        <a:t>13</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"Нюксенская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5"/>
                  </a:ext>
                </a:extLst>
              </a:tr>
              <a:tr h="182244">
                <a:tc>
                  <a:txBody>
                    <a:bodyPr/>
                    <a:lstStyle/>
                    <a:p>
                      <a:pPr algn="ctr" fontAlgn="b"/>
                      <a:r>
                        <a:rPr lang="ru-RU" sz="800" b="0" i="0" u="none" strike="noStrike">
                          <a:solidFill>
                            <a:srgbClr val="000000"/>
                          </a:solidFill>
                          <a:latin typeface="Times New Roman"/>
                        </a:rPr>
                        <a:t>14</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a:t>
                      </a:r>
                      <a:r>
                        <a:rPr lang="ru-RU" sz="800" b="0" i="0" u="none" strike="noStrike" dirty="0" err="1">
                          <a:solidFill>
                            <a:srgbClr val="000000"/>
                          </a:solidFill>
                          <a:latin typeface="Times New Roman"/>
                        </a:rPr>
                        <a:t>Сямженская</a:t>
                      </a:r>
                      <a:r>
                        <a:rPr lang="ru-RU" sz="800" b="0" i="0" u="none" strike="noStrike" dirty="0">
                          <a:solidFill>
                            <a:srgbClr val="000000"/>
                          </a:solidFill>
                          <a:latin typeface="Times New Roman"/>
                        </a:rPr>
                        <a:t>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6"/>
                  </a:ext>
                </a:extLst>
              </a:tr>
              <a:tr h="182244">
                <a:tc>
                  <a:txBody>
                    <a:bodyPr/>
                    <a:lstStyle/>
                    <a:p>
                      <a:pPr algn="ctr" fontAlgn="b"/>
                      <a:r>
                        <a:rPr lang="ru-RU" sz="800" b="0" i="0" u="none" strike="noStrike">
                          <a:solidFill>
                            <a:srgbClr val="000000"/>
                          </a:solidFill>
                          <a:latin typeface="Times New Roman"/>
                        </a:rPr>
                        <a:t>15</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a:t>
                      </a:r>
                      <a:r>
                        <a:rPr lang="ru-RU" sz="800" b="0" i="0" u="none" strike="noStrike" dirty="0" err="1">
                          <a:solidFill>
                            <a:srgbClr val="000000"/>
                          </a:solidFill>
                          <a:latin typeface="Times New Roman"/>
                        </a:rPr>
                        <a:t>Тарногская</a:t>
                      </a:r>
                      <a:r>
                        <a:rPr lang="ru-RU" sz="800" b="0" i="0" u="none" strike="noStrike" dirty="0">
                          <a:solidFill>
                            <a:srgbClr val="000000"/>
                          </a:solidFill>
                          <a:latin typeface="Times New Roman"/>
                        </a:rPr>
                        <a:t>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7"/>
                  </a:ext>
                </a:extLst>
              </a:tr>
              <a:tr h="182244">
                <a:tc>
                  <a:txBody>
                    <a:bodyPr/>
                    <a:lstStyle/>
                    <a:p>
                      <a:pPr algn="ctr" fontAlgn="b"/>
                      <a:r>
                        <a:rPr lang="ru-RU" sz="800" b="0" i="0" u="none" strike="noStrike">
                          <a:solidFill>
                            <a:srgbClr val="000000"/>
                          </a:solidFill>
                          <a:latin typeface="Times New Roman"/>
                        </a:rPr>
                        <a:t>16</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a:t>
                      </a:r>
                      <a:r>
                        <a:rPr lang="ru-RU" sz="800" b="0" i="0" u="none" strike="noStrike" dirty="0" err="1">
                          <a:solidFill>
                            <a:srgbClr val="000000"/>
                          </a:solidFill>
                          <a:latin typeface="Times New Roman"/>
                        </a:rPr>
                        <a:t>Усть</a:t>
                      </a:r>
                      <a:r>
                        <a:rPr lang="ru-RU" sz="800" b="0" i="0" u="none" strike="noStrike" dirty="0">
                          <a:solidFill>
                            <a:srgbClr val="000000"/>
                          </a:solidFill>
                          <a:latin typeface="Times New Roman"/>
                        </a:rPr>
                        <a:t>  -Кубинская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8"/>
                  </a:ext>
                </a:extLst>
              </a:tr>
              <a:tr h="182244">
                <a:tc>
                  <a:txBody>
                    <a:bodyPr/>
                    <a:lstStyle/>
                    <a:p>
                      <a:pPr algn="ctr" fontAlgn="b"/>
                      <a:r>
                        <a:rPr lang="ru-RU" sz="800" b="0" i="0" u="none" strike="noStrike">
                          <a:solidFill>
                            <a:srgbClr val="000000"/>
                          </a:solidFill>
                          <a:latin typeface="Times New Roman"/>
                        </a:rPr>
                        <a:t>17</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a:t>
                      </a:r>
                      <a:r>
                        <a:rPr lang="ru-RU" sz="800" b="0" i="0" u="none" strike="noStrike" dirty="0" err="1">
                          <a:solidFill>
                            <a:srgbClr val="000000"/>
                          </a:solidFill>
                          <a:latin typeface="Times New Roman"/>
                        </a:rPr>
                        <a:t>Устюженская</a:t>
                      </a:r>
                      <a:r>
                        <a:rPr lang="ru-RU" sz="800" b="0" i="0" u="none" strike="noStrike" dirty="0">
                          <a:solidFill>
                            <a:srgbClr val="000000"/>
                          </a:solidFill>
                          <a:latin typeface="Times New Roman"/>
                        </a:rPr>
                        <a:t>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9"/>
                  </a:ext>
                </a:extLst>
              </a:tr>
              <a:tr h="182244">
                <a:tc>
                  <a:txBody>
                    <a:bodyPr/>
                    <a:lstStyle/>
                    <a:p>
                      <a:pPr algn="ctr" fontAlgn="b"/>
                      <a:r>
                        <a:rPr lang="ru-RU" sz="800" b="0" i="0" u="none" strike="noStrike">
                          <a:solidFill>
                            <a:srgbClr val="000000"/>
                          </a:solidFill>
                          <a:latin typeface="Times New Roman"/>
                        </a:rPr>
                        <a:t>18</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a:solidFill>
                            <a:srgbClr val="000000"/>
                          </a:solidFill>
                          <a:latin typeface="Times New Roman"/>
                        </a:rPr>
                        <a:t>БУЗ ВО "Харовская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30"/>
                  </a:ext>
                </a:extLst>
              </a:tr>
              <a:tr h="182244">
                <a:tc>
                  <a:txBody>
                    <a:bodyPr/>
                    <a:lstStyle/>
                    <a:p>
                      <a:pPr algn="ctr" fontAlgn="b"/>
                      <a:r>
                        <a:rPr lang="ru-RU" sz="800" b="0" i="0" u="none" strike="noStrike">
                          <a:solidFill>
                            <a:srgbClr val="000000"/>
                          </a:solidFill>
                          <a:latin typeface="Times New Roman"/>
                        </a:rPr>
                        <a:t>19</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a:solidFill>
                            <a:srgbClr val="000000"/>
                          </a:solidFill>
                          <a:latin typeface="Times New Roman"/>
                        </a:rPr>
                        <a:t>БУЗ ВО "Чагодощенская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31"/>
                  </a:ext>
                </a:extLst>
              </a:tr>
              <a:tr h="182244">
                <a:tc>
                  <a:txBody>
                    <a:bodyPr/>
                    <a:lstStyle/>
                    <a:p>
                      <a:pPr algn="ctr" fontAlgn="b"/>
                      <a:r>
                        <a:rPr lang="ru-RU" sz="800" b="0" i="0" u="none" strike="noStrike">
                          <a:solidFill>
                            <a:srgbClr val="000000"/>
                          </a:solidFill>
                          <a:latin typeface="Times New Roman"/>
                        </a:rPr>
                        <a:t>20</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ru-RU" sz="800" b="0" i="0" u="none" strike="noStrike" dirty="0">
                          <a:solidFill>
                            <a:srgbClr val="000000"/>
                          </a:solidFill>
                          <a:latin typeface="Times New Roman"/>
                        </a:rPr>
                        <a:t>БУЗ ВО "Шекснинская ЦРБ"</a:t>
                      </a:r>
                    </a:p>
                  </a:txBody>
                  <a:tcPr marL="6731" marR="6731" marT="6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32"/>
                  </a:ext>
                </a:extLst>
              </a:tr>
            </a:tbl>
          </a:graphicData>
        </a:graphic>
      </p:graphicFrame>
      <p:pic>
        <p:nvPicPr>
          <p:cNvPr id="49153" name="Picture 1" descr="C:\Users\SilantevaEA\Desktop\Для презентаций\Приказ 53 травмоцентры.tif"/>
          <p:cNvPicPr>
            <a:picLocks noChangeAspect="1" noChangeArrowheads="1"/>
          </p:cNvPicPr>
          <p:nvPr/>
        </p:nvPicPr>
        <p:blipFill>
          <a:blip r:embed="rId3" cstate="print"/>
          <a:srcRect l="8761" t="1067" r="4552" b="9288"/>
          <a:stretch>
            <a:fillRect/>
          </a:stretch>
        </p:blipFill>
        <p:spPr bwMode="auto">
          <a:xfrm>
            <a:off x="463296" y="548640"/>
            <a:ext cx="4450080" cy="613257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45837" y="991165"/>
            <a:ext cx="8890243" cy="79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521" tIns="43260" rIns="86521" bIns="43260">
            <a:spAutoFit/>
          </a:bodyPr>
          <a:lstStyle>
            <a:lvl1pPr>
              <a:defRPr sz="2600">
                <a:solidFill>
                  <a:schemeClr val="tx1"/>
                </a:solidFill>
                <a:latin typeface="Arial" pitchFamily="34" charset="0"/>
                <a:cs typeface="Arial" pitchFamily="34" charset="0"/>
              </a:defRPr>
            </a:lvl1pPr>
            <a:lvl2pPr marL="742950" indent="-285750">
              <a:defRPr sz="2600">
                <a:solidFill>
                  <a:schemeClr val="tx1"/>
                </a:solidFill>
                <a:latin typeface="Arial" pitchFamily="34" charset="0"/>
                <a:cs typeface="Arial" pitchFamily="34" charset="0"/>
              </a:defRPr>
            </a:lvl2pPr>
            <a:lvl3pPr marL="1143000" indent="-228600">
              <a:defRPr sz="2600">
                <a:solidFill>
                  <a:schemeClr val="tx1"/>
                </a:solidFill>
                <a:latin typeface="Arial" pitchFamily="34" charset="0"/>
                <a:cs typeface="Arial" pitchFamily="34" charset="0"/>
              </a:defRPr>
            </a:lvl3pPr>
            <a:lvl4pPr marL="1600200" indent="-228600">
              <a:defRPr sz="2600">
                <a:solidFill>
                  <a:schemeClr val="tx1"/>
                </a:solidFill>
                <a:latin typeface="Arial" pitchFamily="34" charset="0"/>
                <a:cs typeface="Arial" pitchFamily="34" charset="0"/>
              </a:defRPr>
            </a:lvl4pPr>
            <a:lvl5pPr marL="2057400" indent="-228600">
              <a:defRPr sz="2600">
                <a:solidFill>
                  <a:schemeClr val="tx1"/>
                </a:solidFill>
                <a:latin typeface="Arial" pitchFamily="34" charset="0"/>
                <a:cs typeface="Arial" pitchFamily="34" charset="0"/>
              </a:defRPr>
            </a:lvl5pPr>
            <a:lvl6pPr marL="2514600" indent="-228600" defTabSz="1368425"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1368425"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1368425"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1368425" eaLnBrk="0" fontAlgn="base" hangingPunct="0">
              <a:spcBef>
                <a:spcPct val="0"/>
              </a:spcBef>
              <a:spcAft>
                <a:spcPct val="0"/>
              </a:spcAft>
              <a:defRPr sz="2600">
                <a:solidFill>
                  <a:schemeClr val="tx1"/>
                </a:solidFill>
                <a:latin typeface="Arial" pitchFamily="34" charset="0"/>
                <a:cs typeface="Arial" pitchFamily="34" charset="0"/>
              </a:defRPr>
            </a:lvl9pPr>
          </a:lstStyle>
          <a:p>
            <a:endParaRPr lang="ru-RU" sz="2300" b="1" dirty="0">
              <a:solidFill>
                <a:srgbClr val="FF0000"/>
              </a:solidFill>
            </a:endParaRPr>
          </a:p>
          <a:p>
            <a:endParaRPr lang="ru-RU" sz="2300" b="1" dirty="0">
              <a:solidFill>
                <a:srgbClr val="FF0000"/>
              </a:solidFill>
            </a:endParaRPr>
          </a:p>
        </p:txBody>
      </p:sp>
      <p:sp>
        <p:nvSpPr>
          <p:cNvPr id="4100" name="Rectangle 4"/>
          <p:cNvSpPr>
            <a:spLocks noChangeArrowheads="1"/>
          </p:cNvSpPr>
          <p:nvPr/>
        </p:nvSpPr>
        <p:spPr bwMode="auto">
          <a:xfrm>
            <a:off x="154378" y="3266266"/>
            <a:ext cx="11804074"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42900" algn="just" fontAlgn="base">
              <a:spcBef>
                <a:spcPct val="0"/>
              </a:spcBef>
              <a:spcAft>
                <a:spcPct val="0"/>
              </a:spcAft>
            </a:pPr>
            <a:endParaRPr lang="ru-RU" sz="2000" b="1" dirty="0">
              <a:solidFill>
                <a:srgbClr val="FF0000"/>
              </a:solidFill>
              <a:latin typeface="Times New Roman" pitchFamily="18" charset="0"/>
              <a:cs typeface="Times New Roman" pitchFamily="18" charset="0"/>
            </a:endParaRPr>
          </a:p>
          <a:p>
            <a:pPr indent="-342900" algn="just" fontAlgn="base">
              <a:spcBef>
                <a:spcPct val="0"/>
              </a:spcBef>
              <a:spcAft>
                <a:spcPct val="0"/>
              </a:spcAft>
            </a:pPr>
            <a:endParaRPr lang="ru-RU" dirty="0">
              <a:latin typeface="Times New Roman" pitchFamily="18" charset="0"/>
              <a:cs typeface="Times New Roman" pitchFamily="18" charset="0"/>
            </a:endParaRPr>
          </a:p>
          <a:p>
            <a:pPr marL="342900" indent="-342900" algn="just" fontAlgn="base">
              <a:spcBef>
                <a:spcPct val="0"/>
              </a:spcBef>
              <a:spcAft>
                <a:spcPct val="0"/>
              </a:spcAft>
            </a:pPr>
            <a:endParaRPr lang="ru-RU" sz="1600" dirty="0"/>
          </a:p>
          <a:p>
            <a:pPr marL="342900" marR="0" lvl="0" indent="-342900" algn="just" defTabSz="914400" rtl="0" eaLnBrk="1" fontAlgn="base" latinLnBrk="0" hangingPunct="1">
              <a:spcBef>
                <a:spcPct val="0"/>
              </a:spcBef>
              <a:spcAft>
                <a:spcPct val="0"/>
              </a:spcAft>
              <a:buClrTx/>
              <a:buSzTx/>
              <a:buFontTx/>
              <a:buAutoNum type="arabicPeriod"/>
              <a:tabLst/>
            </a:pP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 name="TextBox 9"/>
          <p:cNvSpPr txBox="1"/>
          <p:nvPr/>
        </p:nvSpPr>
        <p:spPr>
          <a:xfrm>
            <a:off x="495299" y="0"/>
            <a:ext cx="10465625" cy="430887"/>
          </a:xfrm>
          <a:prstGeom prst="rect">
            <a:avLst/>
          </a:prstGeom>
          <a:noFill/>
        </p:spPr>
        <p:txBody>
          <a:bodyPr wrap="square" rtlCol="0">
            <a:spAutoFit/>
          </a:bodyPr>
          <a:lstStyle/>
          <a:p>
            <a:pPr algn="ctr"/>
            <a:r>
              <a:rPr lang="ru-RU" sz="2200" b="1" dirty="0">
                <a:solidFill>
                  <a:srgbClr val="FF0000"/>
                </a:solidFill>
                <a:latin typeface="Times New Roman" pitchFamily="18" charset="0"/>
                <a:cs typeface="Times New Roman" pitchFamily="18" charset="0"/>
              </a:rPr>
              <a:t>Особенности ЧС:  </a:t>
            </a:r>
          </a:p>
        </p:txBody>
      </p:sp>
      <p:pic>
        <p:nvPicPr>
          <p:cNvPr id="18" name="ЧС в городе вставка_wmv.wmv">
            <a:hlinkClick r:id="" action="ppaction://media"/>
          </p:cNvPr>
          <p:cNvPicPr>
            <a:picLocks noGrp="1" noChangeAspect="1"/>
          </p:cNvPicPr>
          <p:nvPr>
            <p:ph idx="1"/>
            <a:videoFile r:link="rId1"/>
            <p:extLst/>
          </p:nvPr>
        </p:nvPicPr>
        <p:blipFill>
          <a:blip r:embed="rId4" cstate="print"/>
          <a:stretch>
            <a:fillRect/>
          </a:stretch>
        </p:blipFill>
        <p:spPr>
          <a:xfrm>
            <a:off x="625433" y="-311532"/>
            <a:ext cx="11245933" cy="71695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9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967316" y="207507"/>
            <a:ext cx="8640961" cy="584761"/>
          </a:xfrm>
          <a:prstGeom prst="rect">
            <a:avLst/>
          </a:prstGeom>
          <a:noFill/>
          <a:ln w="9525">
            <a:noFill/>
            <a:miter lim="800000"/>
            <a:headEnd/>
            <a:tailEnd/>
          </a:ln>
        </p:spPr>
        <p:txBody>
          <a:bodyPr wrap="square" lIns="91427" tIns="45713" rIns="91427" bIns="45713">
            <a:spAutoFit/>
          </a:bodyPr>
          <a:lstStyle/>
          <a:p>
            <a:pPr algn="ctr"/>
            <a:r>
              <a:rPr lang="ru-RU" sz="3200" b="1" dirty="0">
                <a:solidFill>
                  <a:srgbClr val="FF0000"/>
                </a:solidFill>
                <a:latin typeface="Times New Roman" pitchFamily="18" charset="0"/>
                <a:cs typeface="Times New Roman" pitchFamily="18" charset="0"/>
              </a:rPr>
              <a:t>            </a:t>
            </a:r>
            <a:r>
              <a:rPr lang="en-US" sz="2200" b="1" kern="0" dirty="0">
                <a:solidFill>
                  <a:srgbClr val="FF0000"/>
                </a:solidFill>
                <a:latin typeface="Times New Roman" pitchFamily="18"/>
                <a:cs typeface="Times New Roman" pitchFamily="18"/>
              </a:rPr>
              <a:t>SWOT </a:t>
            </a:r>
            <a:r>
              <a:rPr lang="ru-RU" sz="2200" b="1" kern="0" dirty="0">
                <a:solidFill>
                  <a:srgbClr val="FF0000"/>
                </a:solidFill>
                <a:latin typeface="Times New Roman" pitchFamily="18"/>
                <a:cs typeface="Times New Roman" pitchFamily="18"/>
              </a:rPr>
              <a:t>АНАЛИЗ</a:t>
            </a:r>
          </a:p>
        </p:txBody>
      </p:sp>
      <p:sp>
        <p:nvSpPr>
          <p:cNvPr id="7" name="TextBox 6"/>
          <p:cNvSpPr txBox="1">
            <a:spLocks noChangeArrowheads="1"/>
          </p:cNvSpPr>
          <p:nvPr/>
        </p:nvSpPr>
        <p:spPr bwMode="auto">
          <a:xfrm>
            <a:off x="532205" y="978506"/>
            <a:ext cx="9969540" cy="338540"/>
          </a:xfrm>
          <a:prstGeom prst="rect">
            <a:avLst/>
          </a:prstGeom>
          <a:noFill/>
          <a:ln w="9525">
            <a:noFill/>
            <a:miter lim="800000"/>
            <a:headEnd/>
            <a:tailEnd/>
          </a:ln>
        </p:spPr>
        <p:txBody>
          <a:bodyPr wrap="square" lIns="91427" tIns="45713" rIns="91427" bIns="45713">
            <a:spAutoFit/>
          </a:bodyPr>
          <a:lstStyle/>
          <a:p>
            <a:r>
              <a:rPr lang="ru-RU" sz="1600" b="1" dirty="0">
                <a:solidFill>
                  <a:srgbClr val="002060"/>
                </a:solidFill>
                <a:latin typeface="Times New Roman" pitchFamily="18" charset="0"/>
                <a:cs typeface="Times New Roman" pitchFamily="18" charset="0"/>
              </a:rPr>
              <a:t>Сильные стороны (</a:t>
            </a:r>
            <a:r>
              <a:rPr lang="en-US" sz="1600" b="1" dirty="0">
                <a:solidFill>
                  <a:srgbClr val="002060"/>
                </a:solidFill>
                <a:latin typeface="Times New Roman" pitchFamily="18" charset="0"/>
                <a:cs typeface="Times New Roman" pitchFamily="18" charset="0"/>
              </a:rPr>
              <a:t>Strengths)</a:t>
            </a:r>
            <a:r>
              <a:rPr lang="ru-RU" sz="1600" b="1" dirty="0">
                <a:solidFill>
                  <a:srgbClr val="002060"/>
                </a:solidFill>
                <a:latin typeface="Times New Roman" pitchFamily="18" charset="0"/>
                <a:cs typeface="Times New Roman" pitchFamily="18" charset="0"/>
              </a:rPr>
              <a:t>     </a:t>
            </a:r>
            <a:r>
              <a:rPr lang="en-US" sz="1600" b="1" dirty="0">
                <a:solidFill>
                  <a:srgbClr val="002060"/>
                </a:solidFill>
                <a:latin typeface="Times New Roman" pitchFamily="18" charset="0"/>
                <a:cs typeface="Times New Roman" pitchFamily="18" charset="0"/>
              </a:rPr>
              <a:t>    		 </a:t>
            </a:r>
            <a:r>
              <a:rPr lang="ru-RU" sz="1600" b="1" dirty="0">
                <a:solidFill>
                  <a:srgbClr val="002060"/>
                </a:solidFill>
                <a:latin typeface="Times New Roman" pitchFamily="18" charset="0"/>
                <a:cs typeface="Times New Roman" pitchFamily="18" charset="0"/>
              </a:rPr>
              <a:t>                         Слабые стороны </a:t>
            </a:r>
            <a:r>
              <a:rPr lang="en-US" sz="1600" b="1" dirty="0">
                <a:solidFill>
                  <a:srgbClr val="002060"/>
                </a:solidFill>
                <a:latin typeface="Times New Roman" pitchFamily="18" charset="0"/>
                <a:cs typeface="Times New Roman" pitchFamily="18" charset="0"/>
              </a:rPr>
              <a:t>(Weaknesses)</a:t>
            </a:r>
            <a:endParaRPr lang="ru-RU" sz="1600" b="1" dirty="0">
              <a:solidFill>
                <a:srgbClr val="002060"/>
              </a:solidFill>
              <a:latin typeface="Times New Roman" pitchFamily="18" charset="0"/>
              <a:cs typeface="Times New Roman" pitchFamily="18" charset="0"/>
            </a:endParaRPr>
          </a:p>
        </p:txBody>
      </p:sp>
      <p:sp>
        <p:nvSpPr>
          <p:cNvPr id="8" name="TextBox 10"/>
          <p:cNvSpPr txBox="1">
            <a:spLocks noChangeArrowheads="1"/>
          </p:cNvSpPr>
          <p:nvPr/>
        </p:nvSpPr>
        <p:spPr bwMode="auto">
          <a:xfrm>
            <a:off x="181224" y="1175658"/>
            <a:ext cx="5905541" cy="1815868"/>
          </a:xfrm>
          <a:prstGeom prst="rect">
            <a:avLst/>
          </a:prstGeom>
          <a:noFill/>
          <a:ln w="9525">
            <a:noFill/>
            <a:miter lim="800000"/>
            <a:headEnd/>
            <a:tailEnd/>
          </a:ln>
        </p:spPr>
        <p:txBody>
          <a:bodyPr wrap="square" lIns="91427" tIns="45713" rIns="91427" bIns="45713">
            <a:spAutoFit/>
          </a:bodyPr>
          <a:lstStyle/>
          <a:p>
            <a:pPr marL="176186" indent="-176186">
              <a:buFontTx/>
              <a:buAutoNum type="arabicPeriod"/>
            </a:pPr>
            <a:endParaRPr lang="ru-RU" sz="1400" dirty="0">
              <a:solidFill>
                <a:srgbClr val="000066"/>
              </a:solidFill>
              <a:latin typeface="Times New Roman" pitchFamily="18" charset="0"/>
              <a:cs typeface="Times New Roman" pitchFamily="18" charset="0"/>
            </a:endParaRPr>
          </a:p>
          <a:p>
            <a:pPr marL="176186" indent="-176186">
              <a:buFontTx/>
              <a:buAutoNum type="arabicPeriod"/>
            </a:pPr>
            <a:r>
              <a:rPr lang="ru-RU" sz="1400" dirty="0">
                <a:latin typeface="Times New Roman" pitchFamily="18" charset="0"/>
                <a:cs typeface="Times New Roman" pitchFamily="18" charset="0"/>
              </a:rPr>
              <a:t>Стабильное финансирование ТЦМК за счет средств бюджета области.</a:t>
            </a:r>
          </a:p>
          <a:p>
            <a:pPr marL="176186" indent="-176186">
              <a:buFontTx/>
              <a:buAutoNum type="arabicPeriod"/>
            </a:pPr>
            <a:r>
              <a:rPr lang="ru-RU" sz="1400" dirty="0">
                <a:latin typeface="Times New Roman" pitchFamily="18" charset="0"/>
                <a:cs typeface="Times New Roman" pitchFamily="18" charset="0"/>
              </a:rPr>
              <a:t>Административный ресурс ТЦМК.</a:t>
            </a:r>
          </a:p>
          <a:p>
            <a:pPr marL="176186" indent="-176186">
              <a:buFontTx/>
              <a:buAutoNum type="arabicPeriod"/>
            </a:pPr>
            <a:r>
              <a:rPr lang="ru-RU" sz="1400" dirty="0">
                <a:latin typeface="Times New Roman" pitchFamily="18" charset="0"/>
                <a:cs typeface="Times New Roman" pitchFamily="18" charset="0"/>
              </a:rPr>
              <a:t>Значительная информационная база СМК (41 МУ) в ТЦМК.</a:t>
            </a:r>
          </a:p>
          <a:p>
            <a:pPr marL="176186" indent="-176186">
              <a:buFontTx/>
              <a:buAutoNum type="arabicPeriod"/>
            </a:pPr>
            <a:r>
              <a:rPr lang="ru-RU" sz="1400" dirty="0">
                <a:latin typeface="Times New Roman" pitchFamily="18" charset="0"/>
                <a:cs typeface="Times New Roman" pitchFamily="18" charset="0"/>
              </a:rPr>
              <a:t>Оснащенный учебный центр по обучению ПП. </a:t>
            </a:r>
          </a:p>
          <a:p>
            <a:pPr marL="176186" indent="-176186">
              <a:buFontTx/>
              <a:buAutoNum type="arabicPeriod"/>
            </a:pPr>
            <a:r>
              <a:rPr lang="ru-RU" sz="1400" dirty="0">
                <a:latin typeface="Times New Roman" pitchFamily="18" charset="0"/>
                <a:cs typeface="Times New Roman" pitchFamily="18" charset="0"/>
              </a:rPr>
              <a:t>Опыт работы, квалификация сотрудников.</a:t>
            </a:r>
          </a:p>
          <a:p>
            <a:pPr marL="176186" indent="-176186">
              <a:buFontTx/>
              <a:buAutoNum type="arabicPeriod"/>
            </a:pPr>
            <a:r>
              <a:rPr lang="ru-RU" sz="1400" dirty="0">
                <a:latin typeface="Times New Roman" pitchFamily="18" charset="0"/>
                <a:cs typeface="Times New Roman" pitchFamily="18" charset="0"/>
              </a:rPr>
              <a:t>Содействие ВОКБ в работе по ГО ЧС, МОБ.</a:t>
            </a:r>
          </a:p>
          <a:p>
            <a:pPr marL="176186" indent="-176186"/>
            <a:endParaRPr lang="ru-RU" sz="1400" dirty="0">
              <a:latin typeface="Times New Roman" pitchFamily="18" charset="0"/>
              <a:cs typeface="Times New Roman" pitchFamily="18" charset="0"/>
            </a:endParaRPr>
          </a:p>
        </p:txBody>
      </p:sp>
      <p:sp>
        <p:nvSpPr>
          <p:cNvPr id="9" name="TextBox 11"/>
          <p:cNvSpPr txBox="1">
            <a:spLocks noChangeArrowheads="1"/>
          </p:cNvSpPr>
          <p:nvPr/>
        </p:nvSpPr>
        <p:spPr bwMode="auto">
          <a:xfrm>
            <a:off x="6151418" y="1354164"/>
            <a:ext cx="5680364" cy="1600424"/>
          </a:xfrm>
          <a:prstGeom prst="rect">
            <a:avLst/>
          </a:prstGeom>
          <a:noFill/>
          <a:ln w="9525">
            <a:noFill/>
            <a:miter lim="800000"/>
            <a:headEnd/>
            <a:tailEnd/>
          </a:ln>
        </p:spPr>
        <p:txBody>
          <a:bodyPr wrap="square" lIns="91427" tIns="45713" rIns="91427" bIns="45713">
            <a:spAutoFit/>
          </a:bodyPr>
          <a:lstStyle/>
          <a:p>
            <a:pPr algn="just">
              <a:buFontTx/>
              <a:buAutoNum type="arabicPeriod"/>
            </a:pPr>
            <a:r>
              <a:rPr lang="ru-RU" sz="1400" dirty="0">
                <a:latin typeface="Times New Roman" pitchFamily="18" charset="0"/>
                <a:cs typeface="Times New Roman" pitchFamily="18" charset="0"/>
              </a:rPr>
              <a:t> Отсутствие прямого взаимодействия директор ТЦМК – Начальник Департамента и оперативного решения вопросов СМК.</a:t>
            </a:r>
          </a:p>
          <a:p>
            <a:pPr algn="just">
              <a:buFontTx/>
              <a:buAutoNum type="arabicPeriod"/>
            </a:pPr>
            <a:r>
              <a:rPr lang="ru-RU" sz="1400" dirty="0">
                <a:latin typeface="Times New Roman" pitchFamily="18" charset="0"/>
                <a:cs typeface="Times New Roman" pitchFamily="18" charset="0"/>
              </a:rPr>
              <a:t> Отсутствие АРМ диспетчера ТЦМК в едином информконтуре СМП. </a:t>
            </a:r>
          </a:p>
          <a:p>
            <a:pPr algn="just">
              <a:buFontTx/>
              <a:buAutoNum type="arabicPeriod"/>
            </a:pP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Кадровые риски по удержанию персонала в связи со значительным объем работы диспетчеров ТЦМК при низком уровне ЗП (25000р.)</a:t>
            </a:r>
          </a:p>
          <a:p>
            <a:pPr algn="just">
              <a:buFontTx/>
              <a:buAutoNum type="arabicPeriod"/>
            </a:pPr>
            <a:r>
              <a:rPr lang="ru-RU" sz="1400" dirty="0" smtClean="0">
                <a:latin typeface="Times New Roman" pitchFamily="18" charset="0"/>
                <a:cs typeface="Times New Roman" pitchFamily="18" charset="0"/>
              </a:rPr>
              <a:t> Недостаток </a:t>
            </a:r>
            <a:r>
              <a:rPr lang="ru-RU" sz="1400" dirty="0">
                <a:latin typeface="Times New Roman" pitchFamily="18" charset="0"/>
                <a:cs typeface="Times New Roman" pitchFamily="18" charset="0"/>
              </a:rPr>
              <a:t>площади помещения и кадров в УЦ по обучению ПП </a:t>
            </a:r>
            <a:r>
              <a:rPr lang="ru-RU" sz="1400" dirty="0" smtClean="0">
                <a:latin typeface="Times New Roman" pitchFamily="18" charset="0"/>
                <a:cs typeface="Times New Roman" pitchFamily="18" charset="0"/>
              </a:rPr>
              <a:t>- проблема </a:t>
            </a:r>
            <a:r>
              <a:rPr lang="ru-RU" sz="1400" dirty="0">
                <a:latin typeface="Times New Roman" pitchFamily="18" charset="0"/>
                <a:cs typeface="Times New Roman" pitchFamily="18" charset="0"/>
              </a:rPr>
              <a:t>для прохождения лицензирования.</a:t>
            </a:r>
          </a:p>
        </p:txBody>
      </p:sp>
      <p:sp>
        <p:nvSpPr>
          <p:cNvPr id="10" name="TextBox 3"/>
          <p:cNvSpPr txBox="1">
            <a:spLocks noChangeArrowheads="1"/>
          </p:cNvSpPr>
          <p:nvPr/>
        </p:nvSpPr>
        <p:spPr bwMode="auto">
          <a:xfrm>
            <a:off x="600364" y="3387148"/>
            <a:ext cx="10317018" cy="369318"/>
          </a:xfrm>
          <a:prstGeom prst="rect">
            <a:avLst/>
          </a:prstGeom>
          <a:noFill/>
          <a:ln w="9525">
            <a:noFill/>
            <a:miter lim="800000"/>
            <a:headEnd/>
            <a:tailEnd/>
          </a:ln>
        </p:spPr>
        <p:txBody>
          <a:bodyPr wrap="square" lIns="91427" tIns="45713" rIns="91427" bIns="45713">
            <a:spAutoFit/>
          </a:bodyPr>
          <a:lstStyle/>
          <a:p>
            <a:pPr algn="ctr"/>
            <a:r>
              <a:rPr lang="ru-RU" b="1" dirty="0">
                <a:solidFill>
                  <a:srgbClr val="002060"/>
                </a:solidFill>
                <a:latin typeface="Times New Roman" pitchFamily="18" charset="0"/>
                <a:cs typeface="Times New Roman" pitchFamily="18" charset="0"/>
              </a:rPr>
              <a:t>Внешняя среда</a:t>
            </a:r>
          </a:p>
        </p:txBody>
      </p:sp>
      <p:sp>
        <p:nvSpPr>
          <p:cNvPr id="11" name="TextBox 4"/>
          <p:cNvSpPr txBox="1">
            <a:spLocks noChangeArrowheads="1"/>
          </p:cNvSpPr>
          <p:nvPr/>
        </p:nvSpPr>
        <p:spPr bwMode="auto">
          <a:xfrm>
            <a:off x="350982" y="3728321"/>
            <a:ext cx="11508509" cy="338540"/>
          </a:xfrm>
          <a:prstGeom prst="rect">
            <a:avLst/>
          </a:prstGeom>
          <a:noFill/>
          <a:ln w="9525">
            <a:noFill/>
            <a:miter lim="800000"/>
            <a:headEnd/>
            <a:tailEnd/>
          </a:ln>
        </p:spPr>
        <p:txBody>
          <a:bodyPr wrap="square" lIns="91427" tIns="45713" rIns="91427" bIns="45713">
            <a:spAutoFit/>
          </a:bodyPr>
          <a:lstStyle/>
          <a:p>
            <a:r>
              <a:rPr lang="en-US" sz="1600" b="1" dirty="0">
                <a:solidFill>
                  <a:srgbClr val="002060"/>
                </a:solidFill>
                <a:latin typeface="Times New Roman" pitchFamily="18" charset="0"/>
                <a:cs typeface="Times New Roman" pitchFamily="18" charset="0"/>
              </a:rPr>
              <a:t>  </a:t>
            </a:r>
            <a:r>
              <a:rPr lang="ru-RU" sz="1600" b="1" dirty="0">
                <a:solidFill>
                  <a:srgbClr val="002060"/>
                </a:solidFill>
                <a:latin typeface="Times New Roman" pitchFamily="18" charset="0"/>
                <a:cs typeface="Times New Roman" pitchFamily="18" charset="0"/>
              </a:rPr>
              <a:t>Возможности (</a:t>
            </a:r>
            <a:r>
              <a:rPr lang="en-US" sz="1600" b="1" dirty="0">
                <a:solidFill>
                  <a:srgbClr val="002060"/>
                </a:solidFill>
                <a:latin typeface="Times New Roman" pitchFamily="18" charset="0"/>
                <a:cs typeface="Times New Roman" pitchFamily="18" charset="0"/>
              </a:rPr>
              <a:t>Opportunities)</a:t>
            </a:r>
            <a:r>
              <a:rPr lang="ru-RU" sz="1600" b="1" dirty="0">
                <a:solidFill>
                  <a:srgbClr val="002060"/>
                </a:solidFill>
                <a:latin typeface="Times New Roman" pitchFamily="18" charset="0"/>
                <a:cs typeface="Times New Roman" pitchFamily="18" charset="0"/>
              </a:rPr>
              <a:t>     </a:t>
            </a:r>
            <a:r>
              <a:rPr lang="en-US" sz="1600" b="1" dirty="0">
                <a:solidFill>
                  <a:srgbClr val="002060"/>
                </a:solidFill>
                <a:latin typeface="Times New Roman" pitchFamily="18" charset="0"/>
                <a:cs typeface="Times New Roman" pitchFamily="18" charset="0"/>
              </a:rPr>
              <a:t>              		    </a:t>
            </a:r>
            <a:r>
              <a:rPr lang="ru-RU" sz="1600" b="1" dirty="0">
                <a:solidFill>
                  <a:srgbClr val="002060"/>
                </a:solidFill>
                <a:latin typeface="Times New Roman" pitchFamily="18" charset="0"/>
                <a:cs typeface="Times New Roman" pitchFamily="18" charset="0"/>
              </a:rPr>
              <a:t>                       Угрозы</a:t>
            </a:r>
            <a:r>
              <a:rPr lang="en-US" sz="1600" b="1" dirty="0">
                <a:solidFill>
                  <a:srgbClr val="002060"/>
                </a:solidFill>
                <a:latin typeface="Times New Roman" pitchFamily="18" charset="0"/>
                <a:cs typeface="Times New Roman" pitchFamily="18" charset="0"/>
              </a:rPr>
              <a:t> (Threats)</a:t>
            </a:r>
            <a:endParaRPr lang="ru-RU" sz="1600" b="1" dirty="0">
              <a:solidFill>
                <a:srgbClr val="002060"/>
              </a:solidFill>
              <a:latin typeface="Times New Roman" pitchFamily="18" charset="0"/>
              <a:cs typeface="Times New Roman" pitchFamily="18" charset="0"/>
            </a:endParaRPr>
          </a:p>
        </p:txBody>
      </p:sp>
      <p:sp>
        <p:nvSpPr>
          <p:cNvPr id="12" name="TextBox 7"/>
          <p:cNvSpPr txBox="1">
            <a:spLocks noChangeArrowheads="1"/>
          </p:cNvSpPr>
          <p:nvPr/>
        </p:nvSpPr>
        <p:spPr bwMode="auto">
          <a:xfrm>
            <a:off x="319770" y="4140927"/>
            <a:ext cx="5129686" cy="1815868"/>
          </a:xfrm>
          <a:prstGeom prst="rect">
            <a:avLst/>
          </a:prstGeom>
          <a:noFill/>
          <a:ln w="9525">
            <a:noFill/>
            <a:miter lim="800000"/>
            <a:headEnd/>
            <a:tailEnd/>
          </a:ln>
        </p:spPr>
        <p:txBody>
          <a:bodyPr wrap="square" lIns="91427" tIns="45713" rIns="91427" bIns="45713">
            <a:spAutoFit/>
          </a:bodyPr>
          <a:lstStyle/>
          <a:p>
            <a:pPr algn="just"/>
            <a:r>
              <a:rPr lang="ru-RU" sz="1400" dirty="0">
                <a:solidFill>
                  <a:srgbClr val="000066"/>
                </a:solidFill>
                <a:latin typeface="Times New Roman" pitchFamily="18" charset="0"/>
                <a:cs typeface="Times New Roman" pitchFamily="18" charset="0"/>
              </a:rPr>
              <a:t>1. </a:t>
            </a:r>
            <a:r>
              <a:rPr lang="ru-RU" sz="1400" dirty="0">
                <a:latin typeface="Times New Roman" pitchFamily="18" charset="0"/>
                <a:cs typeface="Times New Roman" pitchFamily="18" charset="0"/>
              </a:rPr>
              <a:t>Правовая реакция Департамента на нарушения приказов оперативного реагирования при ЧС (приказ №470) и маршрутизации (приказ №884).</a:t>
            </a:r>
          </a:p>
          <a:p>
            <a:pPr algn="just"/>
            <a:r>
              <a:rPr lang="ru-RU" sz="1400" dirty="0">
                <a:latin typeface="Times New Roman" pitchFamily="18" charset="0"/>
                <a:cs typeface="Times New Roman" pitchFamily="18" charset="0"/>
              </a:rPr>
              <a:t>2. Финансирование из областного бюджета может быть обоснованно увеличено.</a:t>
            </a:r>
          </a:p>
          <a:p>
            <a:pPr algn="just"/>
            <a:r>
              <a:rPr lang="ru-RU" sz="1400" dirty="0">
                <a:latin typeface="Times New Roman" pitchFamily="18" charset="0"/>
                <a:cs typeface="Times New Roman" pitchFamily="18" charset="0"/>
              </a:rPr>
              <a:t>3. Особый контроль Минздрава мероприятий СМК в рамках СВО.</a:t>
            </a:r>
          </a:p>
          <a:p>
            <a:pPr algn="just"/>
            <a:r>
              <a:rPr lang="ru-RU" sz="1400" dirty="0">
                <a:latin typeface="Times New Roman" pitchFamily="18" charset="0"/>
                <a:cs typeface="Times New Roman" pitchFamily="18" charset="0"/>
              </a:rPr>
              <a:t>4. Развитие деятельности травмоцентров.</a:t>
            </a:r>
          </a:p>
        </p:txBody>
      </p:sp>
      <p:sp>
        <p:nvSpPr>
          <p:cNvPr id="13" name="TextBox 8"/>
          <p:cNvSpPr txBox="1">
            <a:spLocks noChangeArrowheads="1"/>
          </p:cNvSpPr>
          <p:nvPr/>
        </p:nvSpPr>
        <p:spPr bwMode="auto">
          <a:xfrm>
            <a:off x="6142183" y="4085511"/>
            <a:ext cx="5772727" cy="1169537"/>
          </a:xfrm>
          <a:prstGeom prst="rect">
            <a:avLst/>
          </a:prstGeom>
          <a:noFill/>
          <a:ln w="9525">
            <a:noFill/>
            <a:miter lim="800000"/>
            <a:headEnd/>
            <a:tailEnd/>
          </a:ln>
        </p:spPr>
        <p:txBody>
          <a:bodyPr wrap="square" lIns="91427" tIns="45713" rIns="91427" bIns="45713">
            <a:spAutoFit/>
          </a:bodyPr>
          <a:lstStyle/>
          <a:p>
            <a:pPr algn="just"/>
            <a:r>
              <a:rPr lang="ru-RU" sz="1400" dirty="0">
                <a:latin typeface="Times New Roman" pitchFamily="18" charset="0"/>
                <a:cs typeface="Times New Roman" pitchFamily="18" charset="0"/>
              </a:rPr>
              <a:t>1. </a:t>
            </a:r>
            <a:r>
              <a:rPr lang="ru-RU" sz="1400" dirty="0" smtClean="0">
                <a:latin typeface="Times New Roman" pitchFamily="18" charset="0"/>
                <a:cs typeface="Times New Roman" pitchFamily="18" charset="0"/>
              </a:rPr>
              <a:t>Объединение </a:t>
            </a:r>
            <a:r>
              <a:rPr lang="ru-RU" sz="1400" dirty="0">
                <a:latin typeface="Times New Roman" pitchFamily="18" charset="0"/>
                <a:cs typeface="Times New Roman" pitchFamily="18" charset="0"/>
              </a:rPr>
              <a:t>ТЦМК, ОЭКМП и </a:t>
            </a:r>
            <a:r>
              <a:rPr lang="ru-RU" sz="1400" dirty="0" smtClean="0">
                <a:latin typeface="Times New Roman" pitchFamily="18" charset="0"/>
                <a:cs typeface="Times New Roman" pitchFamily="18" charset="0"/>
              </a:rPr>
              <a:t>СМП в разрозненную, неработающую структуру.</a:t>
            </a:r>
            <a:endParaRPr lang="ru-RU" sz="1400" dirty="0">
              <a:solidFill>
                <a:srgbClr val="FF0000"/>
              </a:solidFill>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2. Отсутствие правовой реакции Департамента на обращения ТЦМК по вопросам СМК области.</a:t>
            </a:r>
          </a:p>
          <a:p>
            <a:pPr algn="just"/>
            <a:r>
              <a:rPr lang="ru-RU" sz="1400" dirty="0">
                <a:latin typeface="Times New Roman" pitchFamily="18" charset="0"/>
                <a:cs typeface="Times New Roman" pitchFamily="18" charset="0"/>
              </a:rPr>
              <a:t>3. </a:t>
            </a:r>
            <a:r>
              <a:rPr lang="ru-RU" sz="1400" dirty="0" smtClean="0">
                <a:latin typeface="Times New Roman" pitchFamily="18" charset="0"/>
                <a:cs typeface="Times New Roman" pitchFamily="18" charset="0"/>
              </a:rPr>
              <a:t>Непрохождение лицензирования учебного центра по ПП. </a:t>
            </a:r>
            <a:endParaRPr lang="ru-RU" sz="1400" dirty="0">
              <a:latin typeface="Times New Roman" pitchFamily="18" charset="0"/>
              <a:cs typeface="Times New Roman" pitchFamily="18" charset="0"/>
            </a:endParaRPr>
          </a:p>
        </p:txBody>
      </p:sp>
      <p:pic>
        <p:nvPicPr>
          <p:cNvPr id="14" name="Рисунок 13">
            <a:extLst>
              <a:ext uri="{FF2B5EF4-FFF2-40B4-BE49-F238E27FC236}">
                <a16:creationId xmlns="" xmlns:a16="http://schemas.microsoft.com/office/drawing/2014/main" id="{669F292B-FF99-4D01-998C-26C941AD324E}"/>
              </a:ext>
            </a:extLst>
          </p:cNvPr>
          <p:cNvPicPr>
            <a:picLocks noChangeAspect="1"/>
          </p:cNvPicPr>
          <p:nvPr/>
        </p:nvPicPr>
        <p:blipFill>
          <a:blip r:embed="rId3" cstate="print"/>
          <a:stretch>
            <a:fillRect/>
          </a:stretch>
        </p:blipFill>
        <p:spPr>
          <a:xfrm>
            <a:off x="10472829" y="1"/>
            <a:ext cx="1530229" cy="1371719"/>
          </a:xfrm>
          <a:prstGeom prst="rect">
            <a:avLst/>
          </a:prstGeom>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1" descr="Лого итог.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4669" y="153160"/>
            <a:ext cx="1204973" cy="117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330036" y="381706"/>
            <a:ext cx="7776045" cy="702918"/>
          </a:xfrm>
          <a:prstGeom prst="rect">
            <a:avLst/>
          </a:prstGeom>
          <a:noFill/>
        </p:spPr>
        <p:txBody>
          <a:bodyPr wrap="square" lIns="86521" tIns="43260" rIns="86521" bIns="43260" rtlCol="0">
            <a:spAutoFit/>
          </a:bodyPr>
          <a:lstStyle/>
          <a:p>
            <a:pPr algn="ctr"/>
            <a:r>
              <a:rPr lang="ru-RU" sz="2200" b="1" dirty="0">
                <a:solidFill>
                  <a:srgbClr val="FF0000"/>
                </a:solidFill>
                <a:latin typeface="Times New Roman" pitchFamily="18" charset="0"/>
                <a:cs typeface="Times New Roman" pitchFamily="18" charset="0"/>
              </a:rPr>
              <a:t>Предложения по поддержанию, развитию СМК и ПП:</a:t>
            </a:r>
            <a:endParaRPr lang="ru-RU" sz="2200" dirty="0">
              <a:solidFill>
                <a:srgbClr val="FF0000"/>
              </a:solidFill>
              <a:latin typeface="Times New Roman" pitchFamily="18" charset="0"/>
              <a:cs typeface="Times New Roman" pitchFamily="18" charset="0"/>
            </a:endParaRPr>
          </a:p>
          <a:p>
            <a:pPr algn="ctr"/>
            <a:endParaRPr lang="ru-RU" b="1" dirty="0">
              <a:solidFill>
                <a:srgbClr val="FF0000"/>
              </a:solidFill>
              <a:latin typeface="Times New Roman" pitchFamily="18" charset="0"/>
              <a:cs typeface="Times New Roman" pitchFamily="18" charset="0"/>
            </a:endParaRPr>
          </a:p>
        </p:txBody>
      </p:sp>
      <p:sp>
        <p:nvSpPr>
          <p:cNvPr id="7" name="TextBox 6"/>
          <p:cNvSpPr txBox="1"/>
          <p:nvPr/>
        </p:nvSpPr>
        <p:spPr>
          <a:xfrm>
            <a:off x="142504" y="764275"/>
            <a:ext cx="11887200" cy="7789473"/>
          </a:xfrm>
          <a:prstGeom prst="rect">
            <a:avLst/>
          </a:prstGeom>
          <a:noFill/>
        </p:spPr>
        <p:txBody>
          <a:bodyPr wrap="square" lIns="86521" tIns="43260" rIns="86521" bIns="43260" rtlCol="0">
            <a:spAutoFit/>
          </a:bodyPr>
          <a:lstStyle/>
          <a:p>
            <a:pPr marL="342900" indent="-342900" algn="just"/>
            <a:r>
              <a:rPr lang="ru-RU" sz="2000" b="1" dirty="0">
                <a:latin typeface="Times New Roman" pitchFamily="18" charset="0"/>
                <a:cs typeface="Times New Roman" pitchFamily="18" charset="0"/>
              </a:rPr>
              <a:t>Краткосрочные мероприятия</a:t>
            </a:r>
            <a:r>
              <a:rPr lang="ru-RU" sz="2000" b="1" dirty="0" smtClean="0">
                <a:latin typeface="Times New Roman" pitchFamily="18" charset="0"/>
                <a:cs typeface="Times New Roman" pitchFamily="18" charset="0"/>
              </a:rPr>
              <a:t>:</a:t>
            </a:r>
            <a:endParaRPr lang="ru-RU" sz="2000" b="1" dirty="0">
              <a:latin typeface="Times New Roman" pitchFamily="18" charset="0"/>
              <a:cs typeface="Times New Roman" pitchFamily="18" charset="0"/>
            </a:endParaRPr>
          </a:p>
          <a:p>
            <a:pPr algn="just"/>
            <a:r>
              <a:rPr lang="ru-RU" sz="1700" dirty="0" smtClean="0">
                <a:latin typeface="Times New Roman" pitchFamily="18" charset="0"/>
                <a:cs typeface="Times New Roman" pitchFamily="18" charset="0"/>
              </a:rPr>
              <a:t>1. Повторные обращения в ДЗ ВО до полного решения  вопроса прямого оперативного подчинения директора ТЦМК по вопросам СМК начальнику департамента – руководителю СМК области (требуют регламенты + Указано в Справке по оценке СМК области комиссией ФЦМК Минздрава России от 1 октября 2021 года).</a:t>
            </a:r>
          </a:p>
          <a:p>
            <a:pPr algn="just"/>
            <a:r>
              <a:rPr lang="ru-RU" sz="1700" dirty="0" smtClean="0">
                <a:latin typeface="Times New Roman" pitchFamily="18" charset="0"/>
                <a:cs typeface="Times New Roman" pitchFamily="18" charset="0"/>
              </a:rPr>
              <a:t>2. Обращение в ДЗ ВО с обоснованием о выделении </a:t>
            </a:r>
            <a:r>
              <a:rPr lang="ru-RU" sz="1700" u="sng" dirty="0" smtClean="0">
                <a:latin typeface="Times New Roman" pitchFamily="18" charset="0"/>
                <a:cs typeface="Times New Roman" pitchFamily="18" charset="0"/>
              </a:rPr>
              <a:t>2ух ставок</a:t>
            </a:r>
            <a:r>
              <a:rPr lang="ru-RU" sz="1700" dirty="0" smtClean="0">
                <a:latin typeface="Times New Roman" pitchFamily="18" charset="0"/>
                <a:cs typeface="Times New Roman" pitchFamily="18" charset="0"/>
              </a:rPr>
              <a:t> преподавателей УЦ. </a:t>
            </a:r>
          </a:p>
          <a:p>
            <a:pPr algn="just"/>
            <a:r>
              <a:rPr lang="ru-RU" sz="1700" dirty="0" smtClean="0">
                <a:latin typeface="Times New Roman" pitchFamily="18" charset="0"/>
                <a:cs typeface="Times New Roman" pitchFamily="18" charset="0"/>
              </a:rPr>
              <a:t>3. Обращение в ДЗ ВО по отсутствию ответов на письма (от 02.03.2020г. №652, от 09.04.2020г. №1137, от 20.05.20г. №1571, от 06.10.2021г. №3259, от 01.12.2021г. №3989, от 19.12.2022г. №4564, от 24.02.2022г. №575) о необходимости подписания Соглашений о взаимодействии при медэвакуации с соседними областями, с просьбой усилить контроль документооборота.</a:t>
            </a:r>
          </a:p>
          <a:p>
            <a:pPr algn="just"/>
            <a:r>
              <a:rPr lang="ru-RU" sz="1700" dirty="0" smtClean="0">
                <a:latin typeface="Times New Roman" pitchFamily="18" charset="0"/>
                <a:cs typeface="Times New Roman" pitchFamily="18" charset="0"/>
              </a:rPr>
              <a:t>4. Обращения в ДЗ ВО по отсутствию ответов на письма (от 27.06.22г. №2240, от 26.09.22г. № 3413, от 10.11.22г. №4056, 12.12.22г. №4490)  о нарушениях реагирования медучреждениями СМК области на СЗП и ЧС (нарушение</a:t>
            </a:r>
            <a:r>
              <a:rPr lang="ru-RU" sz="1700" u="sng" dirty="0" smtClean="0">
                <a:latin typeface="Times New Roman" pitchFamily="18" charset="0"/>
                <a:cs typeface="Times New Roman" pitchFamily="18" charset="0"/>
              </a:rPr>
              <a:t> приказа Департамента №470</a:t>
            </a:r>
            <a:r>
              <a:rPr lang="ru-RU" sz="1700" dirty="0" smtClean="0">
                <a:latin typeface="Times New Roman" pitchFamily="18" charset="0"/>
                <a:cs typeface="Times New Roman" pitchFamily="18" charset="0"/>
              </a:rPr>
              <a:t>) и по нарушениям маршрутизации пострадавших при ЧС в МУ 3го уровня (нарушение</a:t>
            </a:r>
            <a:r>
              <a:rPr lang="ru-RU" sz="1700" u="sng" dirty="0" smtClean="0">
                <a:latin typeface="Times New Roman" pitchFamily="18" charset="0"/>
                <a:cs typeface="Times New Roman" pitchFamily="18" charset="0"/>
              </a:rPr>
              <a:t> приказа Департамента №884) - </a:t>
            </a:r>
            <a:r>
              <a:rPr lang="ru-RU" sz="1700" dirty="0" smtClean="0">
                <a:latin typeface="Times New Roman" pitchFamily="18" charset="0"/>
                <a:cs typeface="Times New Roman" pitchFamily="18" charset="0"/>
              </a:rPr>
              <a:t>до решения вопроса и с просьбой усиления контроля документооборота.</a:t>
            </a:r>
          </a:p>
          <a:p>
            <a:pPr algn="just"/>
            <a:r>
              <a:rPr lang="ru-RU" sz="1700" dirty="0" smtClean="0">
                <a:latin typeface="Times New Roman" pitchFamily="18" charset="0"/>
                <a:cs typeface="Times New Roman" pitchFamily="18" charset="0"/>
              </a:rPr>
              <a:t>5. Дополнительные обоснованные обращения в ДЗ ВО об отмене приказа Департамента от 28.02.2019г. №162, согласно которому ТЦМК занимается проверкой соответствия </a:t>
            </a:r>
            <a:r>
              <a:rPr lang="ru-RU" sz="1700" u="sng" dirty="0" smtClean="0">
                <a:latin typeface="Times New Roman" pitchFamily="18" charset="0"/>
                <a:cs typeface="Times New Roman" pitchFamily="18" charset="0"/>
              </a:rPr>
              <a:t> НЗ гражданской обороны медорганизаций</a:t>
            </a:r>
            <a:r>
              <a:rPr lang="ru-RU" sz="1700" dirty="0" smtClean="0">
                <a:latin typeface="Times New Roman" pitchFamily="18" charset="0"/>
                <a:cs typeface="Times New Roman" pitchFamily="18" charset="0"/>
              </a:rPr>
              <a:t> – это несвойственная функция для ТЦМК (при наличии в Департаменте 4 специалистов, занимающихся решением вопросов гражданской обороны).</a:t>
            </a:r>
          </a:p>
          <a:p>
            <a:pPr algn="just"/>
            <a:r>
              <a:rPr lang="ru-RU" sz="1700" dirty="0" smtClean="0">
                <a:latin typeface="Times New Roman" pitchFamily="18" charset="0"/>
                <a:cs typeface="Times New Roman" pitchFamily="18" charset="0"/>
              </a:rPr>
              <a:t>6. Обоснованные обращения в адрес ДЗ ВО о привлечении на учения по антитеррору специалистов по организации здравоохранения, отвечающих в соответствии с регламентами за направление (зам начальника департамента и директор ТЦМК), с отработкой вопросов оказания медпомощи и МЭ пострадавших при данном виде ЧС в необходимом объеме.</a:t>
            </a:r>
          </a:p>
          <a:p>
            <a:pPr algn="just"/>
            <a:r>
              <a:rPr lang="ru-RU" sz="1700" dirty="0" smtClean="0">
                <a:latin typeface="Times New Roman" pitchFamily="18" charset="0"/>
                <a:cs typeface="Times New Roman" pitchFamily="18" charset="0"/>
              </a:rPr>
              <a:t>7. </a:t>
            </a:r>
            <a:r>
              <a:rPr lang="ru-RU" sz="1700" dirty="0" smtClean="0">
                <a:latin typeface="Times New Roman" pitchFamily="18" charset="0"/>
                <a:cs typeface="Times New Roman" pitchFamily="18" charset="0"/>
              </a:rPr>
              <a:t>Участие в соответствии с утвержденным графиком (либо по особым распоряжениям) в командно-штабных и ТСУ по ликвидации последствий ЧС разного рода. Тренировки оповещения (подразделений ВОКБ) - не реже раза в месяц и внезапно (по необходимости).</a:t>
            </a:r>
          </a:p>
          <a:p>
            <a:pPr algn="just"/>
            <a:endParaRPr lang="ru-RU" sz="1600" dirty="0" smtClean="0">
              <a:latin typeface="Times New Roman" pitchFamily="18" charset="0"/>
              <a:cs typeface="Times New Roman" pitchFamily="18" charset="0"/>
            </a:endParaRPr>
          </a:p>
          <a:p>
            <a:pPr algn="just"/>
            <a:endParaRPr lang="ru-RU" sz="1450" dirty="0">
              <a:latin typeface="Times New Roman" pitchFamily="18" charset="0"/>
              <a:cs typeface="Times New Roman" pitchFamily="18" charset="0"/>
            </a:endParaRPr>
          </a:p>
          <a:p>
            <a:pPr algn="just"/>
            <a:endParaRPr lang="ru-RU" sz="1400" dirty="0">
              <a:latin typeface="Times New Roman" pitchFamily="18" charset="0"/>
              <a:cs typeface="Times New Roman" pitchFamily="18" charset="0"/>
            </a:endParaRPr>
          </a:p>
          <a:p>
            <a:pPr indent="-342900" algn="just">
              <a:buAutoNum type="arabicPeriod"/>
            </a:pPr>
            <a:endParaRPr lang="ru-RU" sz="2000" dirty="0">
              <a:latin typeface="Times New Roman" pitchFamily="18" charset="0"/>
              <a:cs typeface="Times New Roman" pitchFamily="18" charset="0"/>
            </a:endParaRPr>
          </a:p>
          <a:p>
            <a:pPr algn="just"/>
            <a:endParaRPr lang="ru-RU" sz="1900" dirty="0">
              <a:latin typeface="Times New Roman" pitchFamily="18" charset="0"/>
              <a:cs typeface="Times New Roman" pitchFamily="18" charset="0"/>
            </a:endParaRPr>
          </a:p>
          <a:p>
            <a:pPr algn="just"/>
            <a:endParaRPr lang="ru-RU" sz="1900" dirty="0">
              <a:latin typeface="Times New Roman" pitchFamily="18" charset="0"/>
              <a:cs typeface="Times New Roman" pitchFamily="18" charset="0"/>
            </a:endParaRPr>
          </a:p>
          <a:p>
            <a:pPr algn="just"/>
            <a:endParaRPr lang="ru-RU" sz="1900" dirty="0">
              <a:latin typeface="Times New Roman" pitchFamily="18" charset="0"/>
              <a:cs typeface="Times New Roman" pitchFamily="18" charset="0"/>
            </a:endParaRPr>
          </a:p>
          <a:p>
            <a:pPr algn="just"/>
            <a:endParaRPr lang="ru-RU" sz="1900" dirty="0">
              <a:latin typeface="Times New Roman" pitchFamily="18" charset="0"/>
              <a:cs typeface="Times New Roman" pitchFamily="18"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1262" y="0"/>
            <a:ext cx="7113321" cy="702918"/>
          </a:xfrm>
          <a:prstGeom prst="rect">
            <a:avLst/>
          </a:prstGeom>
          <a:noFill/>
        </p:spPr>
        <p:txBody>
          <a:bodyPr wrap="square" lIns="86521" tIns="43260" rIns="86521" bIns="43260" rtlCol="0">
            <a:spAutoFit/>
          </a:bodyPr>
          <a:lstStyle/>
          <a:p>
            <a:pPr algn="ctr"/>
            <a:r>
              <a:rPr lang="ru-RU" sz="2200" b="1" dirty="0">
                <a:solidFill>
                  <a:srgbClr val="FF0000"/>
                </a:solidFill>
                <a:latin typeface="Times New Roman" pitchFamily="18" charset="0"/>
                <a:cs typeface="Times New Roman" pitchFamily="18" charset="0"/>
              </a:rPr>
              <a:t>Предложения по поддержанию, развитию СМК и ПП:</a:t>
            </a:r>
            <a:endParaRPr lang="ru-RU" sz="2200" dirty="0">
              <a:solidFill>
                <a:srgbClr val="FF0000"/>
              </a:solidFill>
              <a:latin typeface="Times New Roman" pitchFamily="18" charset="0"/>
              <a:cs typeface="Times New Roman" pitchFamily="18" charset="0"/>
            </a:endParaRPr>
          </a:p>
          <a:p>
            <a:pPr algn="ctr"/>
            <a:endParaRPr lang="ru-RU" b="1" dirty="0">
              <a:solidFill>
                <a:srgbClr val="FF0000"/>
              </a:solidFill>
              <a:latin typeface="Times New Roman" pitchFamily="18" charset="0"/>
              <a:cs typeface="Times New Roman" pitchFamily="18" charset="0"/>
            </a:endParaRPr>
          </a:p>
        </p:txBody>
      </p:sp>
      <p:sp>
        <p:nvSpPr>
          <p:cNvPr id="7" name="TextBox 6"/>
          <p:cNvSpPr txBox="1"/>
          <p:nvPr/>
        </p:nvSpPr>
        <p:spPr>
          <a:xfrm>
            <a:off x="-1" y="0"/>
            <a:ext cx="7968344" cy="5783283"/>
          </a:xfrm>
          <a:prstGeom prst="rect">
            <a:avLst/>
          </a:prstGeom>
          <a:noFill/>
        </p:spPr>
        <p:txBody>
          <a:bodyPr wrap="square" lIns="86521" tIns="43260" rIns="86521" bIns="43260" rtlCol="0">
            <a:spAutoFit/>
          </a:bodyPr>
          <a:lstStyle/>
          <a:p>
            <a:pPr marL="342900" indent="-342900" algn="just"/>
            <a:endParaRPr lang="ru-RU" b="1" u="sng" dirty="0">
              <a:latin typeface="Times New Roman" pitchFamily="18" charset="0"/>
              <a:cs typeface="Times New Roman" pitchFamily="18" charset="0"/>
            </a:endParaRPr>
          </a:p>
          <a:p>
            <a:pPr algn="just"/>
            <a:endParaRPr lang="ru-RU" b="1" u="sng" dirty="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Среднесрочные </a:t>
            </a:r>
            <a:r>
              <a:rPr lang="ru-RU" b="1" dirty="0">
                <a:latin typeface="Times New Roman" pitchFamily="18" charset="0"/>
                <a:cs typeface="Times New Roman" pitchFamily="18" charset="0"/>
              </a:rPr>
              <a:t>мероприятия</a:t>
            </a:r>
            <a:r>
              <a:rPr lang="ru-RU" b="1"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1. Обеспечить диспетчера ТЦМК компьютером с программным обеспечением для подключения в информационный контур по управлению СМП, сопряженный с системой 112 (указано в Справке по оценке СМК области комиссией ФЦМК Минздрава России от 1 октября 2021 года + письмо первого Замминистра здравоохранения). Затраты порядка 60 тыс. руб.</a:t>
            </a:r>
          </a:p>
          <a:p>
            <a:pPr algn="just"/>
            <a:r>
              <a:rPr lang="ru-RU" dirty="0" smtClean="0">
                <a:latin typeface="Times New Roman" pitchFamily="18" charset="0"/>
                <a:cs typeface="Times New Roman" pitchFamily="18" charset="0"/>
              </a:rPr>
              <a:t>2. Обращение в ДЗ ВО с обоснованием возвращения в штатное расписание ВОКБ должности Зам главного врача по ГО – директор ТЦМК (определена приказом департамента от 24.02.2000 №144 «О создании Центра медицины катастроф» и соответствует требованиям приказ Минздрава РФ от 09.06.2003г. №230).</a:t>
            </a:r>
          </a:p>
          <a:p>
            <a:pPr algn="just"/>
            <a:r>
              <a:rPr lang="ru-RU" dirty="0" smtClean="0">
                <a:latin typeface="Times New Roman" pitchFamily="18" charset="0"/>
                <a:cs typeface="Times New Roman" pitchFamily="18" charset="0"/>
              </a:rPr>
              <a:t>3. В соответствии с требованиями Справки по итогам проверки ФЦМК от 01.10.2021г. и с целью обеспечения оперативности управления подразделений ТЦМК, необходимо размещение оперативно-диспетчерского отдела на территории «Лечебная».</a:t>
            </a:r>
          </a:p>
          <a:p>
            <a:pPr algn="just"/>
            <a:r>
              <a:rPr lang="ru-RU" dirty="0" smtClean="0">
                <a:latin typeface="Times New Roman" pitchFamily="18" charset="0"/>
                <a:cs typeface="Times New Roman" pitchFamily="18" charset="0"/>
              </a:rPr>
              <a:t>4. Выделение помещения площадью 105 кв.м для учебного центра по ПП.</a:t>
            </a:r>
          </a:p>
          <a:p>
            <a:pPr algn="just"/>
            <a:r>
              <a:rPr lang="ru-RU" dirty="0" smtClean="0">
                <a:latin typeface="Times New Roman" pitchFamily="18" charset="0"/>
                <a:cs typeface="Times New Roman" pitchFamily="18" charset="0"/>
              </a:rPr>
              <a:t>5. Закупка в учебный центр видеопроектора (35000 руб).</a:t>
            </a:r>
          </a:p>
        </p:txBody>
      </p:sp>
      <p:pic>
        <p:nvPicPr>
          <p:cNvPr id="2050" name="Picture 2"/>
          <p:cNvPicPr>
            <a:picLocks noChangeAspect="1" noChangeArrowheads="1"/>
          </p:cNvPicPr>
          <p:nvPr/>
        </p:nvPicPr>
        <p:blipFill>
          <a:blip r:embed="rId3" cstate="print"/>
          <a:srcRect l="37629" t="22791" r="1724" b="15948"/>
          <a:stretch>
            <a:fillRect/>
          </a:stretch>
        </p:blipFill>
        <p:spPr bwMode="auto">
          <a:xfrm>
            <a:off x="7956645" y="315127"/>
            <a:ext cx="4235355" cy="459806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30036" y="381706"/>
            <a:ext cx="7776045" cy="672140"/>
          </a:xfrm>
          <a:prstGeom prst="rect">
            <a:avLst/>
          </a:prstGeom>
          <a:noFill/>
        </p:spPr>
        <p:txBody>
          <a:bodyPr wrap="square" lIns="86521" tIns="43260" rIns="86521" bIns="43260" rtlCol="0">
            <a:spAutoFit/>
          </a:bodyPr>
          <a:lstStyle/>
          <a:p>
            <a:pPr algn="ctr"/>
            <a:r>
              <a:rPr lang="ru-RU" sz="2000" b="1" dirty="0">
                <a:solidFill>
                  <a:srgbClr val="FF0000"/>
                </a:solidFill>
                <a:latin typeface="Times New Roman" pitchFamily="18" charset="0"/>
                <a:cs typeface="Times New Roman" pitchFamily="18" charset="0"/>
              </a:rPr>
              <a:t>Предложения по поддержанию, развитию СМК и ПП:</a:t>
            </a:r>
            <a:endParaRPr lang="ru-RU" sz="2000" dirty="0">
              <a:solidFill>
                <a:srgbClr val="FF0000"/>
              </a:solidFill>
              <a:latin typeface="Times New Roman" pitchFamily="18" charset="0"/>
              <a:cs typeface="Times New Roman" pitchFamily="18" charset="0"/>
            </a:endParaRPr>
          </a:p>
          <a:p>
            <a:pPr algn="ctr"/>
            <a:endParaRPr lang="ru-RU" b="1" dirty="0">
              <a:solidFill>
                <a:srgbClr val="FF0000"/>
              </a:solidFill>
              <a:latin typeface="Times New Roman" pitchFamily="18" charset="0"/>
              <a:cs typeface="Times New Roman" pitchFamily="18" charset="0"/>
            </a:endParaRPr>
          </a:p>
        </p:txBody>
      </p:sp>
      <p:sp>
        <p:nvSpPr>
          <p:cNvPr id="7" name="TextBox 6"/>
          <p:cNvSpPr txBox="1"/>
          <p:nvPr/>
        </p:nvSpPr>
        <p:spPr>
          <a:xfrm>
            <a:off x="215839" y="760021"/>
            <a:ext cx="11620318" cy="4857902"/>
          </a:xfrm>
          <a:prstGeom prst="rect">
            <a:avLst/>
          </a:prstGeom>
          <a:noFill/>
        </p:spPr>
        <p:txBody>
          <a:bodyPr wrap="square" lIns="86521" tIns="43260" rIns="86521" bIns="43260" rtlCol="0">
            <a:spAutoFit/>
          </a:bodyPr>
          <a:lstStyle/>
          <a:p>
            <a:r>
              <a:rPr lang="ru-RU" sz="2000" b="1" dirty="0">
                <a:latin typeface="Times New Roman" pitchFamily="18" charset="0"/>
                <a:cs typeface="Times New Roman" pitchFamily="18" charset="0"/>
              </a:rPr>
              <a:t>3. Долгосрочные (возможные мероприятия)</a:t>
            </a:r>
            <a:endParaRPr lang="ru-RU" sz="2000" dirty="0">
              <a:latin typeface="Times New Roman" pitchFamily="18" charset="0"/>
              <a:cs typeface="Times New Roman" pitchFamily="18" charset="0"/>
            </a:endParaRPr>
          </a:p>
          <a:p>
            <a:r>
              <a:rPr lang="ru-RU" sz="2000" dirty="0">
                <a:latin typeface="Times New Roman" pitchFamily="18" charset="0"/>
                <a:cs typeface="Times New Roman" pitchFamily="18" charset="0"/>
              </a:rPr>
              <a:t>В связи с наличием участков автодорог значительно удаленных от МУ, возможно рассмотрение развития трассовой службы.</a:t>
            </a:r>
          </a:p>
          <a:p>
            <a:r>
              <a:rPr lang="ru-RU" sz="2000" b="1" dirty="0">
                <a:latin typeface="Times New Roman" pitchFamily="18" charset="0"/>
                <a:cs typeface="Times New Roman" pitchFamily="18" charset="0"/>
              </a:rPr>
              <a:t>Делаем:</a:t>
            </a:r>
            <a:r>
              <a:rPr lang="ru-RU" sz="2000" dirty="0">
                <a:latin typeface="Times New Roman" pitchFamily="18" charset="0"/>
                <a:cs typeface="Times New Roman" pitchFamily="18" charset="0"/>
              </a:rPr>
              <a:t> запрос в ГИБДД участков + удаленность от них МУ = места расположения трассовых пунктов. </a:t>
            </a:r>
          </a:p>
          <a:p>
            <a:r>
              <a:rPr lang="ru-RU" sz="2000" b="1" dirty="0">
                <a:latin typeface="Times New Roman" pitchFamily="18" charset="0"/>
                <a:cs typeface="Times New Roman" pitchFamily="18" charset="0"/>
              </a:rPr>
              <a:t>? Деньги</a:t>
            </a:r>
            <a:r>
              <a:rPr lang="ru-RU" sz="2000" dirty="0">
                <a:latin typeface="Times New Roman" pitchFamily="18" charset="0"/>
                <a:cs typeface="Times New Roman" pitchFamily="18" charset="0"/>
              </a:rPr>
              <a:t>: Разовая закупка пункта с автомобилем СМП в Самарской области в 2022 году </a:t>
            </a:r>
            <a:r>
              <a:rPr lang="ru-RU" sz="2000" b="1" dirty="0">
                <a:latin typeface="Times New Roman" pitchFamily="18" charset="0"/>
                <a:cs typeface="Times New Roman" pitchFamily="18" charset="0"/>
              </a:rPr>
              <a:t>9млн. руб.</a:t>
            </a:r>
            <a:r>
              <a:rPr lang="ru-RU" sz="2000" dirty="0">
                <a:latin typeface="Times New Roman" pitchFamily="18" charset="0"/>
                <a:cs typeface="Times New Roman" pitchFamily="18" charset="0"/>
              </a:rPr>
              <a:t> Ежегодное содержание: ГСМ, ФОТ и прочие расходы порядка </a:t>
            </a:r>
            <a:r>
              <a:rPr lang="ru-RU" sz="2000" b="1" dirty="0">
                <a:latin typeface="Times New Roman" pitchFamily="18" charset="0"/>
                <a:cs typeface="Times New Roman" pitchFamily="18" charset="0"/>
              </a:rPr>
              <a:t>10млн. руб. в год</a:t>
            </a:r>
            <a:r>
              <a:rPr lang="ru-RU" sz="2000" dirty="0">
                <a:latin typeface="Times New Roman" pitchFamily="18" charset="0"/>
                <a:cs typeface="Times New Roman" pitchFamily="18" charset="0"/>
              </a:rPr>
              <a:t>.</a:t>
            </a:r>
          </a:p>
          <a:p>
            <a:r>
              <a:rPr lang="ru-RU" sz="2000" b="1" dirty="0">
                <a:latin typeface="Times New Roman" pitchFamily="18" charset="0"/>
                <a:cs typeface="Times New Roman" pitchFamily="18" charset="0"/>
              </a:rPr>
              <a:t>??? Кадры:</a:t>
            </a:r>
            <a:r>
              <a:rPr lang="ru-RU" sz="2000" dirty="0">
                <a:latin typeface="Times New Roman" pitchFamily="18" charset="0"/>
                <a:cs typeface="Times New Roman" pitchFamily="18" charset="0"/>
              </a:rPr>
              <a:t> при недостатках на СМП в удаленных районах, откуда взять на трассовый пункт.</a:t>
            </a:r>
          </a:p>
          <a:p>
            <a:endParaRPr lang="ru-RU" sz="2000" dirty="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a:p>
            <a:pPr marL="342900" indent="-342900" algn="just"/>
            <a:endParaRPr lang="ru-RU" dirty="0">
              <a:latin typeface="Times New Roman" pitchFamily="18" charset="0"/>
              <a:cs typeface="Times New Roman" pitchFamily="18" charset="0"/>
            </a:endParaRPr>
          </a:p>
          <a:p>
            <a:endParaRPr lang="ru-RU" dirty="0"/>
          </a:p>
          <a:p>
            <a:pPr indent="-342900" algn="just">
              <a:buAutoNum type="arabicPeriod"/>
            </a:pPr>
            <a:endParaRPr lang="ru-RU" dirty="0">
              <a:latin typeface="Times New Roman" pitchFamily="18" charset="0"/>
              <a:cs typeface="Times New Roman" pitchFamily="18" charset="0"/>
            </a:endParaRPr>
          </a:p>
          <a:p>
            <a:pPr algn="just"/>
            <a:endParaRPr lang="ru-RU" sz="1900" dirty="0">
              <a:latin typeface="Times New Roman" pitchFamily="18" charset="0"/>
              <a:cs typeface="Times New Roman" pitchFamily="18" charset="0"/>
            </a:endParaRPr>
          </a:p>
          <a:p>
            <a:pPr algn="just"/>
            <a:endParaRPr lang="ru-RU" sz="1900" dirty="0">
              <a:latin typeface="Times New Roman" pitchFamily="18" charset="0"/>
              <a:cs typeface="Times New Roman" pitchFamily="18" charset="0"/>
            </a:endParaRPr>
          </a:p>
          <a:p>
            <a:pPr algn="just"/>
            <a:endParaRPr lang="ru-RU" sz="1900" dirty="0">
              <a:latin typeface="Times New Roman" pitchFamily="18" charset="0"/>
              <a:cs typeface="Times New Roman" pitchFamily="18" charset="0"/>
            </a:endParaRPr>
          </a:p>
          <a:p>
            <a:pPr algn="just"/>
            <a:endParaRPr lang="ru-RU" sz="1900" dirty="0">
              <a:latin typeface="Times New Roman" pitchFamily="18" charset="0"/>
              <a:cs typeface="Times New Roman" pitchFamily="18" charset="0"/>
            </a:endParaRPr>
          </a:p>
        </p:txBody>
      </p:sp>
      <p:pic>
        <p:nvPicPr>
          <p:cNvPr id="8" name="Рисунок 7">
            <a:extLst>
              <a:ext uri="{FF2B5EF4-FFF2-40B4-BE49-F238E27FC236}">
                <a16:creationId xmlns="" xmlns:a16="http://schemas.microsoft.com/office/drawing/2014/main" id="{B6195C7C-299E-4FEA-A092-33037CF13E17}"/>
              </a:ext>
            </a:extLst>
          </p:cNvPr>
          <p:cNvPicPr/>
          <p:nvPr/>
        </p:nvPicPr>
        <p:blipFill>
          <a:blip r:embed="rId3" cstate="print"/>
          <a:stretch>
            <a:fillRect/>
          </a:stretch>
        </p:blipFill>
        <p:spPr>
          <a:xfrm>
            <a:off x="2315690" y="3069773"/>
            <a:ext cx="7113318" cy="352697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1\Pictures\Coat_of_arms_of_Vologda_oblast.svg.png"/>
          <p:cNvPicPr>
            <a:picLocks noChangeAspect="1" noChangeArrowheads="1"/>
          </p:cNvPicPr>
          <p:nvPr/>
        </p:nvPicPr>
        <p:blipFill>
          <a:blip r:embed="rId3" cstate="print"/>
          <a:srcRect/>
          <a:stretch>
            <a:fillRect/>
          </a:stretch>
        </p:blipFill>
        <p:spPr bwMode="auto">
          <a:xfrm>
            <a:off x="10800523" y="548680"/>
            <a:ext cx="1108736" cy="1080120"/>
          </a:xfrm>
          <a:prstGeom prst="rect">
            <a:avLst/>
          </a:prstGeom>
          <a:noFill/>
        </p:spPr>
      </p:pic>
      <p:pic>
        <p:nvPicPr>
          <p:cNvPr id="2051" name="Picture 3" descr="C:\Users\1\Pictures\aHR0cDovL2ltZy50b3VyaXN0ZXIucnUvZmlsZXMvMy8wLzMvNi84LzgvOS8zMDM2ODg5LmpwZw==.jpg"/>
          <p:cNvPicPr>
            <a:picLocks noChangeAspect="1" noChangeArrowheads="1"/>
          </p:cNvPicPr>
          <p:nvPr/>
        </p:nvPicPr>
        <p:blipFill>
          <a:blip r:embed="rId4" cstate="print">
            <a:lum bright="33000" contrast="-9000"/>
          </a:blip>
          <a:srcRect b="6610"/>
          <a:stretch>
            <a:fillRect/>
          </a:stretch>
        </p:blipFill>
        <p:spPr bwMode="auto">
          <a:xfrm>
            <a:off x="0" y="-171400"/>
            <a:ext cx="12192000" cy="7029400"/>
          </a:xfrm>
          <a:prstGeom prst="rect">
            <a:avLst/>
          </a:prstGeom>
          <a:noFill/>
        </p:spPr>
      </p:pic>
      <p:sp>
        <p:nvSpPr>
          <p:cNvPr id="8" name="TextBox 7"/>
          <p:cNvSpPr txBox="1"/>
          <p:nvPr/>
        </p:nvSpPr>
        <p:spPr>
          <a:xfrm>
            <a:off x="3023659" y="476672"/>
            <a:ext cx="4896544" cy="523220"/>
          </a:xfrm>
          <a:prstGeom prst="rect">
            <a:avLst/>
          </a:prstGeom>
          <a:noFill/>
        </p:spPr>
        <p:txBody>
          <a:bodyPr wrap="square" rtlCol="0">
            <a:spAutoFit/>
          </a:bodyPr>
          <a:lstStyle/>
          <a:p>
            <a:endParaRPr lang="ru-RU" sz="2800" b="1" dirty="0"/>
          </a:p>
        </p:txBody>
      </p:sp>
      <p:sp>
        <p:nvSpPr>
          <p:cNvPr id="7" name="TextBox 6"/>
          <p:cNvSpPr txBox="1"/>
          <p:nvPr/>
        </p:nvSpPr>
        <p:spPr>
          <a:xfrm>
            <a:off x="3023660" y="1916835"/>
            <a:ext cx="5664629" cy="461665"/>
          </a:xfrm>
          <a:prstGeom prst="rect">
            <a:avLst/>
          </a:prstGeom>
          <a:noFill/>
        </p:spPr>
        <p:txBody>
          <a:bodyPr wrap="square" rtlCol="0">
            <a:spAutoFit/>
          </a:bodyPr>
          <a:lstStyle/>
          <a:p>
            <a:endParaRPr lang="ru-RU" sz="2400" b="1" dirty="0">
              <a:latin typeface="Times New Roman" pitchFamily="18" charset="0"/>
              <a:cs typeface="Times New Roman" pitchFamily="18" charset="0"/>
            </a:endParaRPr>
          </a:p>
        </p:txBody>
      </p:sp>
      <p:sp>
        <p:nvSpPr>
          <p:cNvPr id="15364" name="Rectangle 4"/>
          <p:cNvSpPr>
            <a:spLocks noChangeArrowheads="1"/>
          </p:cNvSpPr>
          <p:nvPr/>
        </p:nvSpPr>
        <p:spPr bwMode="auto">
          <a:xfrm>
            <a:off x="239351" y="2602071"/>
            <a:ext cx="11620581"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ru-RU"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lang="ru-RU" sz="3200" dirty="0">
              <a:latin typeface="Times New Roman" pitchFamily="18" charset="0"/>
              <a:ea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lang="ru-RU" sz="3200" dirty="0">
              <a:latin typeface="Times New Roman" pitchFamily="18" charset="0"/>
              <a:ea typeface="Times New Roman" pitchFamily="18" charset="0"/>
              <a:cs typeface="Times New Roman" pitchFamily="18" charset="0"/>
            </a:endParaRPr>
          </a:p>
        </p:txBody>
      </p:sp>
      <p:sp>
        <p:nvSpPr>
          <p:cNvPr id="12289" name="Rectangle 1"/>
          <p:cNvSpPr>
            <a:spLocks noChangeArrowheads="1"/>
          </p:cNvSpPr>
          <p:nvPr/>
        </p:nvSpPr>
        <p:spPr bwMode="auto">
          <a:xfrm>
            <a:off x="3135087" y="66789"/>
            <a:ext cx="655517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ctr" fontAlgn="base">
              <a:spcBef>
                <a:spcPct val="0"/>
              </a:spcBef>
              <a:spcAft>
                <a:spcPct val="0"/>
              </a:spcAft>
            </a:pPr>
            <a:r>
              <a:rPr lang="ru-RU" sz="2800" b="1" dirty="0">
                <a:latin typeface="Times New Roman" pitchFamily="18" charset="0"/>
                <a:cs typeface="Times New Roman" pitchFamily="18" charset="0"/>
              </a:rPr>
              <a:t>Выделение округов медэвакуации</a:t>
            </a:r>
            <a:endParaRPr kumimoji="0" lang="ru-RU" sz="4000" b="0" i="0" u="none" strike="noStrike" cap="none" normalizeH="0" baseline="0" dirty="0">
              <a:ln>
                <a:noFill/>
              </a:ln>
              <a:effectLst/>
              <a:latin typeface="Arial" pitchFamily="34" charset="0"/>
              <a:cs typeface="Arial" pitchFamily="34" charset="0"/>
            </a:endParaRPr>
          </a:p>
        </p:txBody>
      </p:sp>
      <p:sp>
        <p:nvSpPr>
          <p:cNvPr id="11" name="Овал 10"/>
          <p:cNvSpPr/>
          <p:nvPr/>
        </p:nvSpPr>
        <p:spPr>
          <a:xfrm rot="2694384">
            <a:off x="762187" y="1660915"/>
            <a:ext cx="7884767" cy="3553812"/>
          </a:xfrm>
          <a:prstGeom prst="ellipse">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Овал 11"/>
          <p:cNvSpPr/>
          <p:nvPr/>
        </p:nvSpPr>
        <p:spPr>
          <a:xfrm rot="2120593">
            <a:off x="-235340" y="3827741"/>
            <a:ext cx="4498157" cy="2393047"/>
          </a:xfrm>
          <a:prstGeom prst="ellipse">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Рисунок 15" descr="https://www.renderhub.com/wirecase3d/hospital-building-symbol/hospital-building-symbol-03.jpg"/>
          <p:cNvPicPr/>
          <p:nvPr/>
        </p:nvPicPr>
        <p:blipFill>
          <a:blip r:embed="rId5" cstate="print"/>
          <a:srcRect/>
          <a:stretch>
            <a:fillRect/>
          </a:stretch>
        </p:blipFill>
        <p:spPr bwMode="auto">
          <a:xfrm>
            <a:off x="5756154" y="4777065"/>
            <a:ext cx="977155" cy="928901"/>
          </a:xfrm>
          <a:prstGeom prst="rect">
            <a:avLst/>
          </a:prstGeom>
          <a:noFill/>
          <a:ln w="9525">
            <a:noFill/>
            <a:miter lim="800000"/>
            <a:headEnd/>
            <a:tailEnd/>
          </a:ln>
        </p:spPr>
      </p:pic>
      <p:pic>
        <p:nvPicPr>
          <p:cNvPr id="17" name="Рисунок 16" descr="https://www.renderhub.com/wirecase3d/hospital-building-symbol/hospital-building-symbol-03.jpg"/>
          <p:cNvPicPr/>
          <p:nvPr/>
        </p:nvPicPr>
        <p:blipFill>
          <a:blip r:embed="rId5" cstate="print"/>
          <a:srcRect/>
          <a:stretch>
            <a:fillRect/>
          </a:stretch>
        </p:blipFill>
        <p:spPr bwMode="auto">
          <a:xfrm>
            <a:off x="3017521" y="5591204"/>
            <a:ext cx="831040" cy="815692"/>
          </a:xfrm>
          <a:prstGeom prst="rect">
            <a:avLst/>
          </a:prstGeom>
          <a:noFill/>
          <a:ln w="9525">
            <a:noFill/>
            <a:miter lim="800000"/>
            <a:headEnd/>
            <a:tailEnd/>
          </a:ln>
        </p:spPr>
      </p:pic>
      <p:pic>
        <p:nvPicPr>
          <p:cNvPr id="18" name="Рисунок 17" descr="https://www.renderhub.com/wirecase3d/hospital-building-symbol/hospital-building-symbol-03.jpg"/>
          <p:cNvPicPr/>
          <p:nvPr/>
        </p:nvPicPr>
        <p:blipFill>
          <a:blip r:embed="rId5" cstate="print"/>
          <a:srcRect/>
          <a:stretch>
            <a:fillRect/>
          </a:stretch>
        </p:blipFill>
        <p:spPr bwMode="auto">
          <a:xfrm>
            <a:off x="10920159" y="1814566"/>
            <a:ext cx="750626" cy="676418"/>
          </a:xfrm>
          <a:prstGeom prst="rect">
            <a:avLst/>
          </a:prstGeom>
          <a:noFill/>
          <a:ln w="9525">
            <a:noFill/>
            <a:miter lim="800000"/>
            <a:headEnd/>
            <a:tailEnd/>
          </a:ln>
        </p:spPr>
      </p:pic>
      <p:pic>
        <p:nvPicPr>
          <p:cNvPr id="19" name="Рисунок 18" descr="https://luidorbus.ru/upload/iblock/dc9/dc99718cc2c641d961698670b8bf4837.png"/>
          <p:cNvPicPr/>
          <p:nvPr/>
        </p:nvPicPr>
        <p:blipFill>
          <a:blip r:embed="rId6" cstate="print"/>
          <a:srcRect/>
          <a:stretch>
            <a:fillRect/>
          </a:stretch>
        </p:blipFill>
        <p:spPr bwMode="auto">
          <a:xfrm>
            <a:off x="2249490" y="5906004"/>
            <a:ext cx="748738" cy="435875"/>
          </a:xfrm>
          <a:prstGeom prst="rect">
            <a:avLst/>
          </a:prstGeom>
          <a:noFill/>
          <a:ln w="9525">
            <a:noFill/>
            <a:miter lim="800000"/>
            <a:headEnd/>
            <a:tailEnd/>
          </a:ln>
        </p:spPr>
      </p:pic>
      <p:pic>
        <p:nvPicPr>
          <p:cNvPr id="20" name="Рисунок 19" descr="https://luidorbus.ru/upload/iblock/dc9/dc99718cc2c641d961698670b8bf4837.png"/>
          <p:cNvPicPr/>
          <p:nvPr/>
        </p:nvPicPr>
        <p:blipFill>
          <a:blip r:embed="rId6" cstate="print"/>
          <a:srcRect/>
          <a:stretch>
            <a:fillRect/>
          </a:stretch>
        </p:blipFill>
        <p:spPr bwMode="auto">
          <a:xfrm>
            <a:off x="5704764" y="5798311"/>
            <a:ext cx="764275" cy="429051"/>
          </a:xfrm>
          <a:prstGeom prst="rect">
            <a:avLst/>
          </a:prstGeom>
          <a:noFill/>
          <a:ln w="9525">
            <a:noFill/>
            <a:miter lim="800000"/>
            <a:headEnd/>
            <a:tailEnd/>
          </a:ln>
        </p:spPr>
      </p:pic>
      <p:pic>
        <p:nvPicPr>
          <p:cNvPr id="21" name="Рисунок 20" descr="https://luidorbus.ru/upload/iblock/dc9/dc99718cc2c641d961698670b8bf4837.png"/>
          <p:cNvPicPr/>
          <p:nvPr/>
        </p:nvPicPr>
        <p:blipFill>
          <a:blip r:embed="rId6" cstate="print"/>
          <a:srcRect/>
          <a:stretch>
            <a:fillRect/>
          </a:stretch>
        </p:blipFill>
        <p:spPr bwMode="auto">
          <a:xfrm>
            <a:off x="11238844" y="2511983"/>
            <a:ext cx="737365" cy="413129"/>
          </a:xfrm>
          <a:prstGeom prst="rect">
            <a:avLst/>
          </a:prstGeom>
          <a:noFill/>
          <a:ln w="9525">
            <a:noFill/>
            <a:miter lim="800000"/>
            <a:headEnd/>
            <a:tailEnd/>
          </a:ln>
        </p:spPr>
      </p:pic>
      <p:cxnSp>
        <p:nvCxnSpPr>
          <p:cNvPr id="23" name="Прямая со стрелкой 22"/>
          <p:cNvCxnSpPr/>
          <p:nvPr/>
        </p:nvCxnSpPr>
        <p:spPr>
          <a:xfrm>
            <a:off x="2581155" y="1122745"/>
            <a:ext cx="3113589" cy="36228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a:off x="747971" y="4297594"/>
            <a:ext cx="2146168" cy="141795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p:nvPr/>
        </p:nvCxnSpPr>
        <p:spPr>
          <a:xfrm flipV="1">
            <a:off x="10409057" y="2572512"/>
            <a:ext cx="707136" cy="16824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p:nvPr/>
        </p:nvCxnSpPr>
        <p:spPr>
          <a:xfrm flipH="1">
            <a:off x="6376416" y="2048256"/>
            <a:ext cx="4486656" cy="27066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descr="https://sibcaritas.ru/wp-content/uploads/2017/03/bolnica.jpg"/>
          <p:cNvPicPr>
            <a:picLocks noChangeAspect="1" noChangeArrowheads="1"/>
          </p:cNvPicPr>
          <p:nvPr/>
        </p:nvPicPr>
        <p:blipFill>
          <a:blip r:embed="rId7" cstate="print"/>
          <a:srcRect/>
          <a:stretch>
            <a:fillRect/>
          </a:stretch>
        </p:blipFill>
        <p:spPr bwMode="auto">
          <a:xfrm>
            <a:off x="2315689" y="417615"/>
            <a:ext cx="568188" cy="566306"/>
          </a:xfrm>
          <a:prstGeom prst="rect">
            <a:avLst/>
          </a:prstGeom>
          <a:noFill/>
        </p:spPr>
      </p:pic>
      <p:pic>
        <p:nvPicPr>
          <p:cNvPr id="70" name="Picture 2" descr="https://sibcaritas.ru/wp-content/uploads/2017/03/bolnica.jpg"/>
          <p:cNvPicPr>
            <a:picLocks noChangeAspect="1" noChangeArrowheads="1"/>
          </p:cNvPicPr>
          <p:nvPr/>
        </p:nvPicPr>
        <p:blipFill>
          <a:blip r:embed="rId7" cstate="print"/>
          <a:srcRect/>
          <a:stretch>
            <a:fillRect/>
          </a:stretch>
        </p:blipFill>
        <p:spPr bwMode="auto">
          <a:xfrm>
            <a:off x="9995778" y="4435469"/>
            <a:ext cx="486082" cy="484472"/>
          </a:xfrm>
          <a:prstGeom prst="rect">
            <a:avLst/>
          </a:prstGeom>
          <a:noFill/>
        </p:spPr>
      </p:pic>
      <p:pic>
        <p:nvPicPr>
          <p:cNvPr id="71" name="Picture 2" descr="https://sibcaritas.ru/wp-content/uploads/2017/03/bolnica.jpg"/>
          <p:cNvPicPr>
            <a:picLocks noChangeAspect="1" noChangeArrowheads="1"/>
          </p:cNvPicPr>
          <p:nvPr/>
        </p:nvPicPr>
        <p:blipFill>
          <a:blip r:embed="rId7" cstate="print"/>
          <a:srcRect/>
          <a:stretch>
            <a:fillRect/>
          </a:stretch>
        </p:blipFill>
        <p:spPr bwMode="auto">
          <a:xfrm>
            <a:off x="221675" y="3756984"/>
            <a:ext cx="537979" cy="536197"/>
          </a:xfrm>
          <a:prstGeom prst="rect">
            <a:avLst/>
          </a:prstGeom>
          <a:noFill/>
        </p:spPr>
      </p:pic>
      <p:sp>
        <p:nvSpPr>
          <p:cNvPr id="77" name="TextBox 76"/>
          <p:cNvSpPr txBox="1"/>
          <p:nvPr/>
        </p:nvSpPr>
        <p:spPr>
          <a:xfrm>
            <a:off x="1527858" y="6500075"/>
            <a:ext cx="4876800" cy="369332"/>
          </a:xfrm>
          <a:prstGeom prst="rect">
            <a:avLst/>
          </a:prstGeom>
          <a:noFill/>
        </p:spPr>
        <p:txBody>
          <a:bodyPr wrap="square" rtlCol="0">
            <a:spAutoFit/>
          </a:bodyPr>
          <a:lstStyle/>
          <a:p>
            <a:r>
              <a:rPr lang="ru-RU" dirty="0">
                <a:latin typeface="Times New Roman" pitchFamily="18" charset="0"/>
                <a:cs typeface="Times New Roman" pitchFamily="18" charset="0"/>
              </a:rPr>
              <a:t>Направление медицинской эвакуации</a:t>
            </a:r>
          </a:p>
        </p:txBody>
      </p:sp>
      <p:pic>
        <p:nvPicPr>
          <p:cNvPr id="33" name="Рисунок 32" descr="https://www.renderhub.com/wirecase3d/hospital-building-symbol/hospital-building-symbol-03.jpg"/>
          <p:cNvPicPr/>
          <p:nvPr/>
        </p:nvPicPr>
        <p:blipFill>
          <a:blip r:embed="rId5" cstate="print"/>
          <a:srcRect/>
          <a:stretch>
            <a:fillRect/>
          </a:stretch>
        </p:blipFill>
        <p:spPr bwMode="auto">
          <a:xfrm>
            <a:off x="7619999" y="3881110"/>
            <a:ext cx="557777" cy="495818"/>
          </a:xfrm>
          <a:prstGeom prst="rect">
            <a:avLst/>
          </a:prstGeom>
          <a:noFill/>
          <a:ln w="9525">
            <a:noFill/>
            <a:miter lim="800000"/>
            <a:headEnd/>
            <a:tailEnd/>
          </a:ln>
        </p:spPr>
      </p:pic>
      <p:cxnSp>
        <p:nvCxnSpPr>
          <p:cNvPr id="35" name="Прямая со стрелкой 34"/>
          <p:cNvCxnSpPr/>
          <p:nvPr/>
        </p:nvCxnSpPr>
        <p:spPr>
          <a:xfrm flipH="1">
            <a:off x="7924800" y="2633472"/>
            <a:ext cx="597408"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p:nvPr/>
        </p:nvCxnSpPr>
        <p:spPr>
          <a:xfrm flipH="1">
            <a:off x="6412992" y="3742944"/>
            <a:ext cx="1377696" cy="10363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6" name="Picture 2" descr="https://sibcaritas.ru/wp-content/uploads/2017/03/bolnica.jpg"/>
          <p:cNvPicPr>
            <a:picLocks noChangeAspect="1" noChangeArrowheads="1"/>
          </p:cNvPicPr>
          <p:nvPr/>
        </p:nvPicPr>
        <p:blipFill>
          <a:blip r:embed="rId7" cstate="print"/>
          <a:srcRect/>
          <a:stretch>
            <a:fillRect/>
          </a:stretch>
        </p:blipFill>
        <p:spPr bwMode="auto">
          <a:xfrm>
            <a:off x="8465682" y="1990973"/>
            <a:ext cx="486082" cy="484472"/>
          </a:xfrm>
          <a:prstGeom prst="rect">
            <a:avLst/>
          </a:prstGeom>
          <a:noFill/>
        </p:spPr>
      </p:pic>
      <p:pic>
        <p:nvPicPr>
          <p:cNvPr id="47" name="Рисунок 46" descr="https://luidorbus.ru/upload/iblock/dc9/dc99718cc2c641d961698670b8bf4837.png"/>
          <p:cNvPicPr/>
          <p:nvPr/>
        </p:nvPicPr>
        <p:blipFill>
          <a:blip r:embed="rId6" cstate="print"/>
          <a:srcRect/>
          <a:stretch>
            <a:fillRect/>
          </a:stretch>
        </p:blipFill>
        <p:spPr bwMode="auto">
          <a:xfrm>
            <a:off x="8062828" y="4163999"/>
            <a:ext cx="737365" cy="413129"/>
          </a:xfrm>
          <a:prstGeom prst="rect">
            <a:avLst/>
          </a:prstGeom>
          <a:noFill/>
          <a:ln w="9525">
            <a:noFill/>
            <a:miter lim="800000"/>
            <a:headEnd/>
            <a:tailEnd/>
          </a:ln>
        </p:spPr>
      </p:pic>
      <p:sp>
        <p:nvSpPr>
          <p:cNvPr id="62" name="TextBox 61"/>
          <p:cNvSpPr txBox="1"/>
          <p:nvPr/>
        </p:nvSpPr>
        <p:spPr>
          <a:xfrm>
            <a:off x="8843750" y="3234520"/>
            <a:ext cx="1351128" cy="646331"/>
          </a:xfrm>
          <a:prstGeom prst="rect">
            <a:avLst/>
          </a:prstGeom>
          <a:noFill/>
        </p:spPr>
        <p:txBody>
          <a:bodyPr wrap="square" rtlCol="0">
            <a:spAutoFit/>
          </a:bodyPr>
          <a:lstStyle/>
          <a:p>
            <a:pPr algn="ctr"/>
            <a:r>
              <a:rPr lang="ru-RU" b="1" dirty="0">
                <a:latin typeface="Times New Roman" pitchFamily="18" charset="0"/>
                <a:cs typeface="Times New Roman" pitchFamily="18" charset="0"/>
              </a:rPr>
              <a:t>150000</a:t>
            </a:r>
            <a:r>
              <a:rPr lang="en-US" b="1" dirty="0">
                <a:latin typeface="Times New Roman" pitchFamily="18" charset="0"/>
                <a:cs typeface="Times New Roman" pitchFamily="18" charset="0"/>
              </a:rPr>
              <a:t> </a:t>
            </a:r>
            <a:r>
              <a:rPr lang="ru-RU" b="1" dirty="0">
                <a:latin typeface="Times New Roman" pitchFamily="18" charset="0"/>
                <a:cs typeface="Times New Roman" pitchFamily="18" charset="0"/>
              </a:rPr>
              <a:t>человек</a:t>
            </a:r>
          </a:p>
        </p:txBody>
      </p:sp>
      <p:sp>
        <p:nvSpPr>
          <p:cNvPr id="64" name="TextBox 63"/>
          <p:cNvSpPr txBox="1"/>
          <p:nvPr/>
        </p:nvSpPr>
        <p:spPr>
          <a:xfrm>
            <a:off x="432815" y="3425588"/>
            <a:ext cx="2160259" cy="646331"/>
          </a:xfrm>
          <a:prstGeom prst="rect">
            <a:avLst/>
          </a:prstGeom>
          <a:noFill/>
        </p:spPr>
        <p:txBody>
          <a:bodyPr wrap="square" rtlCol="0">
            <a:spAutoFit/>
          </a:bodyPr>
          <a:lstStyle/>
          <a:p>
            <a:pPr algn="ctr"/>
            <a:r>
              <a:rPr lang="ru-RU" b="1" dirty="0">
                <a:latin typeface="Times New Roman" pitchFamily="18" charset="0"/>
                <a:cs typeface="Times New Roman" pitchFamily="18" charset="0"/>
              </a:rPr>
              <a:t>458000</a:t>
            </a:r>
          </a:p>
          <a:p>
            <a:pPr algn="ctr"/>
            <a:r>
              <a:rPr lang="ru-RU" b="1" dirty="0">
                <a:latin typeface="Times New Roman" pitchFamily="18" charset="0"/>
                <a:cs typeface="Times New Roman" pitchFamily="18" charset="0"/>
              </a:rPr>
              <a:t>человек</a:t>
            </a:r>
          </a:p>
        </p:txBody>
      </p:sp>
      <p:sp>
        <p:nvSpPr>
          <p:cNvPr id="65" name="TextBox 64"/>
          <p:cNvSpPr txBox="1"/>
          <p:nvPr/>
        </p:nvSpPr>
        <p:spPr>
          <a:xfrm>
            <a:off x="1993392" y="2097024"/>
            <a:ext cx="1255776" cy="646331"/>
          </a:xfrm>
          <a:prstGeom prst="rect">
            <a:avLst/>
          </a:prstGeom>
          <a:noFill/>
        </p:spPr>
        <p:txBody>
          <a:bodyPr wrap="square" rtlCol="0">
            <a:spAutoFit/>
          </a:bodyPr>
          <a:lstStyle/>
          <a:p>
            <a:pPr algn="ctr"/>
            <a:r>
              <a:rPr lang="ru-RU" b="1" dirty="0">
                <a:latin typeface="Times New Roman" pitchFamily="18" charset="0"/>
                <a:cs typeface="Times New Roman" pitchFamily="18" charset="0"/>
              </a:rPr>
              <a:t>664260</a:t>
            </a:r>
            <a:r>
              <a:rPr lang="en-US" b="1" dirty="0">
                <a:latin typeface="Times New Roman" pitchFamily="18" charset="0"/>
                <a:cs typeface="Times New Roman" pitchFamily="18" charset="0"/>
              </a:rPr>
              <a:t> </a:t>
            </a:r>
            <a:r>
              <a:rPr lang="ru-RU" b="1" dirty="0">
                <a:latin typeface="Times New Roman" pitchFamily="18" charset="0"/>
                <a:cs typeface="Times New Roman" pitchFamily="18" charset="0"/>
              </a:rPr>
              <a:t>человек</a:t>
            </a:r>
          </a:p>
        </p:txBody>
      </p:sp>
      <p:cxnSp>
        <p:nvCxnSpPr>
          <p:cNvPr id="59" name="Прямая со стрелкой 58"/>
          <p:cNvCxnSpPr/>
          <p:nvPr/>
        </p:nvCxnSpPr>
        <p:spPr>
          <a:xfrm>
            <a:off x="513711" y="6709719"/>
            <a:ext cx="107289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Рисунок 13" descr="http://www.apk-vector.ru/res_ru/0_image_2121_1.png"/>
          <p:cNvPicPr/>
          <p:nvPr/>
        </p:nvPicPr>
        <p:blipFill>
          <a:blip r:embed="rId8" cstate="print">
            <a:lum bright="-30000"/>
          </a:blip>
          <a:srcRect/>
          <a:stretch>
            <a:fillRect/>
          </a:stretch>
        </p:blipFill>
        <p:spPr bwMode="auto">
          <a:xfrm>
            <a:off x="5664366" y="5339187"/>
            <a:ext cx="2434879" cy="707352"/>
          </a:xfrm>
          <a:prstGeom prst="rect">
            <a:avLst/>
          </a:prstGeom>
          <a:noFill/>
          <a:ln w="9525">
            <a:noFill/>
            <a:miter lim="800000"/>
            <a:headEnd/>
            <a:tailEnd/>
          </a:ln>
        </p:spPr>
      </p:pic>
      <p:pic>
        <p:nvPicPr>
          <p:cNvPr id="15" name="Рисунок 14" descr="http://www.apk-vector.ru/res_ru/0_image_2121_1.png"/>
          <p:cNvPicPr/>
          <p:nvPr/>
        </p:nvPicPr>
        <p:blipFill>
          <a:blip r:embed="rId8" cstate="print">
            <a:lum bright="-30000"/>
          </a:blip>
          <a:srcRect/>
          <a:stretch>
            <a:fillRect/>
          </a:stretch>
        </p:blipFill>
        <p:spPr bwMode="auto">
          <a:xfrm>
            <a:off x="926410" y="5834509"/>
            <a:ext cx="2101659" cy="726486"/>
          </a:xfrm>
          <a:prstGeom prst="rect">
            <a:avLst/>
          </a:prstGeom>
          <a:noFill/>
          <a:ln w="9525">
            <a:noFill/>
            <a:miter lim="800000"/>
            <a:headEnd/>
            <a:tailEnd/>
          </a:ln>
        </p:spPr>
      </p:pic>
      <p:sp>
        <p:nvSpPr>
          <p:cNvPr id="12290" name="AutoShape 2" descr="Картинки по запросу &quot;значок вопрос для презентации&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2292" name="AutoShape 4" descr="Картинки по запросу &quot;значок вопрос для презентации&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2294" name="AutoShape 6" descr="Картинки по запросу &quot;значок вопрос для презентации&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2296" name="AutoShape 8" descr="Картинки по запросу &quot;значок вопрос для презентации&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2298" name="AutoShape 10" descr="Картинки по запросу &quot;значок вопрос для презентации&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8" name="Рисунок 47" descr="http://www.apk-vector.ru/res_ru/0_image_2121_1.png"/>
          <p:cNvPicPr/>
          <p:nvPr/>
        </p:nvPicPr>
        <p:blipFill>
          <a:blip r:embed="rId8" cstate="print">
            <a:lum bright="-30000"/>
          </a:blip>
          <a:srcRect/>
          <a:stretch>
            <a:fillRect/>
          </a:stretch>
        </p:blipFill>
        <p:spPr bwMode="auto">
          <a:xfrm>
            <a:off x="9066350" y="1554827"/>
            <a:ext cx="2434879" cy="707352"/>
          </a:xfrm>
          <a:prstGeom prst="rect">
            <a:avLst/>
          </a:prstGeom>
          <a:noFill/>
          <a:ln w="9525">
            <a:noFill/>
            <a:miter lim="800000"/>
            <a:headEnd/>
            <a:tailEnd/>
          </a:ln>
        </p:spPr>
      </p:pic>
      <p:sp>
        <p:nvSpPr>
          <p:cNvPr id="49" name="Овал 48"/>
          <p:cNvSpPr/>
          <p:nvPr/>
        </p:nvSpPr>
        <p:spPr>
          <a:xfrm rot="3551672">
            <a:off x="7486794" y="629520"/>
            <a:ext cx="3755367" cy="6218992"/>
          </a:xfrm>
          <a:prstGeom prst="ellipse">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51" name="Прямая соединительная линия 50"/>
          <p:cNvCxnSpPr/>
          <p:nvPr/>
        </p:nvCxnSpPr>
        <p:spPr>
          <a:xfrm>
            <a:off x="2019869" y="382137"/>
            <a:ext cx="2934268" cy="5636526"/>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37671E-7 -1.82239E-6 C -0.00208 -0.00093 -0.00586 -0.00208 -0.00781 -0.00393 C -0.01198 -0.00763 -0.01446 -0.01318 -0.01901 -0.01573 C -0.02188 -0.02105 -0.02527 -0.02405 -0.028 -0.02983 C -0.02878 -0.03168 -0.02904 -0.03446 -0.03022 -0.03562 C -0.03217 -0.03747 -0.03465 -0.037 -0.03686 -0.0377 C -0.04129 -0.0451 -0.04897 -0.04625 -0.05484 -0.04949 C -0.0594 -0.05805 -0.07073 -0.06846 -0.07724 -0.07146 C -0.08258 -0.07771 -0.08962 -0.08094 -0.09404 -0.08927 C -0.1016 -0.10338 -0.11176 -0.1161 -0.12088 -0.1272 C -0.12244 -0.12905 -0.12296 -0.13275 -0.12426 -0.13506 C -0.12518 -0.13668 -0.12648 -0.1376 -0.12765 -0.13899 C -0.13013 -0.14801 -0.13364 -0.15264 -0.13664 -0.16096 C -0.14146 -0.17461 -0.13638 -0.16397 -0.14107 -0.17299 C -0.14289 -0.18224 -0.14641 -0.18987 -0.14888 -0.19866 C -0.15331 -0.21439 -0.15344 -0.23289 -0.15787 -0.24838 C -0.15826 -0.25116 -0.15826 -0.25393 -0.15891 -0.25648 C -0.15943 -0.25809 -0.16074 -0.25879 -0.16126 -0.26041 C -0.16373 -0.26896 -0.16269 -0.27729 -0.16686 -0.28423 C -0.16725 -0.28885 -0.16738 -0.29348 -0.1679 -0.2981 C -0.16816 -0.30088 -0.16946 -0.30342 -0.16907 -0.3062 C -0.16855 -0.3092 -0.16022 -0.32216 -0.15891 -0.32401 C -0.15566 -0.33303 -0.15175 -0.34019 -0.14888 -0.34991 C -0.14745 -0.355 -0.14745 -0.36332 -0.1455 -0.36772 C -0.14315 -0.37303 -0.13768 -0.37419 -0.13429 -0.37558 C -0.12921 -0.38044 -0.12413 -0.38252 -0.11866 -0.38552 C -0.11619 -0.38853 -0.11332 -0.39061 -0.11085 -0.39362 C -0.10954 -0.39524 -0.10876 -0.39824 -0.10746 -0.39963 C -0.10329 -0.40426 -0.10082 -0.40333 -0.09626 -0.40541 C -0.09274 -0.40703 -0.09105 -0.40957 -0.08727 -0.41143 C -0.08128 -0.41443 -0.07633 -0.41582 -0.07047 -0.41952 C -0.06408 -0.42345 -0.05705 -0.42068 -0.05041 -0.42137 C -0.03647 -0.42507 -0.02305 -0.42623 -0.00885 -0.42738 C -0.00104 -0.42669 0.00678 -0.42623 0.01459 -0.4253 C 0.0172 -0.42507 0.02006 -0.42553 0.02241 -0.42345 C 0.02345 -0.42253 0.0228 -0.41883 0.02358 -0.41744 C 0.02866 -0.40842 0.03595 -0.40657 0.04143 -0.39963 C 0.05015 -0.38853 0.05914 -0.37442 0.06943 -0.36772 C 0.08389 -0.34829 0.07347 -0.36217 0.08285 -0.34991 C 0.08441 -0.34783 0.08741 -0.3439 0.08741 -0.3439 C 0.08884 -0.3358 0.09197 -0.32979 0.09405 -0.32192 C 0.09587 -0.31476 0.09639 -0.30504 0.09861 -0.2981 C 0.09991 -0.29394 0.10161 -0.29024 0.10304 -0.28631 C 0.10721 -0.27498 0.10825 -0.25948 0.10981 -0.24653 C 0.10903 -0.2241 0.11111 -0.21577 0.10525 -0.20074 C 0.10343 -0.19056 0.10486 -0.18108 0.10642 -0.17091 C 0.10603 -0.15634 0.1059 -0.14177 0.10525 -0.1272 C 0.10499 -0.12026 0.09965 -0.10916 0.09965 -0.10916 C 0.09744 -0.09713 0.09431 -0.08048 0.08845 -0.07354 C 0.08467 -0.06337 0.08194 -0.05227 0.0762 -0.04556 C 0.07373 -0.03908 0.07047 -0.0296 0.06722 -0.02382 C 0.06383 -0.01781 0.05823 -0.01642 0.0538 -0.01388 C 0.04325 -0.00162 0.02371 0.00694 0.01121 0.00994 C 0.00586 0.00879 -4.37671E-7 0.0111 -4.37671E-7 -1.82239E-6 Z " pathEditMode="relative" ptsTypes="ffffffffffffffffffffffffffffffffffffffffffffffffffffff">
                                      <p:cBhvr>
                                        <p:cTn id="6" dur="5000" fill="hold"/>
                                        <p:tgtEl>
                                          <p:spTgt spid="15"/>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6.56506E-7 3.82054E-6 C -0.00221 -0.01179 0.00065 -0.00185 -0.0056 -0.00832 C -0.0069 -0.00948 -0.00755 -0.01249 -0.00898 -0.01388 C -0.01107 -0.01596 -0.01354 -0.01665 -0.01576 -0.01827 C -0.0168 -0.01873 -0.01901 -0.01989 -0.01901 -0.01989 C -0.02318 -0.02474 -0.03087 -0.03099 -0.03582 -0.03376 C -0.04324 -0.04695 -0.06174 -0.04833 -0.07164 -0.05365 C -0.08258 -0.0599 -0.09144 -0.07377 -0.10199 -0.08164 C -0.10941 -0.08719 -0.11775 -0.08973 -0.12544 -0.09343 C -0.13065 -0.09598 -0.1339 -0.1006 -0.13885 -0.10338 C -0.14471 -0.11054 -0.15136 -0.11101 -0.15787 -0.1154 C -0.16556 -0.12049 -0.17155 -0.13067 -0.17923 -0.13529 C -0.18288 -0.14177 -0.18666 -0.14824 -0.19148 -0.15125 C -0.1976 -0.16142 -0.20476 -0.17091 -0.21167 -0.179 C -0.21558 -0.18339 -0.21453 -0.18524 -0.21727 -0.19103 C -0.22066 -0.1982 -0.22482 -0.20421 -0.22847 -0.21115 C -0.23095 -0.2234 -0.23746 -0.23034 -0.24189 -0.24075 C -0.2458 -0.24977 -0.24697 -0.25647 -0.25205 -0.26272 C -0.25635 -0.27428 -0.26143 -0.28561 -0.26768 -0.2944 C -0.27015 -0.29787 -0.27315 -0.30042 -0.2755 -0.30435 C -0.28018 -0.31244 -0.28318 -0.32215 -0.28787 -0.33002 C -0.28956 -0.33996 -0.2936 -0.34736 -0.29673 -0.35592 C -0.2992 -0.36263 -0.3009 -0.37234 -0.30233 -0.37974 C -0.30324 -0.3846 -0.30532 -0.38783 -0.30689 -0.39177 C -0.30897 -0.39732 -0.31001 -0.40287 -0.31249 -0.40772 C -0.31288 -0.40957 -0.31288 -0.41189 -0.31353 -0.41351 C -0.31405 -0.41536 -0.31535 -0.41582 -0.31588 -0.41767 C -0.31692 -0.42137 -0.31679 -0.42599 -0.31809 -0.42946 C -0.32161 -0.43941 -0.32486 -0.44912 -0.32929 -0.45745 C -0.32968 -0.4593 -0.32968 -0.46161 -0.33033 -0.46346 C -0.33086 -0.46485 -0.33216 -0.46554 -0.33268 -0.46739 C -0.33385 -0.47178 -0.33372 -0.4771 -0.33489 -0.48127 C -0.33554 -0.48335 -0.33646 -0.4852 -0.33711 -0.48751 C -0.33984 -0.49676 -0.34076 -0.50763 -0.34388 -0.51688 C -0.34636 -0.52405 -0.35039 -0.52937 -0.35274 -0.53677 C -0.35808 -0.55342 -0.36055 -0.57285 -0.3685 -0.58649 C -0.36967 -0.5932 -0.37137 -0.59829 -0.37293 -0.60453 C -0.37632 -0.61818 -0.3771 -0.63367 -0.38192 -0.64616 C -0.38426 -0.66004 -0.38713 -0.67368 -0.38856 -0.68802 C -0.38791 -0.70351 -0.39025 -0.71508 -0.38192 -0.7197 C -0.37905 -0.72525 -0.37566 -0.72641 -0.37176 -0.72965 C -0.36772 -0.73728 -0.35964 -0.73867 -0.35391 -0.74167 C -0.34323 -0.74746 -0.35834 -0.73936 -0.34714 -0.74769 C -0.34636 -0.74838 -0.33724 -0.75162 -0.33711 -0.75162 C -0.32473 -0.76249 -0.31014 -0.76226 -0.29673 -0.76364 C -0.29008 -0.76295 -0.28331 -0.76341 -0.27667 -0.76156 C -0.27563 -0.76133 -0.27523 -0.75856 -0.27432 -0.75763 C -0.27042 -0.75416 -0.2639 -0.75208 -0.25986 -0.74954 C -0.25179 -0.74445 -0.24697 -0.73127 -0.2385 -0.7278 C -0.23642 -0.72525 -0.23381 -0.72456 -0.23186 -0.72178 C -0.23043 -0.7197 -0.22626 -0.70883 -0.22508 -0.70583 C -0.22105 -0.68247 -0.22769 -0.71855 -0.2217 -0.69403 C -0.21675 -0.67368 -0.21779 -0.64824 -0.21167 -0.62835 C -0.20906 -0.62003 -0.20555 -0.6124 -0.20268 -0.60453 C -0.20086 -0.59389 -0.19552 -0.58511 -0.19148 -0.57655 C -0.18262 -0.55735 -0.18002 -0.54949 -0.16582 -0.54093 C -0.15722 -0.53585 -0.13885 -0.53492 -0.13885 -0.53492 C -0.12869 -0.53006 -0.11801 -0.53168 -0.10759 -0.52891 C -0.09144 -0.51896 -0.07464 -0.51203 -0.05822 -0.50301 C -0.05484 -0.50116 -0.05158 -0.49931 -0.04819 -0.49722 C -0.04598 -0.49584 -0.04363 -0.49445 -0.04142 -0.49306 C -0.04038 -0.49237 -0.03816 -0.49121 -0.03816 -0.49121 C -0.03699 -0.48982 -0.03595 -0.48844 -0.03478 -0.48751 C -0.03373 -0.48635 -0.03217 -0.48682 -0.03139 -0.4852 C -0.02175 -0.46785 -0.02983 -0.47919 -0.02579 -0.46739 C -0.02383 -0.46161 -0.01901 -0.45143 -0.01901 -0.45143 C -0.01602 -0.43386 -0.02045 -0.45768 -0.01576 -0.43941 C -0.01029 -0.41813 -0.01615 -0.43524 -0.0112 -0.4216 C -0.00859 -0.40657 -0.01211 -0.42507 -0.00781 -0.40957 C -0.00482 -0.39917 -0.00495 -0.38783 -0.00117 -0.37789 C 0.00118 -0.36193 0.00313 -0.34574 0.0056 -0.33002 C 0.0099 -0.30273 0.01655 -0.27729 0.02124 -0.25046 C 0.02215 -0.2308 0.02358 -0.21207 0.02579 -0.19288 C 0.02501 -0.16559 0.02788 -0.15518 0.02124 -0.13714 C 0.02045 -0.13321 0.0198 -0.12928 0.01902 -0.12535 C 0.01863 -0.12326 0.01785 -0.11933 0.01785 -0.11933 C 0.01602 -0.09875 0.0129 -0.07817 0.01003 -0.05782 C 0.00808 -0.04371 0.00573 -0.0259 0.00105 -0.01388 C -0.00078 -0.0037 -0.00403 -0.00717 6.56506E-7 3.82054E-6 Z " pathEditMode="relative" ptsTypes="fffffffffffffffffffffffffffffffffffffffffffffffffffffffffffffffffffffffffffffff">
                                      <p:cBhvr>
                                        <p:cTn id="8" dur="5000" fill="hold"/>
                                        <p:tgtEl>
                                          <p:spTgt spid="14"/>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3.50788E-6 8.14061E-7 C -0.03738 -0.003 -0.03308 -0.0037 -0.08284 -0.00185 C -0.08922 0.0007 -0.09548 0.00301 -0.10186 0.00602 C -0.10564 0.01226 -0.10981 0.01203 -0.11423 0.01596 C -0.11541 0.01712 -0.11645 0.01897 -0.11762 0.01989 C -0.11971 0.02151 -0.12426 0.02382 -0.12426 0.02382 C -0.12752 0.0296 -0.13065 0.02822 -0.13442 0.03192 C -0.13677 0.03423 -0.13846 0.03862 -0.14107 0.03978 C -0.14836 0.04325 -0.14302 0.04024 -0.15123 0.04579 C -0.15735 0.04996 -0.15175 0.04602 -0.15904 0.04973 C -0.16126 0.05088 -0.16569 0.05366 -0.16569 0.05366 C -0.1735 0.06337 -0.16412 0.05227 -0.17363 0.06175 C -0.17702 0.06522 -0.17871 0.06938 -0.18249 0.0717 C -0.18588 0.07725 -0.18939 0.0828 -0.19369 0.08557 C -0.1963 0.08997 -0.19916 0.09297 -0.20164 0.09737 C -0.20529 0.10384 -0.20646 0.11055 -0.21167 0.11332 C -0.22183 0.13136 -0.22847 0.15449 -0.23967 0.17114 C -0.24866 0.18455 -0.25713 0.19797 -0.26547 0.21277 C -0.26989 0.22063 -0.27849 0.23011 -0.28227 0.23867 C -0.28865 0.25324 -0.29295 0.27105 -0.30011 0.28446 C -0.30168 0.29186 -0.30311 0.29394 -0.30689 0.29834 C -0.31067 0.30851 -0.31614 0.31638 -0.3203 0.32609 C -0.32278 0.33187 -0.32408 0.33904 -0.32695 0.34413 C -0.3319 0.35269 -0.3362 0.36217 -0.34049 0.37188 C -0.34466 0.38136 -0.34675 0.39154 -0.35052 0.40171 C -0.35287 0.40819 -0.35248 0.40726 -0.35495 0.41351 C -0.35574 0.41559 -0.3573 0.41952 -0.3573 0.41952 C -0.35873 0.42785 -0.36121 0.43617 -0.36394 0.44334 C -0.36355 0.44727 -0.36368 0.45167 -0.3629 0.45537 C -0.36251 0.45722 -0.36082 0.45745 -0.36055 0.4593 C -0.35964 0.46577 -0.36069 0.47294 -0.35951 0.47919 C -0.35912 0.4815 -0.35717 0.4815 -0.35613 0.48312 C -0.35495 0.48497 -0.35391 0.48705 -0.35274 0.48913 C -0.34935 0.50879 -0.3461 0.51157 -0.33489 0.51503 C -0.33203 0.51989 -0.33073 0.52544 -0.32695 0.52891 C -0.32174 0.53377 -0.31483 0.53354 -0.3091 0.53677 C -0.29881 0.53539 -0.29021 0.53261 -0.27992 0.53099 C -0.27198 0.5259 -0.26338 0.52336 -0.25531 0.51897 C -0.23759 0.50948 -0.22118 0.50023 -0.20268 0.49515 C -0.19447 0.49006 -0.18536 0.49075 -0.17689 0.48913 C -0.17389 0.48867 -0.17103 0.48705 -0.16803 0.48705 C -0.13442 0.4859 -0.10082 0.4859 -0.06721 0.4852 C -0.05953 0.4815 -0.05145 0.48104 -0.04363 0.47919 C -0.03764 0.47572 -0.03178 0.47271 -0.02579 0.46924 C -0.0224 0.46716 -0.01993 0.46832 -0.0168 0.46531 C -0.01459 0.463 -0.00951 0.45652 -0.00677 0.45329 C -0.0056 0.4519 -0.00338 0.44935 -0.00338 0.44935 C 0.00157 0.43594 0.00639 0.42045 0.01003 0.40565 C 0.01251 0.39547 0.01342 0.38506 0.01681 0.37581 C 0.01889 0.36402 0.01642 0.37489 0.02019 0.36587 C 0.0241 0.35662 0.02671 0.34598 0.0314 0.33812 C 0.03244 0.3321 0.03361 0.32609 0.03465 0.32008 C 0.03648 0.28909 0.03895 0.25717 0.0426 0.22664 C 0.04351 0.20976 0.04299 0.19126 0.04585 0.17507 C 0.04703 0.1605 0.04716 0.1494 0.0426 0.13714 C 0.04156 0.10523 0.0383 0.07355 0.03582 0.04186 C 0.03491 0.02984 0.03283 0.01596 0.02579 0.01203 C 0.02345 0.0081 0.01459 -0.0037 0.01459 -0.00786 " pathEditMode="relative" ptsTypes="fffffffffffffffffffffffffffffffffffffffffffffffffffffffffA">
                                      <p:cBhvr>
                                        <p:cTn id="10" dur="5000" fill="hold"/>
                                        <p:tgtEl>
                                          <p:spTgt spid="4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45837" y="991165"/>
            <a:ext cx="8890243" cy="79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521" tIns="43260" rIns="86521" bIns="43260">
            <a:spAutoFit/>
          </a:bodyPr>
          <a:lstStyle>
            <a:lvl1pPr>
              <a:defRPr sz="2600">
                <a:solidFill>
                  <a:schemeClr val="tx1"/>
                </a:solidFill>
                <a:latin typeface="Arial" pitchFamily="34" charset="0"/>
                <a:cs typeface="Arial" pitchFamily="34" charset="0"/>
              </a:defRPr>
            </a:lvl1pPr>
            <a:lvl2pPr marL="742950" indent="-285750">
              <a:defRPr sz="2600">
                <a:solidFill>
                  <a:schemeClr val="tx1"/>
                </a:solidFill>
                <a:latin typeface="Arial" pitchFamily="34" charset="0"/>
                <a:cs typeface="Arial" pitchFamily="34" charset="0"/>
              </a:defRPr>
            </a:lvl2pPr>
            <a:lvl3pPr marL="1143000" indent="-228600">
              <a:defRPr sz="2600">
                <a:solidFill>
                  <a:schemeClr val="tx1"/>
                </a:solidFill>
                <a:latin typeface="Arial" pitchFamily="34" charset="0"/>
                <a:cs typeface="Arial" pitchFamily="34" charset="0"/>
              </a:defRPr>
            </a:lvl3pPr>
            <a:lvl4pPr marL="1600200" indent="-228600">
              <a:defRPr sz="2600">
                <a:solidFill>
                  <a:schemeClr val="tx1"/>
                </a:solidFill>
                <a:latin typeface="Arial" pitchFamily="34" charset="0"/>
                <a:cs typeface="Arial" pitchFamily="34" charset="0"/>
              </a:defRPr>
            </a:lvl4pPr>
            <a:lvl5pPr marL="2057400" indent="-228600">
              <a:defRPr sz="2600">
                <a:solidFill>
                  <a:schemeClr val="tx1"/>
                </a:solidFill>
                <a:latin typeface="Arial" pitchFamily="34" charset="0"/>
                <a:cs typeface="Arial" pitchFamily="34" charset="0"/>
              </a:defRPr>
            </a:lvl5pPr>
            <a:lvl6pPr marL="2514600" indent="-228600" defTabSz="1368425"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1368425"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1368425"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1368425" eaLnBrk="0" fontAlgn="base" hangingPunct="0">
              <a:spcBef>
                <a:spcPct val="0"/>
              </a:spcBef>
              <a:spcAft>
                <a:spcPct val="0"/>
              </a:spcAft>
              <a:defRPr sz="2600">
                <a:solidFill>
                  <a:schemeClr val="tx1"/>
                </a:solidFill>
                <a:latin typeface="Arial" pitchFamily="34" charset="0"/>
                <a:cs typeface="Arial" pitchFamily="34" charset="0"/>
              </a:defRPr>
            </a:lvl9pPr>
          </a:lstStyle>
          <a:p>
            <a:endParaRPr lang="ru-RU" sz="2300" b="1" dirty="0">
              <a:solidFill>
                <a:srgbClr val="FF0000"/>
              </a:solidFill>
            </a:endParaRPr>
          </a:p>
          <a:p>
            <a:endParaRPr lang="ru-RU" sz="2300" b="1" dirty="0">
              <a:solidFill>
                <a:srgbClr val="FF0000"/>
              </a:solidFill>
            </a:endParaRPr>
          </a:p>
        </p:txBody>
      </p:sp>
      <p:sp>
        <p:nvSpPr>
          <p:cNvPr id="4100" name="Rectangle 4"/>
          <p:cNvSpPr>
            <a:spLocks noChangeArrowheads="1"/>
          </p:cNvSpPr>
          <p:nvPr/>
        </p:nvSpPr>
        <p:spPr bwMode="auto">
          <a:xfrm>
            <a:off x="166255" y="368491"/>
            <a:ext cx="11839698" cy="77575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1850" b="1" dirty="0">
                <a:solidFill>
                  <a:srgbClr val="FF0000"/>
                </a:solidFill>
                <a:latin typeface="Times New Roman" pitchFamily="18" charset="0"/>
                <a:cs typeface="Times New Roman" pitchFamily="18" charset="0"/>
              </a:rPr>
              <a:t>NB</a:t>
            </a:r>
            <a:r>
              <a:rPr lang="ru-RU" sz="1850" b="1" dirty="0">
                <a:solidFill>
                  <a:srgbClr val="FF0000"/>
                </a:solidFill>
                <a:latin typeface="Times New Roman" pitchFamily="18" charset="0"/>
                <a:cs typeface="Times New Roman" pitchFamily="18" charset="0"/>
              </a:rPr>
              <a:t>!</a:t>
            </a:r>
            <a:r>
              <a:rPr lang="ru-RU" sz="1850" b="1" dirty="0">
                <a:latin typeface="Times New Roman" pitchFamily="18" charset="0"/>
                <a:cs typeface="Times New Roman" pitchFamily="18" charset="0"/>
              </a:rPr>
              <a:t>  </a:t>
            </a:r>
            <a:r>
              <a:rPr lang="ru-RU" sz="1850" b="1" dirty="0">
                <a:solidFill>
                  <a:srgbClr val="FF0000"/>
                </a:solidFill>
                <a:latin typeface="Times New Roman" pitchFamily="18" charset="0"/>
                <a:cs typeface="Times New Roman" pitchFamily="18" charset="0"/>
              </a:rPr>
              <a:t>Приказ Минздрава РФ от 28.01.2022г. №34</a:t>
            </a:r>
            <a:r>
              <a:rPr lang="ru-RU" sz="1850" dirty="0">
                <a:solidFill>
                  <a:srgbClr val="FF0000"/>
                </a:solidFill>
                <a:latin typeface="Times New Roman" pitchFamily="18" charset="0"/>
                <a:cs typeface="Times New Roman" pitchFamily="18" charset="0"/>
              </a:rPr>
              <a:t>   </a:t>
            </a:r>
            <a:r>
              <a:rPr lang="el-GR" sz="1850" b="1" dirty="0">
                <a:solidFill>
                  <a:srgbClr val="FF0000"/>
                </a:solidFill>
                <a:latin typeface="Times New Roman" pitchFamily="18" charset="0"/>
                <a:cs typeface="Times New Roman" pitchFamily="18" charset="0"/>
              </a:rPr>
              <a:t>Χ</a:t>
            </a:r>
            <a:r>
              <a:rPr lang="ru-RU" sz="1850" b="1" dirty="0">
                <a:solidFill>
                  <a:srgbClr val="FF0000"/>
                </a:solidFill>
                <a:latin typeface="Times New Roman" pitchFamily="18" charset="0"/>
                <a:cs typeface="Times New Roman" pitchFamily="18" charset="0"/>
              </a:rPr>
              <a:t> </a:t>
            </a:r>
            <a:r>
              <a:rPr lang="ru-RU" sz="1850" dirty="0">
                <a:solidFill>
                  <a:srgbClr val="FF0000"/>
                </a:solidFill>
                <a:latin typeface="Times New Roman" pitchFamily="18" charset="0"/>
                <a:cs typeface="Times New Roman" pitchFamily="18" charset="0"/>
              </a:rPr>
              <a:t> </a:t>
            </a:r>
            <a:r>
              <a:rPr lang="ru-RU" sz="1850" strike="sngStrike" dirty="0">
                <a:latin typeface="Times New Roman" pitchFamily="18" charset="0"/>
                <a:cs typeface="Times New Roman" pitchFamily="18" charset="0"/>
              </a:rPr>
              <a:t>приказ Минздрава РФ от 02.10.2019г. №827, указывавший на возможное объединение ТЦМК, СМП и ОЭКМП.</a:t>
            </a:r>
          </a:p>
          <a:p>
            <a:pPr algn="just"/>
            <a:r>
              <a:rPr lang="ru-RU" sz="1850" b="1" u="sng" dirty="0">
                <a:latin typeface="Times New Roman" pitchFamily="18" charset="0"/>
                <a:cs typeface="Times New Roman" pitchFamily="18" charset="0"/>
              </a:rPr>
              <a:t>Специфика: </a:t>
            </a:r>
            <a:r>
              <a:rPr lang="ru-RU" sz="1850" dirty="0">
                <a:latin typeface="Times New Roman" pitchFamily="18" charset="0"/>
                <a:cs typeface="Times New Roman" pitchFamily="18" charset="0"/>
              </a:rPr>
              <a:t>- </a:t>
            </a:r>
            <a:r>
              <a:rPr lang="ru-RU" sz="1850" b="1" dirty="0">
                <a:latin typeface="Times New Roman" pitchFamily="18" charset="0"/>
                <a:cs typeface="Times New Roman" pitchFamily="18" charset="0"/>
              </a:rPr>
              <a:t>ТЦМК</a:t>
            </a:r>
            <a:r>
              <a:rPr lang="ru-RU" sz="1850" dirty="0">
                <a:latin typeface="Times New Roman" pitchFamily="18" charset="0"/>
                <a:cs typeface="Times New Roman" pitchFamily="18" charset="0"/>
              </a:rPr>
              <a:t> – орган повседневного управления СМК областного уровня, штаб Службы. </a:t>
            </a:r>
          </a:p>
          <a:p>
            <a:pPr algn="just"/>
            <a:r>
              <a:rPr lang="ru-RU" sz="1850" dirty="0">
                <a:latin typeface="Times New Roman" pitchFamily="18" charset="0"/>
                <a:cs typeface="Times New Roman" pitchFamily="18" charset="0"/>
              </a:rPr>
              <a:t>                       - </a:t>
            </a:r>
            <a:r>
              <a:rPr lang="ru-RU" sz="1850" b="1" dirty="0">
                <a:latin typeface="Times New Roman" pitchFamily="18" charset="0"/>
                <a:cs typeface="Times New Roman" pitchFamily="18" charset="0"/>
              </a:rPr>
              <a:t>СМП</a:t>
            </a:r>
            <a:r>
              <a:rPr lang="ru-RU" sz="1850" dirty="0">
                <a:latin typeface="Times New Roman" pitchFamily="18" charset="0"/>
                <a:cs typeface="Times New Roman" pitchFamily="18" charset="0"/>
              </a:rPr>
              <a:t> – </a:t>
            </a:r>
            <a:r>
              <a:rPr lang="ru-RU" sz="1850" dirty="0" smtClean="0">
                <a:latin typeface="Times New Roman" pitchFamily="18" charset="0"/>
                <a:cs typeface="Times New Roman" pitchFamily="18" charset="0"/>
              </a:rPr>
              <a:t>со </a:t>
            </a:r>
            <a:r>
              <a:rPr lang="ru-RU" sz="1850" dirty="0">
                <a:latin typeface="Times New Roman" pitchFamily="18" charset="0"/>
                <a:cs typeface="Times New Roman" pitchFamily="18" charset="0"/>
              </a:rPr>
              <a:t>своим видом МП, в ОМС, задачи муниципального уровня.</a:t>
            </a:r>
          </a:p>
          <a:p>
            <a:pPr algn="just"/>
            <a:r>
              <a:rPr lang="ru-RU" sz="1850" b="1" dirty="0">
                <a:latin typeface="Times New Roman" pitchFamily="18" charset="0"/>
                <a:cs typeface="Times New Roman" pitchFamily="18" charset="0"/>
              </a:rPr>
              <a:t>                      </a:t>
            </a:r>
            <a:r>
              <a:rPr lang="ru-RU" sz="1850" b="1" dirty="0" smtClean="0">
                <a:latin typeface="Times New Roman" pitchFamily="18" charset="0"/>
                <a:cs typeface="Times New Roman" pitchFamily="18" charset="0"/>
              </a:rPr>
              <a:t> - ОЭКМП </a:t>
            </a:r>
            <a:r>
              <a:rPr lang="ru-RU" sz="1850" b="1" dirty="0">
                <a:latin typeface="Times New Roman" pitchFamily="18" charset="0"/>
                <a:cs typeface="Times New Roman" pitchFamily="18" charset="0"/>
              </a:rPr>
              <a:t>(СА)</a:t>
            </a:r>
            <a:r>
              <a:rPr lang="ru-RU" sz="1850" dirty="0">
                <a:latin typeface="Times New Roman" pitchFamily="18" charset="0"/>
                <a:cs typeface="Times New Roman" pitchFamily="18" charset="0"/>
              </a:rPr>
              <a:t> – отделения ОКБ, применение СА </a:t>
            </a:r>
            <a:r>
              <a:rPr lang="ru-RU" sz="1850" dirty="0" smtClean="0">
                <a:latin typeface="Times New Roman" pitchFamily="18" charset="0"/>
                <a:cs typeface="Times New Roman" pitchFamily="18" charset="0"/>
              </a:rPr>
              <a:t>транспорта + консультации </a:t>
            </a:r>
            <a:r>
              <a:rPr lang="ru-RU" sz="1850" dirty="0">
                <a:latin typeface="Times New Roman" pitchFamily="18" charset="0"/>
                <a:cs typeface="Times New Roman" pitchFamily="18" charset="0"/>
              </a:rPr>
              <a:t>и оперативные вмешательства (особенно у пациентов в тяжелом состоянии) в районах вылетов (наиболее часто - специалистами ВОКБ).</a:t>
            </a:r>
          </a:p>
          <a:p>
            <a:pPr algn="just"/>
            <a:r>
              <a:rPr lang="ru-RU" sz="1850" b="1" dirty="0">
                <a:solidFill>
                  <a:srgbClr val="FF0000"/>
                </a:solidFill>
                <a:latin typeface="Times New Roman" pitchFamily="18" charset="0"/>
                <a:cs typeface="Times New Roman" pitchFamily="18" charset="0"/>
              </a:rPr>
              <a:t>Риски объединения </a:t>
            </a:r>
            <a:r>
              <a:rPr lang="ru-RU" sz="1850" dirty="0">
                <a:latin typeface="Times New Roman" pitchFamily="18" charset="0"/>
                <a:cs typeface="Times New Roman" pitchFamily="18" charset="0"/>
              </a:rPr>
              <a:t>(</a:t>
            </a:r>
            <a:r>
              <a:rPr lang="ru-RU" sz="1850" dirty="0" smtClean="0">
                <a:latin typeface="Times New Roman" pitchFamily="18" charset="0"/>
                <a:cs typeface="Times New Roman" pitchFamily="18" charset="0"/>
              </a:rPr>
              <a:t>изложены в </a:t>
            </a:r>
            <a:r>
              <a:rPr lang="ru-RU" sz="1850" dirty="0">
                <a:latin typeface="Times New Roman" pitchFamily="18" charset="0"/>
                <a:cs typeface="Times New Roman" pitchFamily="18" charset="0"/>
              </a:rPr>
              <a:t>двух научных статьях)</a:t>
            </a:r>
            <a:r>
              <a:rPr lang="ru-RU" sz="1850" b="1" dirty="0">
                <a:latin typeface="Times New Roman" pitchFamily="18" charset="0"/>
                <a:cs typeface="Times New Roman" pitchFamily="18" charset="0"/>
              </a:rPr>
              <a:t>:</a:t>
            </a:r>
            <a:r>
              <a:rPr lang="ru-RU" sz="1850" b="1" dirty="0">
                <a:solidFill>
                  <a:srgbClr val="FF0000"/>
                </a:solidFill>
                <a:latin typeface="Times New Roman" pitchFamily="18" charset="0"/>
                <a:cs typeface="Times New Roman" pitchFamily="18" charset="0"/>
              </a:rPr>
              <a:t> </a:t>
            </a:r>
          </a:p>
          <a:p>
            <a:pPr algn="just"/>
            <a:r>
              <a:rPr lang="ru-RU" sz="1850" dirty="0">
                <a:latin typeface="Times New Roman" pitchFamily="18" charset="0"/>
                <a:cs typeface="Times New Roman" pitchFamily="18" charset="0"/>
              </a:rPr>
              <a:t>- наименование </a:t>
            </a:r>
            <a:r>
              <a:rPr lang="ru-RU" sz="1850" u="sng" dirty="0">
                <a:latin typeface="Times New Roman" pitchFamily="18" charset="0"/>
                <a:cs typeface="Times New Roman" pitchFamily="18" charset="0"/>
              </a:rPr>
              <a:t>РЦ СМП и МК </a:t>
            </a:r>
            <a:r>
              <a:rPr lang="ru-RU" sz="1850" u="sng" dirty="0" smtClean="0">
                <a:latin typeface="Times New Roman" pitchFamily="18" charset="0"/>
                <a:cs typeface="Times New Roman" pitchFamily="18" charset="0"/>
              </a:rPr>
              <a:t>отсутствует в регламентах </a:t>
            </a:r>
            <a:r>
              <a:rPr lang="ru-RU" sz="1850" dirty="0">
                <a:latin typeface="Times New Roman" pitchFamily="18" charset="0"/>
                <a:cs typeface="Times New Roman" pitchFamily="18" charset="0"/>
              </a:rPr>
              <a:t>- суды сотрудников (при выходе на пенсию);</a:t>
            </a:r>
            <a:endParaRPr lang="ru-RU" sz="1850" b="1" dirty="0">
              <a:latin typeface="Times New Roman" pitchFamily="18" charset="0"/>
              <a:cs typeface="Times New Roman" pitchFamily="18" charset="0"/>
            </a:endParaRPr>
          </a:p>
          <a:p>
            <a:pPr algn="just"/>
            <a:r>
              <a:rPr lang="ru-RU" sz="1850" dirty="0">
                <a:latin typeface="Times New Roman" pitchFamily="18" charset="0"/>
                <a:cs typeface="Times New Roman" pitchFamily="18" charset="0"/>
              </a:rPr>
              <a:t>- неправомочность положения и утрата функции ТЦМК – как органа повседневного </a:t>
            </a:r>
            <a:r>
              <a:rPr lang="ru-RU" sz="1850" u="sng" dirty="0">
                <a:latin typeface="Times New Roman" pitchFamily="18" charset="0"/>
                <a:cs typeface="Times New Roman" pitchFamily="18" charset="0"/>
              </a:rPr>
              <a:t>управления СМК областного уровня</a:t>
            </a:r>
            <a:r>
              <a:rPr lang="ru-RU" sz="1850" dirty="0">
                <a:latin typeface="Times New Roman" pitchFamily="18" charset="0"/>
                <a:cs typeface="Times New Roman" pitchFamily="18" charset="0"/>
              </a:rPr>
              <a:t>, при нахождении в СМП - с </a:t>
            </a:r>
            <a:r>
              <a:rPr lang="ru-RU" sz="1850" u="sng" dirty="0">
                <a:latin typeface="Times New Roman" pitchFamily="18" charset="0"/>
                <a:cs typeface="Times New Roman" pitchFamily="18" charset="0"/>
              </a:rPr>
              <a:t>муниципальным уровнем </a:t>
            </a:r>
            <a:r>
              <a:rPr lang="ru-RU" sz="1850" dirty="0" smtClean="0">
                <a:latin typeface="Times New Roman" pitchFamily="18" charset="0"/>
                <a:cs typeface="Times New Roman" pitchFamily="18" charset="0"/>
              </a:rPr>
              <a:t>задач</a:t>
            </a:r>
            <a:r>
              <a:rPr lang="ru-RU" sz="1850" dirty="0">
                <a:latin typeface="Times New Roman" pitchFamily="18" charset="0"/>
                <a:cs typeface="Times New Roman" pitchFamily="18" charset="0"/>
              </a:rPr>
              <a:t>. </a:t>
            </a:r>
          </a:p>
          <a:p>
            <a:pPr algn="just"/>
            <a:r>
              <a:rPr lang="ru-RU" sz="1850" dirty="0">
                <a:latin typeface="Times New Roman" pitchFamily="18" charset="0"/>
                <a:cs typeface="Times New Roman" pitchFamily="18" charset="0"/>
              </a:rPr>
              <a:t>- утрата подразделений </a:t>
            </a:r>
            <a:r>
              <a:rPr lang="ru-RU" sz="1850" dirty="0" smtClean="0">
                <a:latin typeface="Times New Roman" pitchFamily="18" charset="0"/>
                <a:cs typeface="Times New Roman" pitchFamily="18" charset="0"/>
              </a:rPr>
              <a:t>и кадров ТЦМК</a:t>
            </a:r>
            <a:r>
              <a:rPr lang="ru-RU" sz="1850" dirty="0">
                <a:latin typeface="Times New Roman" pitchFamily="18" charset="0"/>
                <a:cs typeface="Times New Roman" pitchFamily="18" charset="0"/>
              </a:rPr>
              <a:t>: оперативно-диспетчерского отдела (</a:t>
            </a:r>
            <a:r>
              <a:rPr lang="ru-RU" sz="1850" u="sng" dirty="0">
                <a:latin typeface="Times New Roman" pitchFamily="18" charset="0"/>
                <a:cs typeface="Times New Roman" pitchFamily="18" charset="0"/>
              </a:rPr>
              <a:t>орган оперативного управления при ЧС</a:t>
            </a:r>
            <a:r>
              <a:rPr lang="ru-RU" sz="1850" dirty="0">
                <a:latin typeface="Times New Roman" pitchFamily="18" charset="0"/>
                <a:cs typeface="Times New Roman" pitchFamily="18" charset="0"/>
              </a:rPr>
              <a:t>), </a:t>
            </a:r>
            <a:r>
              <a:rPr lang="ru-RU" sz="1850" dirty="0" smtClean="0">
                <a:latin typeface="Times New Roman" pitchFamily="18" charset="0"/>
                <a:cs typeface="Times New Roman" pitchFamily="18" charset="0"/>
              </a:rPr>
              <a:t>учебного </a:t>
            </a:r>
            <a:r>
              <a:rPr lang="ru-RU" sz="1850" dirty="0">
                <a:latin typeface="Times New Roman" pitchFamily="18" charset="0"/>
                <a:cs typeface="Times New Roman" pitchFamily="18" charset="0"/>
              </a:rPr>
              <a:t>центра ТЦМК по ПП. </a:t>
            </a:r>
          </a:p>
          <a:p>
            <a:pPr algn="just"/>
            <a:r>
              <a:rPr lang="ru-RU" sz="1850" dirty="0">
                <a:latin typeface="Times New Roman" pitchFamily="18" charset="0"/>
                <a:cs typeface="Times New Roman" pitchFamily="18" charset="0"/>
              </a:rPr>
              <a:t>- конфликт интересов (по маршрутизации, учениям, регламентам, подчиненности и т.д.).  </a:t>
            </a:r>
          </a:p>
          <a:p>
            <a:pPr algn="just"/>
            <a:r>
              <a:rPr lang="ru-RU" sz="1850" dirty="0">
                <a:latin typeface="Times New Roman" pitchFamily="18" charset="0"/>
                <a:cs typeface="Times New Roman" pitchFamily="18" charset="0"/>
              </a:rPr>
              <a:t>- трудности привлечения ведущих узких специалистов ВОКБ для медконсультаций по СА.</a:t>
            </a:r>
          </a:p>
          <a:p>
            <a:pPr algn="just"/>
            <a:r>
              <a:rPr lang="ru-RU" sz="1850" dirty="0">
                <a:latin typeface="Times New Roman" pitchFamily="18" charset="0"/>
                <a:cs typeface="Times New Roman" pitchFamily="18" charset="0"/>
              </a:rPr>
              <a:t>- подрыв готовности Резерва здравоохранения области на ЧС.</a:t>
            </a:r>
          </a:p>
          <a:p>
            <a:pPr algn="just">
              <a:buFontTx/>
              <a:buChar char="-"/>
            </a:pPr>
            <a:r>
              <a:rPr lang="ru-RU" sz="1850" dirty="0">
                <a:latin typeface="Times New Roman" pitchFamily="18" charset="0"/>
                <a:cs typeface="Times New Roman" pitchFamily="18" charset="0"/>
              </a:rPr>
              <a:t>потеря </a:t>
            </a:r>
            <a:r>
              <a:rPr lang="ru-RU" sz="1850" dirty="0" smtClean="0">
                <a:latin typeface="Times New Roman" pitchFamily="18" charset="0"/>
                <a:cs typeface="Times New Roman" pitchFamily="18" charset="0"/>
              </a:rPr>
              <a:t>территориального органа </a:t>
            </a:r>
            <a:r>
              <a:rPr lang="ru-RU" sz="1850" dirty="0">
                <a:latin typeface="Times New Roman" pitchFamily="18" charset="0"/>
                <a:cs typeface="Times New Roman" pitchFamily="18" charset="0"/>
              </a:rPr>
              <a:t>управления ВСМК, задачи которого далеко за СМП.</a:t>
            </a:r>
          </a:p>
          <a:p>
            <a:pPr algn="just">
              <a:buFontTx/>
              <a:buChar char="-"/>
            </a:pPr>
            <a:r>
              <a:rPr lang="ru-RU" sz="1850" dirty="0">
                <a:latin typeface="Times New Roman" pitchFamily="18" charset="0"/>
                <a:cs typeface="Times New Roman" pitchFamily="18" charset="0"/>
              </a:rPr>
              <a:t>утрата специалистов руководящего звена СМК.</a:t>
            </a:r>
          </a:p>
          <a:p>
            <a:pPr algn="just"/>
            <a:r>
              <a:rPr lang="ru-RU" sz="1850" dirty="0">
                <a:latin typeface="Times New Roman" pitchFamily="18" charset="0"/>
                <a:cs typeface="Times New Roman" pitchFamily="18" charset="0"/>
              </a:rPr>
              <a:t>- подрыв готовности СМК региона к реагированию на ЧС, при особом контроле вопросов СМК в условиях СВО</a:t>
            </a:r>
            <a:r>
              <a:rPr lang="ru-RU" sz="1850" dirty="0" smtClean="0">
                <a:latin typeface="Times New Roman" pitchFamily="18" charset="0"/>
                <a:cs typeface="Times New Roman" pitchFamily="18" charset="0"/>
              </a:rPr>
              <a:t>.</a:t>
            </a:r>
            <a:endParaRPr lang="ru-RU" sz="1850" b="1" dirty="0">
              <a:latin typeface="Times New Roman" pitchFamily="18" charset="0"/>
              <a:cs typeface="Times New Roman" pitchFamily="18" charset="0"/>
            </a:endParaRPr>
          </a:p>
          <a:p>
            <a:pPr algn="just"/>
            <a:r>
              <a:rPr lang="ru-RU" sz="1850" b="1" dirty="0">
                <a:latin typeface="Times New Roman" pitchFamily="18" charset="0"/>
                <a:cs typeface="Times New Roman" pitchFamily="18" charset="0"/>
              </a:rPr>
              <a:t>Как результат, уже отрицательные письма Министра здравоохранения РФ в адрес Губернаторов субъектов РФ (Республика Башкортостан, Тыва, Удмуртская Республика, Оренбургская, Ярославская, Магаданская, Псковская, Липецкая, Костромская области).</a:t>
            </a:r>
          </a:p>
          <a:p>
            <a:pPr algn="just"/>
            <a:endParaRPr lang="ru-RU" sz="1600" b="1"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a:p>
            <a:endParaRPr lang="ru-RU" sz="2400" b="1" dirty="0">
              <a:solidFill>
                <a:srgbClr val="FF0000"/>
              </a:solidFill>
            </a:endParaRPr>
          </a:p>
          <a:p>
            <a:pPr marL="0" marR="0" lvl="0" indent="0" algn="just" defTabSz="914400" rtl="0" eaLnBrk="1" fontAlgn="base" latinLnBrk="0" hangingPunct="1">
              <a:lnSpc>
                <a:spcPct val="120000"/>
              </a:lnSpc>
              <a:spcBef>
                <a:spcPct val="0"/>
              </a:spcBef>
              <a:spcAft>
                <a:spcPct val="0"/>
              </a:spcAft>
              <a:buClrTx/>
              <a:buSzTx/>
              <a:buFontTx/>
              <a:buNone/>
              <a:tabLst/>
            </a:pPr>
            <a:endPar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20000"/>
              </a:lnSpc>
              <a:spcBef>
                <a:spcPct val="0"/>
              </a:spcBef>
              <a:spcAft>
                <a:spcPct val="0"/>
              </a:spcAft>
              <a:buClrTx/>
              <a:buSzTx/>
              <a:buFontTx/>
              <a:buNone/>
              <a:tabLst/>
            </a:pPr>
            <a:endParaRPr lang="ru-RU" sz="1500" dirty="0">
              <a:latin typeface="Times New Roman" pitchFamily="18" charset="0"/>
              <a:ea typeface="Times New Roman" pitchFamily="18" charset="0"/>
              <a:cs typeface="Times New Roman" pitchFamily="18" charset="0"/>
            </a:endParaRPr>
          </a:p>
        </p:txBody>
      </p:sp>
      <p:sp>
        <p:nvSpPr>
          <p:cNvPr id="10" name="TextBox 9"/>
          <p:cNvSpPr txBox="1"/>
          <p:nvPr/>
        </p:nvSpPr>
        <p:spPr>
          <a:xfrm>
            <a:off x="495299" y="0"/>
            <a:ext cx="10465625" cy="430887"/>
          </a:xfrm>
          <a:prstGeom prst="rect">
            <a:avLst/>
          </a:prstGeom>
          <a:noFill/>
        </p:spPr>
        <p:txBody>
          <a:bodyPr wrap="square" rtlCol="0">
            <a:spAutoFit/>
          </a:bodyPr>
          <a:lstStyle/>
          <a:p>
            <a:pPr algn="ctr"/>
            <a:r>
              <a:rPr lang="ru-RU" sz="2200" b="1" dirty="0">
                <a:solidFill>
                  <a:srgbClr val="FF0000"/>
                </a:solidFill>
                <a:latin typeface="Times New Roman" pitchFamily="18" charset="0"/>
                <a:cs typeface="Times New Roman" pitchFamily="18" charset="0"/>
              </a:rPr>
              <a:t>Основные регламенты по СМК: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Заголовок 1"/>
          <p:cNvSpPr>
            <a:spLocks noGrp="1"/>
          </p:cNvSpPr>
          <p:nvPr>
            <p:ph type="title"/>
          </p:nvPr>
        </p:nvSpPr>
        <p:spPr>
          <a:xfrm>
            <a:off x="775855" y="0"/>
            <a:ext cx="10614040" cy="682467"/>
          </a:xfrm>
        </p:spPr>
        <p:txBody>
          <a:bodyPr>
            <a:normAutofit/>
          </a:bodyPr>
          <a:lstStyle/>
          <a:p>
            <a:pPr eaLnBrk="1" hangingPunct="1"/>
            <a:r>
              <a:rPr lang="ru-RU" sz="2200" b="1" dirty="0">
                <a:solidFill>
                  <a:srgbClr val="FF0000"/>
                </a:solidFill>
                <a:latin typeface="Times New Roman" pitchFamily="18" charset="0"/>
                <a:cs typeface="Times New Roman" pitchFamily="18" charset="0"/>
              </a:rPr>
              <a:t>Предполагаемые места расположения санитарно-авиационных постов</a:t>
            </a:r>
            <a:endParaRPr lang="ru-RU" sz="2200" dirty="0">
              <a:solidFill>
                <a:srgbClr val="FF0000"/>
              </a:solidFill>
              <a:latin typeface="Times New Roman" pitchFamily="18" charset="0"/>
              <a:cs typeface="Times New Roman" pitchFamily="18" charset="0"/>
            </a:endParaRPr>
          </a:p>
        </p:txBody>
      </p:sp>
      <p:pic>
        <p:nvPicPr>
          <p:cNvPr id="66563" name="Рисунок 3" descr="D:\Temp Files\karta_dorog_vologodskoj_oblasty.jpg"/>
          <p:cNvPicPr>
            <a:picLocks noChangeAspect="1" noChangeArrowheads="1"/>
          </p:cNvPicPr>
          <p:nvPr/>
        </p:nvPicPr>
        <p:blipFill>
          <a:blip r:embed="rId3" cstate="print"/>
          <a:srcRect/>
          <a:stretch>
            <a:fillRect/>
          </a:stretch>
        </p:blipFill>
        <p:spPr bwMode="auto">
          <a:xfrm>
            <a:off x="495847" y="687229"/>
            <a:ext cx="10430285" cy="6170771"/>
          </a:xfrm>
          <a:prstGeom prst="rect">
            <a:avLst/>
          </a:prstGeom>
          <a:noFill/>
          <a:ln w="9525">
            <a:noFill/>
            <a:miter lim="800000"/>
            <a:headEnd/>
            <a:tailEnd/>
          </a:ln>
        </p:spPr>
      </p:pic>
      <p:sp>
        <p:nvSpPr>
          <p:cNvPr id="5" name="Крест 4"/>
          <p:cNvSpPr/>
          <p:nvPr/>
        </p:nvSpPr>
        <p:spPr>
          <a:xfrm>
            <a:off x="4975969" y="5105806"/>
            <a:ext cx="350010" cy="380912"/>
          </a:xfrm>
          <a:prstGeom prst="plus">
            <a:avLst/>
          </a:prstGeom>
        </p:spPr>
        <p:style>
          <a:lnRef idx="1">
            <a:schemeClr val="accent6"/>
          </a:lnRef>
          <a:fillRef idx="2">
            <a:schemeClr val="accent6"/>
          </a:fillRef>
          <a:effectRef idx="1">
            <a:schemeClr val="accent6"/>
          </a:effectRef>
          <a:fontRef idx="minor">
            <a:schemeClr val="dk1"/>
          </a:fontRef>
        </p:style>
        <p:txBody>
          <a:bodyPr lIns="86521" tIns="43260" rIns="86521" bIns="43260" anchor="ctr"/>
          <a:lstStyle/>
          <a:p>
            <a:pPr algn="ctr" defTabSz="1295461">
              <a:defRPr/>
            </a:pPr>
            <a:endParaRPr lang="ru-RU" dirty="0"/>
          </a:p>
        </p:txBody>
      </p:sp>
      <p:sp>
        <p:nvSpPr>
          <p:cNvPr id="6" name="Крест 5"/>
          <p:cNvSpPr/>
          <p:nvPr/>
        </p:nvSpPr>
        <p:spPr>
          <a:xfrm>
            <a:off x="3575931" y="5181988"/>
            <a:ext cx="350010" cy="380912"/>
          </a:xfrm>
          <a:prstGeom prst="plus">
            <a:avLst/>
          </a:prstGeom>
        </p:spPr>
        <p:style>
          <a:lnRef idx="1">
            <a:schemeClr val="accent6"/>
          </a:lnRef>
          <a:fillRef idx="2">
            <a:schemeClr val="accent6"/>
          </a:fillRef>
          <a:effectRef idx="1">
            <a:schemeClr val="accent6"/>
          </a:effectRef>
          <a:fontRef idx="minor">
            <a:schemeClr val="dk1"/>
          </a:fontRef>
        </p:style>
        <p:txBody>
          <a:bodyPr lIns="86521" tIns="43260" rIns="86521" bIns="43260" anchor="ctr"/>
          <a:lstStyle/>
          <a:p>
            <a:pPr algn="ctr" defTabSz="1295461">
              <a:defRPr/>
            </a:pPr>
            <a:endParaRPr lang="ru-RU" dirty="0"/>
          </a:p>
        </p:txBody>
      </p:sp>
      <p:sp>
        <p:nvSpPr>
          <p:cNvPr id="7" name="Крест 6"/>
          <p:cNvSpPr/>
          <p:nvPr/>
        </p:nvSpPr>
        <p:spPr>
          <a:xfrm>
            <a:off x="2385898" y="1982329"/>
            <a:ext cx="350010" cy="380912"/>
          </a:xfrm>
          <a:prstGeom prst="plus">
            <a:avLst/>
          </a:prstGeom>
        </p:spPr>
        <p:style>
          <a:lnRef idx="1">
            <a:schemeClr val="accent6"/>
          </a:lnRef>
          <a:fillRef idx="2">
            <a:schemeClr val="accent6"/>
          </a:fillRef>
          <a:effectRef idx="1">
            <a:schemeClr val="accent6"/>
          </a:effectRef>
          <a:fontRef idx="minor">
            <a:schemeClr val="dk1"/>
          </a:fontRef>
        </p:style>
        <p:txBody>
          <a:bodyPr lIns="86521" tIns="43260" rIns="86521" bIns="43260" anchor="ctr"/>
          <a:lstStyle/>
          <a:p>
            <a:pPr algn="ctr" defTabSz="1295461">
              <a:defRPr/>
            </a:pPr>
            <a:endParaRPr lang="ru-RU" dirty="0">
              <a:solidFill>
                <a:srgbClr val="FF0000"/>
              </a:solidFill>
            </a:endParaRPr>
          </a:p>
        </p:txBody>
      </p:sp>
      <p:sp>
        <p:nvSpPr>
          <p:cNvPr id="10" name="Крест 9"/>
          <p:cNvSpPr/>
          <p:nvPr/>
        </p:nvSpPr>
        <p:spPr>
          <a:xfrm>
            <a:off x="7076027" y="3658341"/>
            <a:ext cx="350010" cy="380912"/>
          </a:xfrm>
          <a:prstGeom prst="plus">
            <a:avLst/>
          </a:prstGeom>
        </p:spPr>
        <p:style>
          <a:lnRef idx="1">
            <a:schemeClr val="accent6"/>
          </a:lnRef>
          <a:fillRef idx="2">
            <a:schemeClr val="accent6"/>
          </a:fillRef>
          <a:effectRef idx="1">
            <a:schemeClr val="accent6"/>
          </a:effectRef>
          <a:fontRef idx="minor">
            <a:schemeClr val="dk1"/>
          </a:fontRef>
        </p:style>
        <p:txBody>
          <a:bodyPr lIns="86521" tIns="43260" rIns="86521" bIns="43260" anchor="ctr"/>
          <a:lstStyle/>
          <a:p>
            <a:pPr algn="ctr" defTabSz="1295461">
              <a:defRPr/>
            </a:pPr>
            <a:endParaRPr lang="ru-RU" dirty="0"/>
          </a:p>
        </p:txBody>
      </p:sp>
      <p:pic>
        <p:nvPicPr>
          <p:cNvPr id="66568" name="Рисунок 11" descr="http://www.miankoutu.com/upfiles/2017-09-25/59c91fcc3aedc48575.png"/>
          <p:cNvPicPr>
            <a:picLocks noChangeAspect="1" noChangeArrowheads="1"/>
          </p:cNvPicPr>
          <p:nvPr/>
        </p:nvPicPr>
        <p:blipFill>
          <a:blip r:embed="rId4" cstate="print"/>
          <a:srcRect/>
          <a:stretch>
            <a:fillRect/>
          </a:stretch>
        </p:blipFill>
        <p:spPr bwMode="auto">
          <a:xfrm>
            <a:off x="3925941" y="5334353"/>
            <a:ext cx="371886" cy="403132"/>
          </a:xfrm>
          <a:prstGeom prst="rect">
            <a:avLst/>
          </a:prstGeom>
          <a:solidFill>
            <a:srgbClr val="00B0F0"/>
          </a:solidFill>
          <a:ln w="9525">
            <a:noFill/>
            <a:miter lim="800000"/>
            <a:headEnd/>
            <a:tailEnd/>
          </a:ln>
        </p:spPr>
      </p:pic>
      <p:pic>
        <p:nvPicPr>
          <p:cNvPr id="66569" name="Рисунок 12" descr="http://www.miankoutu.com/upfiles/2017-09-25/59c91fcc3aedc48575.png"/>
          <p:cNvPicPr>
            <a:picLocks noChangeAspect="1" noChangeArrowheads="1"/>
          </p:cNvPicPr>
          <p:nvPr/>
        </p:nvPicPr>
        <p:blipFill>
          <a:blip r:embed="rId4" cstate="print"/>
          <a:srcRect/>
          <a:stretch>
            <a:fillRect/>
          </a:stretch>
        </p:blipFill>
        <p:spPr bwMode="auto">
          <a:xfrm>
            <a:off x="7426037" y="3734524"/>
            <a:ext cx="371886" cy="403132"/>
          </a:xfrm>
          <a:prstGeom prst="rect">
            <a:avLst/>
          </a:prstGeom>
          <a:solidFill>
            <a:srgbClr val="00B0F0"/>
          </a:solidFill>
          <a:ln w="9525">
            <a:noFill/>
            <a:miter lim="800000"/>
            <a:headEnd/>
            <a:tailEnd/>
          </a:ln>
        </p:spPr>
      </p:pic>
      <p:pic>
        <p:nvPicPr>
          <p:cNvPr id="66570" name="Рисунок 13" descr="http://www.miankoutu.com/upfiles/2017-09-25/59c91fcc3aedc48575.png"/>
          <p:cNvPicPr>
            <a:picLocks noChangeAspect="1" noChangeArrowheads="1"/>
          </p:cNvPicPr>
          <p:nvPr/>
        </p:nvPicPr>
        <p:blipFill>
          <a:blip r:embed="rId4" cstate="print"/>
          <a:srcRect/>
          <a:stretch>
            <a:fillRect/>
          </a:stretch>
        </p:blipFill>
        <p:spPr bwMode="auto">
          <a:xfrm>
            <a:off x="5325979" y="5334353"/>
            <a:ext cx="371886" cy="403132"/>
          </a:xfrm>
          <a:prstGeom prst="rect">
            <a:avLst/>
          </a:prstGeom>
          <a:solidFill>
            <a:srgbClr val="00B0F0"/>
          </a:solidFill>
          <a:ln w="9525">
            <a:noFill/>
            <a:miter lim="800000"/>
            <a:headEnd/>
            <a:tailEnd/>
          </a:ln>
        </p:spPr>
      </p:pic>
      <p:pic>
        <p:nvPicPr>
          <p:cNvPr id="66571" name="Рисунок 14" descr="http://www.miankoutu.com/upfiles/2017-09-25/59c91fcc3aedc48575.png"/>
          <p:cNvPicPr>
            <a:picLocks noChangeAspect="1" noChangeArrowheads="1"/>
          </p:cNvPicPr>
          <p:nvPr/>
        </p:nvPicPr>
        <p:blipFill>
          <a:blip r:embed="rId4" cstate="print"/>
          <a:srcRect/>
          <a:stretch>
            <a:fillRect/>
          </a:stretch>
        </p:blipFill>
        <p:spPr bwMode="auto">
          <a:xfrm>
            <a:off x="10086109" y="1829965"/>
            <a:ext cx="371886" cy="403132"/>
          </a:xfrm>
          <a:prstGeom prst="rect">
            <a:avLst/>
          </a:prstGeom>
          <a:solidFill>
            <a:srgbClr val="00B0F0"/>
          </a:solidFill>
          <a:ln w="9525">
            <a:noFill/>
            <a:miter lim="800000"/>
            <a:headEnd/>
            <a:tailEnd/>
          </a:ln>
        </p:spPr>
      </p:pic>
      <p:pic>
        <p:nvPicPr>
          <p:cNvPr id="66572" name="Рисунок 15" descr="Лого итог.png"/>
          <p:cNvPicPr>
            <a:picLocks noChangeAspect="1"/>
          </p:cNvPicPr>
          <p:nvPr/>
        </p:nvPicPr>
        <p:blipFill>
          <a:blip r:embed="rId5" cstate="print"/>
          <a:srcRect/>
          <a:stretch>
            <a:fillRect/>
          </a:stretch>
        </p:blipFill>
        <p:spPr bwMode="auto">
          <a:xfrm>
            <a:off x="11020300" y="1"/>
            <a:ext cx="1171699" cy="1141814"/>
          </a:xfrm>
          <a:prstGeom prst="rect">
            <a:avLst/>
          </a:prstGeom>
          <a:noFill/>
          <a:ln w="9525">
            <a:noFill/>
            <a:miter lim="800000"/>
            <a:headEnd/>
            <a:tailEnd/>
          </a:ln>
        </p:spPr>
      </p:pic>
      <p:cxnSp>
        <p:nvCxnSpPr>
          <p:cNvPr id="18" name="Прямая соединительная линия 17"/>
          <p:cNvCxnSpPr/>
          <p:nvPr/>
        </p:nvCxnSpPr>
        <p:spPr>
          <a:xfrm flipV="1">
            <a:off x="5325979" y="1982329"/>
            <a:ext cx="1540042" cy="3275841"/>
          </a:xfrm>
          <a:prstGeom prst="line">
            <a:avLst/>
          </a:prstGeom>
          <a:ln w="31750" cmpd="sng"/>
        </p:spPr>
        <p:style>
          <a:lnRef idx="2">
            <a:schemeClr val="accent6"/>
          </a:lnRef>
          <a:fillRef idx="0">
            <a:schemeClr val="accent6"/>
          </a:fillRef>
          <a:effectRef idx="1">
            <a:schemeClr val="accent6"/>
          </a:effectRef>
          <a:fontRef idx="minor">
            <a:schemeClr val="tx1"/>
          </a:fontRef>
        </p:style>
      </p:cxnSp>
      <p:cxnSp>
        <p:nvCxnSpPr>
          <p:cNvPr id="24" name="Прямая соединительная линия 23"/>
          <p:cNvCxnSpPr/>
          <p:nvPr/>
        </p:nvCxnSpPr>
        <p:spPr>
          <a:xfrm flipH="1" flipV="1">
            <a:off x="3435927" y="2439423"/>
            <a:ext cx="1610044" cy="2742565"/>
          </a:xfrm>
          <a:prstGeom prst="line">
            <a:avLst/>
          </a:prstGeom>
          <a:ln w="31750" cmpd="sng"/>
        </p:spPr>
        <p:style>
          <a:lnRef idx="2">
            <a:schemeClr val="accent6"/>
          </a:lnRef>
          <a:fillRef idx="0">
            <a:schemeClr val="accent6"/>
          </a:fillRef>
          <a:effectRef idx="1">
            <a:schemeClr val="accent6"/>
          </a:effectRef>
          <a:fontRef idx="minor">
            <a:schemeClr val="tx1"/>
          </a:fontRef>
        </p:style>
      </p:cxnSp>
      <p:cxnSp>
        <p:nvCxnSpPr>
          <p:cNvPr id="27" name="Прямая соединительная линия 26"/>
          <p:cNvCxnSpPr/>
          <p:nvPr/>
        </p:nvCxnSpPr>
        <p:spPr>
          <a:xfrm flipH="1">
            <a:off x="2805910" y="2439423"/>
            <a:ext cx="630017" cy="0"/>
          </a:xfrm>
          <a:prstGeom prst="line">
            <a:avLst/>
          </a:prstGeom>
          <a:ln w="3175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Прямая соединительная линия 28"/>
          <p:cNvCxnSpPr/>
          <p:nvPr/>
        </p:nvCxnSpPr>
        <p:spPr>
          <a:xfrm flipH="1" flipV="1">
            <a:off x="2665906" y="839593"/>
            <a:ext cx="140004" cy="1599830"/>
          </a:xfrm>
          <a:prstGeom prst="line">
            <a:avLst/>
          </a:prstGeom>
          <a:ln w="3175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1" name="Прямая соединительная линия 30"/>
          <p:cNvCxnSpPr/>
          <p:nvPr/>
        </p:nvCxnSpPr>
        <p:spPr>
          <a:xfrm flipV="1">
            <a:off x="5745991" y="3963070"/>
            <a:ext cx="1400038" cy="457094"/>
          </a:xfrm>
          <a:prstGeom prst="line">
            <a:avLst/>
          </a:prstGeom>
          <a:ln w="3175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3" name="Прямая соединительная линия 32"/>
          <p:cNvCxnSpPr/>
          <p:nvPr/>
        </p:nvCxnSpPr>
        <p:spPr>
          <a:xfrm flipV="1">
            <a:off x="7426036" y="2896517"/>
            <a:ext cx="1050029" cy="838006"/>
          </a:xfrm>
          <a:prstGeom prst="line">
            <a:avLst/>
          </a:prstGeom>
          <a:ln w="3175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5" name="Прямая соединительная линия 34"/>
          <p:cNvCxnSpPr/>
          <p:nvPr/>
        </p:nvCxnSpPr>
        <p:spPr>
          <a:xfrm flipV="1">
            <a:off x="8476065" y="2439423"/>
            <a:ext cx="1260034" cy="457094"/>
          </a:xfrm>
          <a:prstGeom prst="line">
            <a:avLst/>
          </a:prstGeom>
          <a:ln w="3175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7" name="Прямая соединительная линия 36"/>
          <p:cNvCxnSpPr/>
          <p:nvPr/>
        </p:nvCxnSpPr>
        <p:spPr>
          <a:xfrm flipV="1">
            <a:off x="9736099" y="2058511"/>
            <a:ext cx="280008" cy="380912"/>
          </a:xfrm>
          <a:prstGeom prst="line">
            <a:avLst/>
          </a:prstGeom>
          <a:ln w="3175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0" name="Прямая соединительная линия 39"/>
          <p:cNvCxnSpPr/>
          <p:nvPr/>
        </p:nvCxnSpPr>
        <p:spPr>
          <a:xfrm flipV="1">
            <a:off x="10016107" y="1372870"/>
            <a:ext cx="0" cy="685641"/>
          </a:xfrm>
          <a:prstGeom prst="line">
            <a:avLst/>
          </a:prstGeom>
          <a:ln w="31750" cmpd="sng">
            <a:solidFill>
              <a:srgbClr val="C00000"/>
            </a:solidFill>
          </a:ln>
        </p:spPr>
        <p:style>
          <a:lnRef idx="2">
            <a:schemeClr val="accent1"/>
          </a:lnRef>
          <a:fillRef idx="0">
            <a:schemeClr val="accent1"/>
          </a:fillRef>
          <a:effectRef idx="1">
            <a:schemeClr val="accent1"/>
          </a:effectRef>
          <a:fontRef idx="minor">
            <a:schemeClr val="tx1"/>
          </a:fontRef>
        </p:style>
      </p:cxnSp>
      <p:pic>
        <p:nvPicPr>
          <p:cNvPr id="66582" name="Рисунок 10" descr="http://www.miankoutu.com/upfiles/2017-09-25/59c91fcc3aedc48575.png"/>
          <p:cNvPicPr>
            <a:picLocks noChangeAspect="1" noChangeArrowheads="1"/>
          </p:cNvPicPr>
          <p:nvPr/>
        </p:nvPicPr>
        <p:blipFill>
          <a:blip r:embed="rId4" cstate="print"/>
          <a:srcRect/>
          <a:stretch>
            <a:fillRect/>
          </a:stretch>
        </p:blipFill>
        <p:spPr bwMode="auto">
          <a:xfrm>
            <a:off x="2665906" y="1677600"/>
            <a:ext cx="371886" cy="403132"/>
          </a:xfrm>
          <a:prstGeom prst="rect">
            <a:avLst/>
          </a:prstGeom>
          <a:solidFill>
            <a:srgbClr val="00B0F0"/>
          </a:solidFill>
          <a:ln w="9525">
            <a:noFill/>
            <a:miter lim="800000"/>
            <a:headEnd/>
            <a:tailEnd/>
          </a:ln>
        </p:spPr>
      </p:pic>
      <p:sp>
        <p:nvSpPr>
          <p:cNvPr id="8" name="Крест 7"/>
          <p:cNvSpPr/>
          <p:nvPr/>
        </p:nvSpPr>
        <p:spPr>
          <a:xfrm>
            <a:off x="9666097" y="1829964"/>
            <a:ext cx="350010" cy="380912"/>
          </a:xfrm>
          <a:prstGeom prst="plus">
            <a:avLst/>
          </a:prstGeom>
        </p:spPr>
        <p:style>
          <a:lnRef idx="1">
            <a:schemeClr val="accent6"/>
          </a:lnRef>
          <a:fillRef idx="2">
            <a:schemeClr val="accent6"/>
          </a:fillRef>
          <a:effectRef idx="1">
            <a:schemeClr val="accent6"/>
          </a:effectRef>
          <a:fontRef idx="minor">
            <a:schemeClr val="dk1"/>
          </a:fontRef>
        </p:style>
        <p:txBody>
          <a:bodyPr lIns="86521" tIns="43260" rIns="86521" bIns="43260" anchor="ctr"/>
          <a:lstStyle/>
          <a:p>
            <a:pPr algn="ctr" defTabSz="1295461">
              <a:defRPr/>
            </a:pPr>
            <a:endParaRPr lang="ru-RU" dirty="0"/>
          </a:p>
        </p:txBody>
      </p:sp>
      <p:cxnSp>
        <p:nvCxnSpPr>
          <p:cNvPr id="42" name="Прямая соединительная линия 41"/>
          <p:cNvCxnSpPr/>
          <p:nvPr/>
        </p:nvCxnSpPr>
        <p:spPr>
          <a:xfrm flipH="1">
            <a:off x="3995942" y="5334353"/>
            <a:ext cx="980027" cy="0"/>
          </a:xfrm>
          <a:prstGeom prst="line">
            <a:avLst/>
          </a:prstGeom>
          <a:ln w="3175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4" name="Прямая соединительная линия 43"/>
          <p:cNvCxnSpPr>
            <a:stCxn id="6" idx="1"/>
          </p:cNvCxnSpPr>
          <p:nvPr/>
        </p:nvCxnSpPr>
        <p:spPr>
          <a:xfrm flipH="1">
            <a:off x="2595904" y="5372444"/>
            <a:ext cx="980027" cy="190456"/>
          </a:xfrm>
          <a:prstGeom prst="line">
            <a:avLst/>
          </a:prstGeom>
          <a:ln w="3175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7" name="Прямая соединительная линия 46"/>
          <p:cNvCxnSpPr/>
          <p:nvPr/>
        </p:nvCxnSpPr>
        <p:spPr>
          <a:xfrm flipH="1" flipV="1">
            <a:off x="915858" y="5334353"/>
            <a:ext cx="1680046" cy="228547"/>
          </a:xfrm>
          <a:prstGeom prst="line">
            <a:avLst/>
          </a:prstGeom>
          <a:ln w="31750" cmpd="sng">
            <a:solidFill>
              <a:srgbClr val="C00000"/>
            </a:solidFill>
          </a:ln>
        </p:spPr>
        <p:style>
          <a:lnRef idx="2">
            <a:schemeClr val="accent1"/>
          </a:lnRef>
          <a:fillRef idx="0">
            <a:schemeClr val="accent1"/>
          </a:fillRef>
          <a:effectRef idx="1">
            <a:schemeClr val="accent1"/>
          </a:effectRef>
          <a:fontRef idx="minor">
            <a:schemeClr val="tx1"/>
          </a:fontRef>
        </p:style>
      </p:cxnSp>
      <p:sp>
        <p:nvSpPr>
          <p:cNvPr id="66587" name="TextBox 47"/>
          <p:cNvSpPr txBox="1">
            <a:spLocks noChangeArrowheads="1"/>
          </p:cNvSpPr>
          <p:nvPr/>
        </p:nvSpPr>
        <p:spPr bwMode="auto">
          <a:xfrm>
            <a:off x="5885994" y="1601418"/>
            <a:ext cx="1750048" cy="318197"/>
          </a:xfrm>
          <a:prstGeom prst="rect">
            <a:avLst/>
          </a:prstGeom>
          <a:noFill/>
          <a:ln w="9525">
            <a:noFill/>
            <a:miter lim="800000"/>
            <a:headEnd/>
            <a:tailEnd/>
          </a:ln>
        </p:spPr>
        <p:txBody>
          <a:bodyPr lIns="86521" tIns="43260" rIns="86521" bIns="43260">
            <a:spAutoFit/>
          </a:bodyPr>
          <a:lstStyle/>
          <a:p>
            <a:r>
              <a:rPr lang="ru-RU" sz="1500" b="1" dirty="0">
                <a:solidFill>
                  <a:srgbClr val="FF0000"/>
                </a:solidFill>
                <a:latin typeface="Times New Roman" pitchFamily="18" charset="0"/>
                <a:cs typeface="Times New Roman" pitchFamily="18" charset="0"/>
              </a:rPr>
              <a:t>М 8 (Холмогоры)</a:t>
            </a:r>
          </a:p>
        </p:txBody>
      </p:sp>
      <p:sp>
        <p:nvSpPr>
          <p:cNvPr id="66588" name="TextBox 48"/>
          <p:cNvSpPr txBox="1">
            <a:spLocks noChangeArrowheads="1"/>
          </p:cNvSpPr>
          <p:nvPr/>
        </p:nvSpPr>
        <p:spPr bwMode="auto">
          <a:xfrm>
            <a:off x="1965887" y="839594"/>
            <a:ext cx="722722" cy="318197"/>
          </a:xfrm>
          <a:prstGeom prst="rect">
            <a:avLst/>
          </a:prstGeom>
          <a:noFill/>
          <a:ln w="9525">
            <a:noFill/>
            <a:miter lim="800000"/>
            <a:headEnd/>
            <a:tailEnd/>
          </a:ln>
        </p:spPr>
        <p:txBody>
          <a:bodyPr wrap="square" lIns="86521" tIns="43260" rIns="86521" bIns="43260">
            <a:spAutoFit/>
          </a:bodyPr>
          <a:lstStyle/>
          <a:p>
            <a:r>
              <a:rPr lang="ru-RU" sz="1500" b="1" dirty="0">
                <a:solidFill>
                  <a:srgbClr val="FF0000"/>
                </a:solidFill>
                <a:latin typeface="Times New Roman" pitchFamily="18" charset="0"/>
                <a:cs typeface="Times New Roman" pitchFamily="18" charset="0"/>
              </a:rPr>
              <a:t>А 119</a:t>
            </a:r>
          </a:p>
        </p:txBody>
      </p:sp>
      <p:sp>
        <p:nvSpPr>
          <p:cNvPr id="66589" name="TextBox 49"/>
          <p:cNvSpPr txBox="1">
            <a:spLocks noChangeArrowheads="1"/>
          </p:cNvSpPr>
          <p:nvPr/>
        </p:nvSpPr>
        <p:spPr bwMode="auto">
          <a:xfrm>
            <a:off x="915858" y="4801077"/>
            <a:ext cx="770021" cy="318197"/>
          </a:xfrm>
          <a:prstGeom prst="rect">
            <a:avLst/>
          </a:prstGeom>
          <a:noFill/>
          <a:ln w="9525">
            <a:noFill/>
            <a:miter lim="800000"/>
            <a:headEnd/>
            <a:tailEnd/>
          </a:ln>
        </p:spPr>
        <p:txBody>
          <a:bodyPr lIns="86521" tIns="43260" rIns="86521" bIns="43260">
            <a:spAutoFit/>
          </a:bodyPr>
          <a:lstStyle/>
          <a:p>
            <a:r>
              <a:rPr lang="ru-RU" sz="1500" b="1" dirty="0">
                <a:solidFill>
                  <a:srgbClr val="FF0000"/>
                </a:solidFill>
                <a:latin typeface="Times New Roman" pitchFamily="18" charset="0"/>
                <a:cs typeface="Times New Roman" pitchFamily="18" charset="0"/>
              </a:rPr>
              <a:t>А 114</a:t>
            </a:r>
          </a:p>
        </p:txBody>
      </p:sp>
      <p:sp>
        <p:nvSpPr>
          <p:cNvPr id="66590" name="TextBox 50"/>
          <p:cNvSpPr txBox="1">
            <a:spLocks noChangeArrowheads="1"/>
          </p:cNvSpPr>
          <p:nvPr/>
        </p:nvSpPr>
        <p:spPr bwMode="auto">
          <a:xfrm>
            <a:off x="10086109" y="1144323"/>
            <a:ext cx="736566" cy="318197"/>
          </a:xfrm>
          <a:prstGeom prst="rect">
            <a:avLst/>
          </a:prstGeom>
          <a:noFill/>
          <a:ln w="9525">
            <a:noFill/>
            <a:miter lim="800000"/>
            <a:headEnd/>
            <a:tailEnd/>
          </a:ln>
        </p:spPr>
        <p:txBody>
          <a:bodyPr wrap="square" lIns="86521" tIns="43260" rIns="86521" bIns="43260">
            <a:spAutoFit/>
          </a:bodyPr>
          <a:lstStyle/>
          <a:p>
            <a:r>
              <a:rPr lang="ru-RU" sz="1500" b="1" dirty="0">
                <a:solidFill>
                  <a:srgbClr val="FF0000"/>
                </a:solidFill>
                <a:latin typeface="Times New Roman" pitchFamily="18" charset="0"/>
                <a:cs typeface="Times New Roman" pitchFamily="18" charset="0"/>
              </a:rPr>
              <a:t>А 123</a:t>
            </a:r>
          </a:p>
        </p:txBody>
      </p:sp>
      <p:pic>
        <p:nvPicPr>
          <p:cNvPr id="66591" name="Рисунок 51" descr="http://www.miankoutu.com/upfiles/2017-09-25/59c91fcc3aedc48575.png"/>
          <p:cNvPicPr>
            <a:picLocks noChangeAspect="1" noChangeArrowheads="1"/>
          </p:cNvPicPr>
          <p:nvPr/>
        </p:nvPicPr>
        <p:blipFill>
          <a:blip r:embed="rId4" cstate="print"/>
          <a:srcRect/>
          <a:stretch>
            <a:fillRect/>
          </a:stretch>
        </p:blipFill>
        <p:spPr bwMode="auto">
          <a:xfrm>
            <a:off x="7076027" y="5410535"/>
            <a:ext cx="371886" cy="403132"/>
          </a:xfrm>
          <a:prstGeom prst="rect">
            <a:avLst/>
          </a:prstGeom>
          <a:solidFill>
            <a:srgbClr val="00B0F0"/>
          </a:solidFill>
          <a:ln w="9525">
            <a:noFill/>
            <a:miter lim="800000"/>
            <a:headEnd/>
            <a:tailEnd/>
          </a:ln>
        </p:spPr>
      </p:pic>
      <p:sp>
        <p:nvSpPr>
          <p:cNvPr id="53" name="Крест 52"/>
          <p:cNvSpPr/>
          <p:nvPr/>
        </p:nvSpPr>
        <p:spPr>
          <a:xfrm>
            <a:off x="7076027" y="6019994"/>
            <a:ext cx="350010" cy="380912"/>
          </a:xfrm>
          <a:prstGeom prst="plus">
            <a:avLst/>
          </a:prstGeom>
        </p:spPr>
        <p:style>
          <a:lnRef idx="1">
            <a:schemeClr val="accent6"/>
          </a:lnRef>
          <a:fillRef idx="2">
            <a:schemeClr val="accent6"/>
          </a:fillRef>
          <a:effectRef idx="1">
            <a:schemeClr val="accent6"/>
          </a:effectRef>
          <a:fontRef idx="minor">
            <a:schemeClr val="dk1"/>
          </a:fontRef>
        </p:style>
        <p:txBody>
          <a:bodyPr lIns="86521" tIns="43260" rIns="86521" bIns="43260" anchor="ctr"/>
          <a:lstStyle/>
          <a:p>
            <a:pPr algn="ctr" defTabSz="1295461">
              <a:defRPr/>
            </a:pPr>
            <a:endParaRPr lang="ru-RU" dirty="0"/>
          </a:p>
        </p:txBody>
      </p:sp>
      <p:sp>
        <p:nvSpPr>
          <p:cNvPr id="66593" name="TextBox 53"/>
          <p:cNvSpPr txBox="1">
            <a:spLocks noChangeArrowheads="1"/>
          </p:cNvSpPr>
          <p:nvPr/>
        </p:nvSpPr>
        <p:spPr bwMode="auto">
          <a:xfrm>
            <a:off x="7426036" y="5486718"/>
            <a:ext cx="1750048" cy="256642"/>
          </a:xfrm>
          <a:prstGeom prst="rect">
            <a:avLst/>
          </a:prstGeom>
          <a:noFill/>
          <a:ln w="9525">
            <a:noFill/>
            <a:miter lim="800000"/>
            <a:headEnd/>
            <a:tailEnd/>
          </a:ln>
        </p:spPr>
        <p:txBody>
          <a:bodyPr lIns="86521" tIns="43260" rIns="86521" bIns="43260">
            <a:spAutoFit/>
          </a:bodyPr>
          <a:lstStyle/>
          <a:p>
            <a:r>
              <a:rPr lang="ru-RU" sz="1100" b="1" dirty="0">
                <a:latin typeface="Times New Roman" pitchFamily="18" charset="0"/>
                <a:cs typeface="Times New Roman" pitchFamily="18" charset="0"/>
              </a:rPr>
              <a:t>вертолетная площадка</a:t>
            </a:r>
          </a:p>
        </p:txBody>
      </p:sp>
      <p:sp>
        <p:nvSpPr>
          <p:cNvPr id="66594" name="TextBox 54"/>
          <p:cNvSpPr txBox="1">
            <a:spLocks noChangeArrowheads="1"/>
          </p:cNvSpPr>
          <p:nvPr/>
        </p:nvSpPr>
        <p:spPr bwMode="auto">
          <a:xfrm>
            <a:off x="7496039" y="6096177"/>
            <a:ext cx="1260034" cy="256642"/>
          </a:xfrm>
          <a:prstGeom prst="rect">
            <a:avLst/>
          </a:prstGeom>
          <a:noFill/>
          <a:ln w="9525">
            <a:noFill/>
            <a:miter lim="800000"/>
            <a:headEnd/>
            <a:tailEnd/>
          </a:ln>
        </p:spPr>
        <p:txBody>
          <a:bodyPr lIns="86521" tIns="43260" rIns="86521" bIns="43260">
            <a:spAutoFit/>
          </a:bodyPr>
          <a:lstStyle/>
          <a:p>
            <a:r>
              <a:rPr lang="ru-RU" sz="1100" b="1" dirty="0">
                <a:latin typeface="Times New Roman" pitchFamily="18" charset="0"/>
                <a:cs typeface="Times New Roman" pitchFamily="18" charset="0"/>
              </a:rPr>
              <a:t>медучреждение</a:t>
            </a:r>
          </a:p>
        </p:txBody>
      </p:sp>
      <p:sp>
        <p:nvSpPr>
          <p:cNvPr id="66595" name="TextBox 55"/>
          <p:cNvSpPr txBox="1">
            <a:spLocks noChangeArrowheads="1"/>
          </p:cNvSpPr>
          <p:nvPr/>
        </p:nvSpPr>
        <p:spPr bwMode="auto">
          <a:xfrm>
            <a:off x="2805910" y="2058512"/>
            <a:ext cx="980027" cy="256642"/>
          </a:xfrm>
          <a:prstGeom prst="rect">
            <a:avLst/>
          </a:prstGeom>
          <a:noFill/>
          <a:ln w="9525">
            <a:noFill/>
            <a:miter lim="800000"/>
            <a:headEnd/>
            <a:tailEnd/>
          </a:ln>
        </p:spPr>
        <p:txBody>
          <a:bodyPr lIns="86521" tIns="43260" rIns="86521" bIns="43260">
            <a:spAutoFit/>
          </a:bodyPr>
          <a:lstStyle/>
          <a:p>
            <a:r>
              <a:rPr lang="ru-RU" sz="1100" b="1" dirty="0">
                <a:latin typeface="Times New Roman" pitchFamily="18" charset="0"/>
                <a:cs typeface="Times New Roman" pitchFamily="18" charset="0"/>
              </a:rPr>
              <a:t>Вытегра</a:t>
            </a:r>
          </a:p>
        </p:txBody>
      </p:sp>
      <p:sp>
        <p:nvSpPr>
          <p:cNvPr id="66596" name="TextBox 56"/>
          <p:cNvSpPr txBox="1">
            <a:spLocks noChangeArrowheads="1"/>
          </p:cNvSpPr>
          <p:nvPr/>
        </p:nvSpPr>
        <p:spPr bwMode="auto">
          <a:xfrm>
            <a:off x="3855939" y="5105806"/>
            <a:ext cx="965443" cy="425919"/>
          </a:xfrm>
          <a:prstGeom prst="rect">
            <a:avLst/>
          </a:prstGeom>
          <a:noFill/>
          <a:ln w="9525">
            <a:noFill/>
            <a:miter lim="800000"/>
            <a:headEnd/>
            <a:tailEnd/>
          </a:ln>
        </p:spPr>
        <p:txBody>
          <a:bodyPr wrap="square" lIns="86521" tIns="43260" rIns="86521" bIns="43260">
            <a:spAutoFit/>
          </a:bodyPr>
          <a:lstStyle/>
          <a:p>
            <a:r>
              <a:rPr lang="ru-RU" sz="1100" b="1" dirty="0">
                <a:latin typeface="Times New Roman" pitchFamily="18" charset="0"/>
                <a:cs typeface="Times New Roman" pitchFamily="18" charset="0"/>
              </a:rPr>
              <a:t>Череповец</a:t>
            </a:r>
          </a:p>
          <a:p>
            <a:endParaRPr lang="ru-RU" sz="1100" b="1" dirty="0">
              <a:latin typeface="Times New Roman" pitchFamily="18" charset="0"/>
              <a:cs typeface="Times New Roman" pitchFamily="18" charset="0"/>
            </a:endParaRPr>
          </a:p>
        </p:txBody>
      </p:sp>
      <p:sp>
        <p:nvSpPr>
          <p:cNvPr id="66597" name="TextBox 57"/>
          <p:cNvSpPr txBox="1">
            <a:spLocks noChangeArrowheads="1"/>
          </p:cNvSpPr>
          <p:nvPr/>
        </p:nvSpPr>
        <p:spPr bwMode="auto">
          <a:xfrm>
            <a:off x="5325979" y="5029624"/>
            <a:ext cx="840023" cy="256642"/>
          </a:xfrm>
          <a:prstGeom prst="rect">
            <a:avLst/>
          </a:prstGeom>
          <a:noFill/>
          <a:ln w="9525">
            <a:noFill/>
            <a:miter lim="800000"/>
            <a:headEnd/>
            <a:tailEnd/>
          </a:ln>
        </p:spPr>
        <p:txBody>
          <a:bodyPr lIns="86521" tIns="43260" rIns="86521" bIns="43260">
            <a:spAutoFit/>
          </a:bodyPr>
          <a:lstStyle/>
          <a:p>
            <a:r>
              <a:rPr lang="ru-RU" sz="1100" b="1" dirty="0">
                <a:latin typeface="Times New Roman" pitchFamily="18" charset="0"/>
                <a:cs typeface="Times New Roman" pitchFamily="18" charset="0"/>
              </a:rPr>
              <a:t>Вологда</a:t>
            </a:r>
          </a:p>
        </p:txBody>
      </p:sp>
      <p:sp>
        <p:nvSpPr>
          <p:cNvPr id="66598" name="TextBox 58"/>
          <p:cNvSpPr txBox="1">
            <a:spLocks noChangeArrowheads="1"/>
          </p:cNvSpPr>
          <p:nvPr/>
        </p:nvSpPr>
        <p:spPr bwMode="auto">
          <a:xfrm>
            <a:off x="7076027" y="3353612"/>
            <a:ext cx="840023" cy="256642"/>
          </a:xfrm>
          <a:prstGeom prst="rect">
            <a:avLst/>
          </a:prstGeom>
          <a:noFill/>
          <a:ln w="9525">
            <a:noFill/>
            <a:miter lim="800000"/>
            <a:headEnd/>
            <a:tailEnd/>
          </a:ln>
        </p:spPr>
        <p:txBody>
          <a:bodyPr lIns="86521" tIns="43260" rIns="86521" bIns="43260">
            <a:spAutoFit/>
          </a:bodyPr>
          <a:lstStyle/>
          <a:p>
            <a:r>
              <a:rPr lang="ru-RU" sz="1100" b="1" dirty="0">
                <a:latin typeface="Times New Roman" pitchFamily="18" charset="0"/>
                <a:cs typeface="Times New Roman" pitchFamily="18" charset="0"/>
              </a:rPr>
              <a:t>Тотьма</a:t>
            </a:r>
          </a:p>
        </p:txBody>
      </p:sp>
      <p:sp>
        <p:nvSpPr>
          <p:cNvPr id="66599" name="TextBox 59"/>
          <p:cNvSpPr txBox="1">
            <a:spLocks noChangeArrowheads="1"/>
          </p:cNvSpPr>
          <p:nvPr/>
        </p:nvSpPr>
        <p:spPr bwMode="auto">
          <a:xfrm>
            <a:off x="9806101" y="2210877"/>
            <a:ext cx="770021" cy="425919"/>
          </a:xfrm>
          <a:prstGeom prst="rect">
            <a:avLst/>
          </a:prstGeom>
          <a:noFill/>
          <a:ln w="9525">
            <a:noFill/>
            <a:miter lim="800000"/>
            <a:headEnd/>
            <a:tailEnd/>
          </a:ln>
        </p:spPr>
        <p:txBody>
          <a:bodyPr lIns="86521" tIns="43260" rIns="86521" bIns="43260">
            <a:spAutoFit/>
          </a:bodyPr>
          <a:lstStyle/>
          <a:p>
            <a:r>
              <a:rPr lang="ru-RU" sz="1100" b="1" dirty="0">
                <a:latin typeface="Times New Roman" pitchFamily="18" charset="0"/>
                <a:cs typeface="Times New Roman" pitchFamily="18" charset="0"/>
              </a:rPr>
              <a:t>Великий Устюг</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1" descr="Лого итог.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9039" y="153160"/>
            <a:ext cx="1430604" cy="139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2590994"/>
            <a:ext cx="12192000" cy="949139"/>
          </a:xfrm>
          <a:prstGeom prst="rect">
            <a:avLst/>
          </a:prstGeom>
          <a:noFill/>
        </p:spPr>
        <p:txBody>
          <a:bodyPr wrap="square" lIns="86521" tIns="43260" rIns="86521" bIns="43260" rtlCol="0">
            <a:spAutoFit/>
          </a:bodyPr>
          <a:lstStyle/>
          <a:p>
            <a:pPr algn="ctr"/>
            <a:r>
              <a:rPr lang="ru-RU" sz="3800" b="1" dirty="0">
                <a:latin typeface="Times New Roman" pitchFamily="18" charset="0"/>
                <a:cs typeface="Times New Roman" pitchFamily="18" charset="0"/>
              </a:rPr>
              <a:t>Спасибо за внимание!</a:t>
            </a:r>
          </a:p>
          <a:p>
            <a:pPr algn="ctr"/>
            <a:endParaRPr lang="ru-RU" dirty="0"/>
          </a:p>
        </p:txBody>
      </p:sp>
      <p:sp>
        <p:nvSpPr>
          <p:cNvPr id="9" name="TextBox 8"/>
          <p:cNvSpPr txBox="1"/>
          <p:nvPr/>
        </p:nvSpPr>
        <p:spPr>
          <a:xfrm>
            <a:off x="330311" y="3875964"/>
            <a:ext cx="9310255" cy="2826576"/>
          </a:xfrm>
          <a:prstGeom prst="rect">
            <a:avLst/>
          </a:prstGeom>
          <a:noFill/>
        </p:spPr>
        <p:txBody>
          <a:bodyPr wrap="square" lIns="86521" tIns="43260" rIns="86521" bIns="43260" rtlCol="0">
            <a:spAutoFit/>
          </a:bodyPr>
          <a:lstStyle/>
          <a:p>
            <a:r>
              <a:rPr lang="ru-RU" sz="2000" b="1" dirty="0">
                <a:latin typeface="Times New Roman" pitchFamily="18" charset="0"/>
                <a:cs typeface="Times New Roman" pitchFamily="18" charset="0"/>
              </a:rPr>
              <a:t>Директор территориального центра медицины катастроф,</a:t>
            </a:r>
          </a:p>
          <a:p>
            <a:r>
              <a:rPr lang="ru-RU" sz="2000" b="1" dirty="0">
                <a:latin typeface="Times New Roman" pitchFamily="18" charset="0"/>
                <a:cs typeface="Times New Roman" pitchFamily="18" charset="0"/>
              </a:rPr>
              <a:t>Главный внештатный специалист </a:t>
            </a:r>
          </a:p>
          <a:p>
            <a:r>
              <a:rPr lang="ru-RU" sz="2000" b="1" dirty="0">
                <a:latin typeface="Times New Roman" pitchFamily="18" charset="0"/>
                <a:cs typeface="Times New Roman" pitchFamily="18" charset="0"/>
              </a:rPr>
              <a:t>департамента здравоохранения области </a:t>
            </a:r>
          </a:p>
          <a:p>
            <a:r>
              <a:rPr lang="ru-RU" sz="2000" b="1" dirty="0">
                <a:latin typeface="Times New Roman" pitchFamily="18" charset="0"/>
                <a:cs typeface="Times New Roman" pitchFamily="18" charset="0"/>
              </a:rPr>
              <a:t>по медицине катастроф,</a:t>
            </a:r>
          </a:p>
          <a:p>
            <a:r>
              <a:rPr lang="ru-RU" altLang="ru-RU" sz="2000" b="1" dirty="0">
                <a:latin typeface="Times New Roman" pitchFamily="18" charset="0"/>
                <a:cs typeface="Times New Roman" pitchFamily="18" charset="0"/>
              </a:rPr>
              <a:t>Главный внештатный специалист </a:t>
            </a:r>
          </a:p>
          <a:p>
            <a:r>
              <a:rPr lang="ru-RU" altLang="ru-RU" sz="2000" b="1" dirty="0">
                <a:latin typeface="Times New Roman" pitchFamily="18" charset="0"/>
                <a:cs typeface="Times New Roman" pitchFamily="18" charset="0"/>
              </a:rPr>
              <a:t>департамента здравоохранения области </a:t>
            </a:r>
          </a:p>
          <a:p>
            <a:r>
              <a:rPr lang="ru-RU" altLang="ru-RU" sz="2000" b="1" dirty="0">
                <a:latin typeface="Times New Roman" pitchFamily="18" charset="0"/>
                <a:cs typeface="Times New Roman" pitchFamily="18" charset="0"/>
              </a:rPr>
              <a:t>по первой помощи</a:t>
            </a:r>
          </a:p>
          <a:p>
            <a:r>
              <a:rPr lang="ru-RU" sz="2000" b="1" dirty="0">
                <a:latin typeface="Times New Roman" pitchFamily="18" charset="0"/>
                <a:cs typeface="Times New Roman" pitchFamily="18" charset="0"/>
              </a:rPr>
              <a:t>А.В. Носов</a:t>
            </a:r>
          </a:p>
          <a:p>
            <a:endParaRPr lang="ru-RU"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45837" y="991165"/>
            <a:ext cx="8890243" cy="79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521" tIns="43260" rIns="86521" bIns="43260">
            <a:spAutoFit/>
          </a:bodyPr>
          <a:lstStyle>
            <a:lvl1pPr>
              <a:defRPr sz="2600">
                <a:solidFill>
                  <a:schemeClr val="tx1"/>
                </a:solidFill>
                <a:latin typeface="Arial" pitchFamily="34" charset="0"/>
                <a:cs typeface="Arial" pitchFamily="34" charset="0"/>
              </a:defRPr>
            </a:lvl1pPr>
            <a:lvl2pPr marL="742950" indent="-285750">
              <a:defRPr sz="2600">
                <a:solidFill>
                  <a:schemeClr val="tx1"/>
                </a:solidFill>
                <a:latin typeface="Arial" pitchFamily="34" charset="0"/>
                <a:cs typeface="Arial" pitchFamily="34" charset="0"/>
              </a:defRPr>
            </a:lvl2pPr>
            <a:lvl3pPr marL="1143000" indent="-228600">
              <a:defRPr sz="2600">
                <a:solidFill>
                  <a:schemeClr val="tx1"/>
                </a:solidFill>
                <a:latin typeface="Arial" pitchFamily="34" charset="0"/>
                <a:cs typeface="Arial" pitchFamily="34" charset="0"/>
              </a:defRPr>
            </a:lvl3pPr>
            <a:lvl4pPr marL="1600200" indent="-228600">
              <a:defRPr sz="2600">
                <a:solidFill>
                  <a:schemeClr val="tx1"/>
                </a:solidFill>
                <a:latin typeface="Arial" pitchFamily="34" charset="0"/>
                <a:cs typeface="Arial" pitchFamily="34" charset="0"/>
              </a:defRPr>
            </a:lvl4pPr>
            <a:lvl5pPr marL="2057400" indent="-228600">
              <a:defRPr sz="2600">
                <a:solidFill>
                  <a:schemeClr val="tx1"/>
                </a:solidFill>
                <a:latin typeface="Arial" pitchFamily="34" charset="0"/>
                <a:cs typeface="Arial" pitchFamily="34" charset="0"/>
              </a:defRPr>
            </a:lvl5pPr>
            <a:lvl6pPr marL="2514600" indent="-228600" defTabSz="1368425"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defTabSz="1368425"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defTabSz="1368425"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defTabSz="1368425" eaLnBrk="0" fontAlgn="base" hangingPunct="0">
              <a:spcBef>
                <a:spcPct val="0"/>
              </a:spcBef>
              <a:spcAft>
                <a:spcPct val="0"/>
              </a:spcAft>
              <a:defRPr sz="2600">
                <a:solidFill>
                  <a:schemeClr val="tx1"/>
                </a:solidFill>
                <a:latin typeface="Arial" pitchFamily="34" charset="0"/>
                <a:cs typeface="Arial" pitchFamily="34" charset="0"/>
              </a:defRPr>
            </a:lvl9pPr>
          </a:lstStyle>
          <a:p>
            <a:endParaRPr lang="ru-RU" sz="2300" b="1" dirty="0">
              <a:solidFill>
                <a:srgbClr val="FF0000"/>
              </a:solidFill>
            </a:endParaRPr>
          </a:p>
          <a:p>
            <a:endParaRPr lang="ru-RU" sz="2300" b="1" dirty="0">
              <a:solidFill>
                <a:srgbClr val="FF0000"/>
              </a:solidFill>
            </a:endParaRPr>
          </a:p>
        </p:txBody>
      </p:sp>
      <p:sp>
        <p:nvSpPr>
          <p:cNvPr id="4100" name="Rectangle 4"/>
          <p:cNvSpPr>
            <a:spLocks noChangeArrowheads="1"/>
          </p:cNvSpPr>
          <p:nvPr/>
        </p:nvSpPr>
        <p:spPr bwMode="auto">
          <a:xfrm>
            <a:off x="0" y="3109045"/>
            <a:ext cx="12192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ru-RU" b="1" dirty="0">
              <a:solidFill>
                <a:srgbClr val="FF0000"/>
              </a:solidFill>
            </a:endParaRPr>
          </a:p>
          <a:p>
            <a:endParaRPr lang="ru-RU" b="1" dirty="0">
              <a:solidFill>
                <a:srgbClr val="FF0000"/>
              </a:solidFill>
            </a:endParaRPr>
          </a:p>
          <a:p>
            <a:endParaRPr lang="ru-RU" b="1" dirty="0"/>
          </a:p>
          <a:p>
            <a:r>
              <a:rPr lang="ru-RU" b="1" dirty="0"/>
              <a:t> </a:t>
            </a:r>
            <a:endParaRPr lang="ru-RU" dirty="0"/>
          </a:p>
          <a:p>
            <a:pPr marL="0" marR="0" lvl="0" indent="0" algn="just" defTabSz="914400" rtl="0" eaLnBrk="1" fontAlgn="base" latinLnBrk="0" hangingPunct="1">
              <a:lnSpc>
                <a:spcPct val="120000"/>
              </a:lnSpc>
              <a:spcBef>
                <a:spcPct val="0"/>
              </a:spcBef>
              <a:spcAft>
                <a:spcPct val="0"/>
              </a:spcAft>
              <a:buClrTx/>
              <a:buSzTx/>
              <a:buFontTx/>
              <a:buNone/>
              <a:tabLst/>
            </a:pPr>
            <a:endPar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20000"/>
              </a:lnSpc>
              <a:spcBef>
                <a:spcPct val="0"/>
              </a:spcBef>
              <a:spcAft>
                <a:spcPct val="0"/>
              </a:spcAft>
              <a:buClrTx/>
              <a:buSzTx/>
              <a:buFontTx/>
              <a:buNone/>
              <a:tabLst/>
            </a:pPr>
            <a:endParaRPr lang="ru-RU" sz="1500" dirty="0">
              <a:latin typeface="Times New Roman" pitchFamily="18" charset="0"/>
              <a:ea typeface="Times New Roman" pitchFamily="18" charset="0"/>
              <a:cs typeface="Times New Roman" pitchFamily="18" charset="0"/>
            </a:endParaRPr>
          </a:p>
        </p:txBody>
      </p:sp>
      <p:sp>
        <p:nvSpPr>
          <p:cNvPr id="10" name="TextBox 9"/>
          <p:cNvSpPr txBox="1"/>
          <p:nvPr/>
        </p:nvSpPr>
        <p:spPr>
          <a:xfrm>
            <a:off x="495299" y="0"/>
            <a:ext cx="10465625" cy="430887"/>
          </a:xfrm>
          <a:prstGeom prst="rect">
            <a:avLst/>
          </a:prstGeom>
          <a:noFill/>
        </p:spPr>
        <p:txBody>
          <a:bodyPr wrap="square" rtlCol="0">
            <a:spAutoFit/>
          </a:bodyPr>
          <a:lstStyle/>
          <a:p>
            <a:pPr algn="ctr"/>
            <a:r>
              <a:rPr lang="ru-RU" sz="2200" b="1" dirty="0">
                <a:solidFill>
                  <a:srgbClr val="FF0000"/>
                </a:solidFill>
                <a:latin typeface="Times New Roman" pitchFamily="18" charset="0"/>
                <a:cs typeface="Times New Roman" pitchFamily="18" charset="0"/>
              </a:rPr>
              <a:t>Основные регламенты по СМК:  </a:t>
            </a:r>
          </a:p>
        </p:txBody>
      </p:sp>
      <p:sp>
        <p:nvSpPr>
          <p:cNvPr id="6" name="Прямоугольник 5"/>
          <p:cNvSpPr/>
          <p:nvPr/>
        </p:nvSpPr>
        <p:spPr>
          <a:xfrm>
            <a:off x="0" y="403760"/>
            <a:ext cx="11946577" cy="3308598"/>
          </a:xfrm>
          <a:prstGeom prst="rect">
            <a:avLst/>
          </a:prstGeom>
        </p:spPr>
        <p:txBody>
          <a:bodyPr wrap="square">
            <a:spAutoFit/>
          </a:bodyPr>
          <a:lstStyle/>
          <a:p>
            <a:pPr algn="just"/>
            <a:r>
              <a:rPr lang="en-US" sz="1700" b="1" dirty="0">
                <a:solidFill>
                  <a:srgbClr val="FF0000"/>
                </a:solidFill>
                <a:latin typeface="Times New Roman" pitchFamily="18" charset="0"/>
                <a:cs typeface="Times New Roman" pitchFamily="18" charset="0"/>
              </a:rPr>
              <a:t>NB</a:t>
            </a:r>
            <a:r>
              <a:rPr lang="ru-RU" sz="1700" b="1" dirty="0">
                <a:solidFill>
                  <a:srgbClr val="FF0000"/>
                </a:solidFill>
                <a:latin typeface="Times New Roman" pitchFamily="18" charset="0"/>
                <a:cs typeface="Times New Roman" pitchFamily="18" charset="0"/>
              </a:rPr>
              <a:t>! </a:t>
            </a:r>
            <a:r>
              <a:rPr lang="ru-RU" sz="1700" dirty="0">
                <a:latin typeface="Times New Roman" pitchFamily="18" charset="0"/>
                <a:cs typeface="Times New Roman" pitchFamily="18" charset="0"/>
              </a:rPr>
              <a:t>приказ </a:t>
            </a:r>
            <a:r>
              <a:rPr lang="ru-RU" sz="1700" b="1" dirty="0">
                <a:latin typeface="Times New Roman" pitchFamily="18" charset="0"/>
                <a:cs typeface="Times New Roman" pitchFamily="18" charset="0"/>
              </a:rPr>
              <a:t>Минздрава России от </a:t>
            </a:r>
            <a:r>
              <a:rPr lang="ru-RU" sz="1700" b="1" dirty="0" smtClean="0">
                <a:latin typeface="Times New Roman" pitchFamily="18" charset="0"/>
                <a:cs typeface="Times New Roman" pitchFamily="18" charset="0"/>
              </a:rPr>
              <a:t>6.11.2020г</a:t>
            </a:r>
            <a:r>
              <a:rPr lang="ru-RU" sz="1700" b="1" dirty="0">
                <a:latin typeface="Times New Roman" pitchFamily="18" charset="0"/>
                <a:cs typeface="Times New Roman" pitchFamily="18" charset="0"/>
              </a:rPr>
              <a:t>. №</a:t>
            </a:r>
            <a:r>
              <a:rPr lang="ru-RU" sz="1700" b="1" dirty="0" smtClean="0">
                <a:latin typeface="Times New Roman" pitchFamily="18" charset="0"/>
                <a:cs typeface="Times New Roman" pitchFamily="18" charset="0"/>
              </a:rPr>
              <a:t>1202н: </a:t>
            </a:r>
          </a:p>
          <a:p>
            <a:pPr algn="just"/>
            <a:r>
              <a:rPr lang="ru-RU" sz="1700" b="1" dirty="0" smtClean="0">
                <a:latin typeface="Times New Roman" pitchFamily="18" charset="0"/>
                <a:cs typeface="Times New Roman" pitchFamily="18" charset="0"/>
              </a:rPr>
              <a:t>ТЦМК </a:t>
            </a:r>
            <a:r>
              <a:rPr lang="ru-RU" sz="1700" dirty="0">
                <a:latin typeface="Times New Roman" pitchFamily="18" charset="0"/>
                <a:cs typeface="Times New Roman" pitchFamily="18" charset="0"/>
              </a:rPr>
              <a:t>- орган повседневного управления Всероссийской СМК в пределах субъекта РФ в круглосуточном режиме. </a:t>
            </a:r>
            <a:endParaRPr lang="ru-RU" sz="1700" dirty="0" smtClean="0">
              <a:latin typeface="Times New Roman" pitchFamily="18" charset="0"/>
              <a:cs typeface="Times New Roman" pitchFamily="18" charset="0"/>
            </a:endParaRPr>
          </a:p>
          <a:p>
            <a:pPr algn="just"/>
            <a:r>
              <a:rPr lang="ru-RU" sz="1700" dirty="0" smtClean="0">
                <a:latin typeface="Times New Roman" pitchFamily="18" charset="0"/>
                <a:cs typeface="Times New Roman" pitchFamily="18" charset="0"/>
              </a:rPr>
              <a:t>Является </a:t>
            </a:r>
            <a:r>
              <a:rPr lang="ru-RU" sz="1700" dirty="0">
                <a:latin typeface="Times New Roman" pitchFamily="18" charset="0"/>
                <a:cs typeface="Times New Roman" pitchFamily="18" charset="0"/>
              </a:rPr>
              <a:t>самостоятельной МО особого типа </a:t>
            </a:r>
            <a:r>
              <a:rPr lang="ru-RU" sz="1700" b="1" u="sng" dirty="0">
                <a:latin typeface="Times New Roman" pitchFamily="18" charset="0"/>
                <a:cs typeface="Times New Roman" pitchFamily="18" charset="0"/>
              </a:rPr>
              <a:t>или структурным подразделением МО</a:t>
            </a:r>
            <a:r>
              <a:rPr lang="ru-RU" sz="1700" dirty="0">
                <a:latin typeface="Times New Roman" pitchFamily="18" charset="0"/>
                <a:cs typeface="Times New Roman" pitchFamily="18" charset="0"/>
              </a:rPr>
              <a:t>. </a:t>
            </a:r>
          </a:p>
          <a:p>
            <a:pPr algn="just"/>
            <a:r>
              <a:rPr lang="ru-RU" sz="1700" b="1" dirty="0" smtClean="0">
                <a:solidFill>
                  <a:srgbClr val="FF0000"/>
                </a:solidFill>
                <a:latin typeface="Times New Roman" pitchFamily="18" charset="0"/>
                <a:cs typeface="Times New Roman" pitchFamily="18" charset="0"/>
              </a:rPr>
              <a:t>Отменена </a:t>
            </a:r>
            <a:r>
              <a:rPr lang="ru-RU" sz="1700" b="1" dirty="0">
                <a:solidFill>
                  <a:srgbClr val="FF0000"/>
                </a:solidFill>
                <a:latin typeface="Times New Roman" pitchFamily="18" charset="0"/>
                <a:cs typeface="Times New Roman" pitchFamily="18" charset="0"/>
              </a:rPr>
              <a:t>формулировка </a:t>
            </a:r>
            <a:r>
              <a:rPr lang="ru-RU" sz="1700" b="1" dirty="0">
                <a:latin typeface="Times New Roman" pitchFamily="18" charset="0"/>
                <a:cs typeface="Times New Roman" pitchFamily="18" charset="0"/>
              </a:rPr>
              <a:t>письма Минздрава РФ от </a:t>
            </a:r>
            <a:r>
              <a:rPr lang="ru-RU" sz="1700" b="1" dirty="0" smtClean="0">
                <a:latin typeface="Times New Roman" pitchFamily="18" charset="0"/>
                <a:cs typeface="Times New Roman" pitchFamily="18" charset="0"/>
              </a:rPr>
              <a:t>20.03.2019 </a:t>
            </a:r>
            <a:r>
              <a:rPr lang="ru-RU" sz="1700" b="1" dirty="0">
                <a:latin typeface="Times New Roman" pitchFamily="18" charset="0"/>
                <a:cs typeface="Times New Roman" pitchFamily="18" charset="0"/>
              </a:rPr>
              <a:t>года № 14-3/и/2-2339</a:t>
            </a:r>
            <a:r>
              <a:rPr lang="ru-RU" sz="1700" dirty="0">
                <a:latin typeface="Times New Roman" pitchFamily="18" charset="0"/>
                <a:cs typeface="Times New Roman" pitchFamily="18" charset="0"/>
              </a:rPr>
              <a:t> - </a:t>
            </a:r>
            <a:r>
              <a:rPr lang="ru-RU" sz="1700" u="sng" dirty="0">
                <a:latin typeface="Times New Roman" pitchFamily="18" charset="0"/>
                <a:cs typeface="Times New Roman" pitchFamily="18" charset="0"/>
              </a:rPr>
              <a:t>в составе МО, </a:t>
            </a:r>
            <a:r>
              <a:rPr lang="ru-RU" sz="1700" b="1" u="sng" dirty="0">
                <a:latin typeface="Times New Roman" pitchFamily="18" charset="0"/>
                <a:cs typeface="Times New Roman" pitchFamily="18" charset="0"/>
              </a:rPr>
              <a:t>оказывающей </a:t>
            </a:r>
            <a:r>
              <a:rPr lang="ru-RU" sz="1700" b="1" u="sng" dirty="0">
                <a:solidFill>
                  <a:srgbClr val="FF0000"/>
                </a:solidFill>
                <a:latin typeface="Times New Roman" pitchFamily="18" charset="0"/>
                <a:cs typeface="Times New Roman" pitchFamily="18" charset="0"/>
              </a:rPr>
              <a:t>СМП</a:t>
            </a:r>
            <a:r>
              <a:rPr lang="ru-RU" sz="1700" b="1" u="sng" dirty="0">
                <a:latin typeface="Times New Roman" pitchFamily="18" charset="0"/>
                <a:cs typeface="Times New Roman" pitchFamily="18" charset="0"/>
              </a:rPr>
              <a:t>.</a:t>
            </a:r>
            <a:endParaRPr lang="ru-RU" sz="1700" b="1" dirty="0">
              <a:latin typeface="Times New Roman" pitchFamily="18" charset="0"/>
              <a:cs typeface="Times New Roman" pitchFamily="18" charset="0"/>
            </a:endParaRPr>
          </a:p>
          <a:p>
            <a:pPr algn="just"/>
            <a:r>
              <a:rPr lang="ru-RU" sz="1700" dirty="0">
                <a:latin typeface="Times New Roman" pitchFamily="18" charset="0"/>
                <a:cs typeface="Times New Roman" pitchFamily="18" charset="0"/>
              </a:rPr>
              <a:t>Т.о</a:t>
            </a:r>
            <a:r>
              <a:rPr lang="ru-RU" sz="1700" b="1" dirty="0">
                <a:latin typeface="Times New Roman" pitchFamily="18" charset="0"/>
                <a:cs typeface="Times New Roman" pitchFamily="18" charset="0"/>
              </a:rPr>
              <a:t>., </a:t>
            </a:r>
            <a:r>
              <a:rPr lang="ru-RU" sz="1700" b="1" u="sng" dirty="0">
                <a:solidFill>
                  <a:srgbClr val="FF0000"/>
                </a:solidFill>
                <a:latin typeface="Times New Roman" pitchFamily="18" charset="0"/>
                <a:cs typeface="Times New Roman" pitchFamily="18" charset="0"/>
              </a:rPr>
              <a:t>ТЦМК в составе БУЗ ВО «ВОКБ» легитимно и функционально</a:t>
            </a:r>
            <a:endParaRPr lang="ru-RU" sz="1700" b="1" dirty="0">
              <a:solidFill>
                <a:srgbClr val="FF0000"/>
              </a:solidFill>
              <a:latin typeface="Times New Roman" pitchFamily="18" charset="0"/>
              <a:cs typeface="Times New Roman" pitchFamily="18" charset="0"/>
            </a:endParaRPr>
          </a:p>
          <a:p>
            <a:pPr algn="just"/>
            <a:r>
              <a:rPr lang="en-US" sz="1700" b="1" dirty="0">
                <a:solidFill>
                  <a:srgbClr val="FF0000"/>
                </a:solidFill>
                <a:latin typeface="Times New Roman" pitchFamily="18" charset="0"/>
                <a:cs typeface="Times New Roman" pitchFamily="18" charset="0"/>
              </a:rPr>
              <a:t>NB</a:t>
            </a:r>
            <a:r>
              <a:rPr lang="ru-RU" sz="1700" b="1" dirty="0">
                <a:solidFill>
                  <a:srgbClr val="FF0000"/>
                </a:solidFill>
                <a:latin typeface="Times New Roman" pitchFamily="18" charset="0"/>
                <a:cs typeface="Times New Roman" pitchFamily="18" charset="0"/>
              </a:rPr>
              <a:t>! </a:t>
            </a:r>
            <a:r>
              <a:rPr lang="ru-RU" sz="1700" dirty="0">
                <a:latin typeface="Times New Roman" pitchFamily="18" charset="0"/>
                <a:cs typeface="Times New Roman" pitchFamily="18" charset="0"/>
              </a:rPr>
              <a:t>приказ Минздравмедпрома </a:t>
            </a:r>
            <a:r>
              <a:rPr lang="ru-RU" sz="1700" b="1" dirty="0">
                <a:latin typeface="Times New Roman" pitchFamily="18" charset="0"/>
                <a:cs typeface="Times New Roman" pitchFamily="18" charset="0"/>
              </a:rPr>
              <a:t>№261 </a:t>
            </a:r>
            <a:r>
              <a:rPr lang="ru-RU" sz="1700" dirty="0">
                <a:latin typeface="Times New Roman" pitchFamily="18" charset="0"/>
                <a:cs typeface="Times New Roman" pitchFamily="18" charset="0"/>
              </a:rPr>
              <a:t>не отменен, где четко сказано ТЦМК – …</a:t>
            </a:r>
            <a:r>
              <a:rPr lang="ru-RU" sz="1700" b="1" u="sng" dirty="0">
                <a:latin typeface="Times New Roman" pitchFamily="18" charset="0"/>
                <a:cs typeface="Times New Roman" pitchFamily="18" charset="0"/>
              </a:rPr>
              <a:t>с функциями штаба СМК субъекта</a:t>
            </a:r>
            <a:r>
              <a:rPr lang="ru-RU" sz="1700" dirty="0">
                <a:latin typeface="Times New Roman" pitchFamily="18" charset="0"/>
                <a:cs typeface="Times New Roman" pitchFamily="18" charset="0"/>
              </a:rPr>
              <a:t>, что мы реально </a:t>
            </a:r>
            <a:r>
              <a:rPr lang="ru-RU" sz="1700" b="1" dirty="0">
                <a:latin typeface="Times New Roman" pitchFamily="18" charset="0"/>
                <a:cs typeface="Times New Roman" pitchFamily="18" charset="0"/>
              </a:rPr>
              <a:t>исполняем и просим Департамент сохранить в новом Положении о СМК области.</a:t>
            </a:r>
          </a:p>
          <a:p>
            <a:endParaRPr lang="ru-RU" dirty="0"/>
          </a:p>
          <a:p>
            <a:endParaRPr lang="ru-RU" dirty="0"/>
          </a:p>
          <a:p>
            <a:endParaRPr lang="ru-RU" dirty="0"/>
          </a:p>
          <a:p>
            <a:r>
              <a:rPr lang="ru-RU" dirty="0"/>
              <a:t> </a:t>
            </a:r>
            <a:endParaRPr lang="ru-RU" b="1" dirty="0"/>
          </a:p>
          <a:p>
            <a:r>
              <a:rPr lang="ru-RU" b="1" dirty="0"/>
              <a:t> </a:t>
            </a:r>
            <a:endParaRPr lang="ru-RU" dirty="0"/>
          </a:p>
        </p:txBody>
      </p:sp>
      <p:pic>
        <p:nvPicPr>
          <p:cNvPr id="11" name="Рисунок 10"/>
          <p:cNvPicPr/>
          <p:nvPr/>
        </p:nvPicPr>
        <p:blipFill>
          <a:blip r:embed="rId3" cstate="print"/>
          <a:srcRect l="19315" t="20867" r="18822" b="29855"/>
          <a:stretch>
            <a:fillRect/>
          </a:stretch>
        </p:blipFill>
        <p:spPr bwMode="auto">
          <a:xfrm>
            <a:off x="1473958" y="2244436"/>
            <a:ext cx="9416955" cy="46135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5017" y="0"/>
            <a:ext cx="9006913" cy="687529"/>
          </a:xfrm>
          <a:prstGeom prst="rect">
            <a:avLst/>
          </a:prstGeom>
          <a:noFill/>
        </p:spPr>
        <p:txBody>
          <a:bodyPr wrap="square" lIns="86521" tIns="43260" rIns="86521" bIns="43260" rtlCol="0">
            <a:spAutoFit/>
          </a:bodyPr>
          <a:lstStyle/>
          <a:p>
            <a:pPr algn="ctr"/>
            <a:r>
              <a:rPr lang="ru-RU" sz="2100" b="1" dirty="0">
                <a:solidFill>
                  <a:srgbClr val="FF0000"/>
                </a:solidFill>
                <a:latin typeface="Times New Roman" pitchFamily="18" charset="0"/>
                <a:cs typeface="Times New Roman" pitchFamily="18" charset="0"/>
              </a:rPr>
              <a:t>Силы и средства СМК области </a:t>
            </a:r>
          </a:p>
          <a:p>
            <a:pPr algn="ctr"/>
            <a:r>
              <a:rPr lang="ru-RU" b="1" dirty="0">
                <a:solidFill>
                  <a:srgbClr val="FF0000"/>
                </a:solidFill>
                <a:latin typeface="Times New Roman" pitchFamily="18" charset="0"/>
                <a:cs typeface="Times New Roman" pitchFamily="18" charset="0"/>
              </a:rPr>
              <a:t>(приказ департамента здравоохранения области от</a:t>
            </a:r>
            <a:r>
              <a:rPr lang="en-US" b="1" dirty="0">
                <a:solidFill>
                  <a:srgbClr val="FF0000"/>
                </a:solidFill>
                <a:latin typeface="Times New Roman" pitchFamily="18" charset="0"/>
                <a:cs typeface="Times New Roman" pitchFamily="18" charset="0"/>
              </a:rPr>
              <a:t> 18</a:t>
            </a:r>
            <a:r>
              <a:rPr lang="ru-RU" b="1" dirty="0">
                <a:solidFill>
                  <a:srgbClr val="FF0000"/>
                </a:solidFill>
                <a:latin typeface="Times New Roman" pitchFamily="18" charset="0"/>
                <a:cs typeface="Times New Roman" pitchFamily="18" charset="0"/>
              </a:rPr>
              <a:t>.10.2019г. №131)</a:t>
            </a:r>
          </a:p>
        </p:txBody>
      </p:sp>
      <p:sp>
        <p:nvSpPr>
          <p:cNvPr id="11" name="TextBox 10"/>
          <p:cNvSpPr txBox="1"/>
          <p:nvPr/>
        </p:nvSpPr>
        <p:spPr>
          <a:xfrm>
            <a:off x="1405872" y="843149"/>
            <a:ext cx="7560207" cy="672140"/>
          </a:xfrm>
          <a:prstGeom prst="rect">
            <a:avLst/>
          </a:prstGeom>
          <a:noFill/>
        </p:spPr>
        <p:txBody>
          <a:bodyPr wrap="square" lIns="86521" tIns="43260" rIns="86521" bIns="43260" rtlCol="0">
            <a:spAutoFit/>
          </a:bodyPr>
          <a:lstStyle/>
          <a:p>
            <a:pPr algn="ctr"/>
            <a:r>
              <a:rPr lang="ru-RU" sz="2000" b="1" dirty="0">
                <a:latin typeface="Times New Roman" pitchFamily="18" charset="0"/>
                <a:cs typeface="Times New Roman" pitchFamily="18" charset="0"/>
              </a:rPr>
              <a:t>41 медучреждение</a:t>
            </a:r>
          </a:p>
          <a:p>
            <a:pPr algn="ctr"/>
            <a:r>
              <a:rPr lang="ru-RU" b="1" dirty="0">
                <a:latin typeface="Times New Roman" pitchFamily="18" charset="0"/>
                <a:cs typeface="Times New Roman" pitchFamily="18" charset="0"/>
              </a:rPr>
              <a:t>(с формированиями и резервами)</a:t>
            </a:r>
          </a:p>
        </p:txBody>
      </p:sp>
      <p:sp>
        <p:nvSpPr>
          <p:cNvPr id="12" name="TextBox 11"/>
          <p:cNvSpPr txBox="1"/>
          <p:nvPr/>
        </p:nvSpPr>
        <p:spPr>
          <a:xfrm>
            <a:off x="3085918" y="2286265"/>
            <a:ext cx="3220088" cy="1103028"/>
          </a:xfrm>
          <a:prstGeom prst="rect">
            <a:avLst/>
          </a:prstGeom>
          <a:noFill/>
        </p:spPr>
        <p:txBody>
          <a:bodyPr wrap="square" lIns="86521" tIns="43260" rIns="86521" bIns="43260" rtlCol="0">
            <a:spAutoFit/>
          </a:bodyPr>
          <a:lstStyle/>
          <a:p>
            <a:pPr algn="ctr"/>
            <a:r>
              <a:rPr lang="ru-RU" sz="2200" b="1" dirty="0">
                <a:latin typeface="Times New Roman" pitchFamily="18" charset="0"/>
                <a:cs typeface="Times New Roman" pitchFamily="18" charset="0"/>
              </a:rPr>
              <a:t>1</a:t>
            </a:r>
            <a:r>
              <a:rPr lang="en-US" sz="2200" b="1" dirty="0">
                <a:latin typeface="Times New Roman" pitchFamily="18" charset="0"/>
                <a:cs typeface="Times New Roman" pitchFamily="18" charset="0"/>
              </a:rPr>
              <a:t>40</a:t>
            </a:r>
            <a:r>
              <a:rPr lang="ru-RU" sz="2200" b="1" dirty="0">
                <a:latin typeface="Times New Roman" pitchFamily="18" charset="0"/>
                <a:cs typeface="Times New Roman" pitchFamily="18" charset="0"/>
              </a:rPr>
              <a:t> бригад специализированной медицинской помощи</a:t>
            </a:r>
          </a:p>
        </p:txBody>
      </p:sp>
      <p:sp>
        <p:nvSpPr>
          <p:cNvPr id="13" name="TextBox 12"/>
          <p:cNvSpPr txBox="1"/>
          <p:nvPr/>
        </p:nvSpPr>
        <p:spPr>
          <a:xfrm>
            <a:off x="2315897" y="3429001"/>
            <a:ext cx="2875912" cy="2211023"/>
          </a:xfrm>
          <a:prstGeom prst="rect">
            <a:avLst/>
          </a:prstGeom>
          <a:noFill/>
        </p:spPr>
        <p:txBody>
          <a:bodyPr wrap="square" lIns="86521" tIns="43260" rIns="86521" bIns="43260" rtlCol="0">
            <a:spAutoFit/>
          </a:bodyPr>
          <a:lstStyle/>
          <a:p>
            <a:r>
              <a:rPr lang="ru-RU" sz="1500" dirty="0">
                <a:latin typeface="Times New Roman" pitchFamily="18" charset="0"/>
                <a:cs typeface="Times New Roman" pitchFamily="18" charset="0"/>
              </a:rPr>
              <a:t>48 – хирургических</a:t>
            </a:r>
          </a:p>
          <a:p>
            <a:r>
              <a:rPr lang="ru-RU" sz="1500" dirty="0">
                <a:latin typeface="Times New Roman" pitchFamily="18" charset="0"/>
                <a:cs typeface="Times New Roman" pitchFamily="18" charset="0"/>
              </a:rPr>
              <a:t>5 - травматологических</a:t>
            </a:r>
          </a:p>
          <a:p>
            <a:r>
              <a:rPr lang="ru-RU" sz="1500" dirty="0">
                <a:latin typeface="Times New Roman" pitchFamily="18" charset="0"/>
                <a:cs typeface="Times New Roman" pitchFamily="18" charset="0"/>
              </a:rPr>
              <a:t>5 – ожоговых</a:t>
            </a:r>
          </a:p>
          <a:p>
            <a:r>
              <a:rPr lang="ru-RU" sz="1500" dirty="0">
                <a:latin typeface="Times New Roman" pitchFamily="18" charset="0"/>
                <a:cs typeface="Times New Roman" pitchFamily="18" charset="0"/>
              </a:rPr>
              <a:t>1 – сосудистой хирургии</a:t>
            </a:r>
          </a:p>
          <a:p>
            <a:r>
              <a:rPr lang="ru-RU" sz="1500" dirty="0">
                <a:latin typeface="Times New Roman" pitchFamily="18" charset="0"/>
                <a:cs typeface="Times New Roman" pitchFamily="18" charset="0"/>
              </a:rPr>
              <a:t>4 – нейрохирургические</a:t>
            </a:r>
          </a:p>
          <a:p>
            <a:r>
              <a:rPr lang="ru-RU" sz="1500" dirty="0">
                <a:latin typeface="Times New Roman" pitchFamily="18" charset="0"/>
                <a:cs typeface="Times New Roman" pitchFamily="18" charset="0"/>
              </a:rPr>
              <a:t>4 – инфекционные</a:t>
            </a:r>
          </a:p>
          <a:p>
            <a:r>
              <a:rPr lang="ru-RU" sz="1500" dirty="0">
                <a:latin typeface="Times New Roman" pitchFamily="18" charset="0"/>
                <a:cs typeface="Times New Roman" pitchFamily="18" charset="0"/>
              </a:rPr>
              <a:t>2 – психиатрические </a:t>
            </a:r>
          </a:p>
          <a:p>
            <a:r>
              <a:rPr lang="ru-RU" sz="1500" dirty="0">
                <a:latin typeface="Times New Roman" pitchFamily="18" charset="0"/>
                <a:cs typeface="Times New Roman" pitchFamily="18" charset="0"/>
              </a:rPr>
              <a:t>3 – акушерско-гинекологические</a:t>
            </a:r>
          </a:p>
          <a:p>
            <a:endParaRPr lang="ru-RU" dirty="0"/>
          </a:p>
        </p:txBody>
      </p:sp>
      <p:sp>
        <p:nvSpPr>
          <p:cNvPr id="14" name="TextBox 13"/>
          <p:cNvSpPr txBox="1"/>
          <p:nvPr/>
        </p:nvSpPr>
        <p:spPr>
          <a:xfrm>
            <a:off x="425845" y="2057718"/>
            <a:ext cx="2450067" cy="764473"/>
          </a:xfrm>
          <a:prstGeom prst="rect">
            <a:avLst/>
          </a:prstGeom>
          <a:noFill/>
        </p:spPr>
        <p:txBody>
          <a:bodyPr wrap="square" lIns="86521" tIns="43260" rIns="86521" bIns="43260" rtlCol="0">
            <a:spAutoFit/>
          </a:bodyPr>
          <a:lstStyle/>
          <a:p>
            <a:pPr algn="ctr"/>
            <a:r>
              <a:rPr lang="ru-RU" sz="2200" b="1" dirty="0">
                <a:latin typeface="Times New Roman" pitchFamily="18" charset="0"/>
                <a:cs typeface="Times New Roman" pitchFamily="18" charset="0"/>
              </a:rPr>
              <a:t>129 </a:t>
            </a:r>
          </a:p>
          <a:p>
            <a:pPr algn="ctr"/>
            <a:r>
              <a:rPr lang="ru-RU" sz="2200" b="1" dirty="0">
                <a:latin typeface="Times New Roman" pitchFamily="18" charset="0"/>
                <a:cs typeface="Times New Roman" pitchFamily="18" charset="0"/>
              </a:rPr>
              <a:t> бригад СМП</a:t>
            </a:r>
          </a:p>
        </p:txBody>
      </p:sp>
      <p:sp>
        <p:nvSpPr>
          <p:cNvPr id="15" name="TextBox 14"/>
          <p:cNvSpPr txBox="1"/>
          <p:nvPr/>
        </p:nvSpPr>
        <p:spPr>
          <a:xfrm>
            <a:off x="8966079" y="3962277"/>
            <a:ext cx="3053200" cy="1441582"/>
          </a:xfrm>
          <a:prstGeom prst="rect">
            <a:avLst/>
          </a:prstGeom>
          <a:noFill/>
        </p:spPr>
        <p:txBody>
          <a:bodyPr wrap="square" lIns="86521" tIns="43260" rIns="86521" bIns="43260" rtlCol="0">
            <a:spAutoFit/>
          </a:bodyPr>
          <a:lstStyle/>
          <a:p>
            <a:pPr algn="ctr"/>
            <a:r>
              <a:rPr lang="ru-RU" sz="2200" b="1" dirty="0">
                <a:latin typeface="Times New Roman" pitchFamily="18" charset="0"/>
                <a:cs typeface="Times New Roman" pitchFamily="18" charset="0"/>
              </a:rPr>
              <a:t>Неснижаемые </a:t>
            </a:r>
            <a:r>
              <a:rPr lang="ru-RU" sz="2200" b="1" dirty="0" smtClean="0">
                <a:latin typeface="Times New Roman" pitchFamily="18" charset="0"/>
                <a:cs typeface="Times New Roman" pitchFamily="18" charset="0"/>
              </a:rPr>
              <a:t>запасы ГО</a:t>
            </a:r>
            <a:endParaRPr lang="ru-RU" sz="2200" b="1" dirty="0">
              <a:latin typeface="Times New Roman" pitchFamily="18" charset="0"/>
              <a:cs typeface="Times New Roman" pitchFamily="18" charset="0"/>
            </a:endParaRPr>
          </a:p>
          <a:p>
            <a:pPr algn="ctr"/>
            <a:r>
              <a:rPr lang="ru-RU" sz="2200" b="1" dirty="0">
                <a:latin typeface="Times New Roman" pitchFamily="18" charset="0"/>
                <a:cs typeface="Times New Roman" pitchFamily="18" charset="0"/>
              </a:rPr>
              <a:t>медучреждений </a:t>
            </a:r>
          </a:p>
          <a:p>
            <a:pPr algn="ctr"/>
            <a:r>
              <a:rPr lang="ru-RU" sz="2200" b="1" dirty="0">
                <a:latin typeface="Times New Roman" pitchFamily="18" charset="0"/>
                <a:cs typeface="Times New Roman" pitchFamily="18" charset="0"/>
              </a:rPr>
              <a:t>(на 100 пострадавших)</a:t>
            </a:r>
          </a:p>
        </p:txBody>
      </p:sp>
      <p:sp>
        <p:nvSpPr>
          <p:cNvPr id="16" name="TextBox 15"/>
          <p:cNvSpPr txBox="1"/>
          <p:nvPr/>
        </p:nvSpPr>
        <p:spPr>
          <a:xfrm>
            <a:off x="8756073" y="2362448"/>
            <a:ext cx="3435927" cy="1103028"/>
          </a:xfrm>
          <a:prstGeom prst="rect">
            <a:avLst/>
          </a:prstGeom>
          <a:noFill/>
        </p:spPr>
        <p:txBody>
          <a:bodyPr wrap="square" lIns="86521" tIns="43260" rIns="86521" bIns="43260" rtlCol="0">
            <a:spAutoFit/>
          </a:bodyPr>
          <a:lstStyle/>
          <a:p>
            <a:pPr algn="ctr"/>
            <a:r>
              <a:rPr lang="ru-RU" sz="2200" b="1" dirty="0">
                <a:latin typeface="Times New Roman" pitchFamily="18" charset="0"/>
                <a:cs typeface="Times New Roman" pitchFamily="18" charset="0"/>
              </a:rPr>
              <a:t>Резерв здравоохранения области на ЧС </a:t>
            </a:r>
          </a:p>
          <a:p>
            <a:pPr algn="ctr"/>
            <a:r>
              <a:rPr lang="ru-RU" sz="2200" b="1" dirty="0">
                <a:latin typeface="Times New Roman" pitchFamily="18" charset="0"/>
                <a:cs typeface="Times New Roman" pitchFamily="18" charset="0"/>
              </a:rPr>
              <a:t>(на 500 пострадавших)</a:t>
            </a:r>
          </a:p>
        </p:txBody>
      </p:sp>
      <p:sp>
        <p:nvSpPr>
          <p:cNvPr id="17" name="Прямоугольник 16"/>
          <p:cNvSpPr/>
          <p:nvPr/>
        </p:nvSpPr>
        <p:spPr>
          <a:xfrm>
            <a:off x="5045972" y="3429000"/>
            <a:ext cx="3220088" cy="1934024"/>
          </a:xfrm>
          <a:prstGeom prst="rect">
            <a:avLst/>
          </a:prstGeom>
        </p:spPr>
        <p:txBody>
          <a:bodyPr wrap="square" lIns="86521" tIns="43260" rIns="86521" bIns="43260">
            <a:spAutoFit/>
          </a:bodyPr>
          <a:lstStyle/>
          <a:p>
            <a:r>
              <a:rPr lang="ru-RU" sz="1500" dirty="0">
                <a:latin typeface="Times New Roman" pitchFamily="18" charset="0"/>
                <a:cs typeface="Times New Roman" pitchFamily="18" charset="0"/>
              </a:rPr>
              <a:t>1 – радиологическая</a:t>
            </a:r>
          </a:p>
          <a:p>
            <a:r>
              <a:rPr lang="ru-RU" sz="1500" dirty="0">
                <a:latin typeface="Times New Roman" pitchFamily="18" charset="0"/>
                <a:cs typeface="Times New Roman" pitchFamily="18" charset="0"/>
              </a:rPr>
              <a:t>4 – офтальмологические</a:t>
            </a:r>
          </a:p>
          <a:p>
            <a:r>
              <a:rPr lang="ru-RU" sz="1500" dirty="0">
                <a:latin typeface="Times New Roman" pitchFamily="18" charset="0"/>
                <a:cs typeface="Times New Roman" pitchFamily="18" charset="0"/>
              </a:rPr>
              <a:t>2 – отоларингологические</a:t>
            </a:r>
          </a:p>
          <a:p>
            <a:r>
              <a:rPr lang="ru-RU" sz="1500" dirty="0">
                <a:latin typeface="Times New Roman" pitchFamily="18" charset="0"/>
                <a:cs typeface="Times New Roman" pitchFamily="18" charset="0"/>
              </a:rPr>
              <a:t>1 – урологическая</a:t>
            </a:r>
          </a:p>
          <a:p>
            <a:r>
              <a:rPr lang="ru-RU" sz="1500" dirty="0">
                <a:latin typeface="Times New Roman" pitchFamily="18" charset="0"/>
                <a:cs typeface="Times New Roman" pitchFamily="18" charset="0"/>
              </a:rPr>
              <a:t>11 – анестезиолого–реанимационные</a:t>
            </a:r>
          </a:p>
          <a:p>
            <a:r>
              <a:rPr lang="en-US" sz="1500" dirty="0">
                <a:latin typeface="Times New Roman" pitchFamily="18" charset="0"/>
                <a:cs typeface="Times New Roman" pitchFamily="18" charset="0"/>
              </a:rPr>
              <a:t>37 </a:t>
            </a:r>
            <a:r>
              <a:rPr lang="ru-RU" sz="1500" dirty="0">
                <a:latin typeface="Times New Roman" pitchFamily="18" charset="0"/>
                <a:cs typeface="Times New Roman" pitchFamily="18" charset="0"/>
              </a:rPr>
              <a:t>– терапевтических</a:t>
            </a:r>
          </a:p>
          <a:p>
            <a:r>
              <a:rPr lang="ru-RU" sz="1500" dirty="0">
                <a:latin typeface="Times New Roman" pitchFamily="18" charset="0"/>
                <a:cs typeface="Times New Roman" pitchFamily="18" charset="0"/>
              </a:rPr>
              <a:t>7 – педиатрических</a:t>
            </a:r>
          </a:p>
          <a:p>
            <a:r>
              <a:rPr lang="ru-RU" sz="1500" dirty="0">
                <a:latin typeface="Times New Roman" pitchFamily="18" charset="0"/>
                <a:cs typeface="Times New Roman" pitchFamily="18" charset="0"/>
              </a:rPr>
              <a:t>2 – судебно-медицинской экспертизы</a:t>
            </a:r>
          </a:p>
        </p:txBody>
      </p:sp>
      <p:cxnSp>
        <p:nvCxnSpPr>
          <p:cNvPr id="19" name="Прямая со стрелкой 18"/>
          <p:cNvCxnSpPr>
            <a:endCxn id="14" idx="3"/>
          </p:cNvCxnSpPr>
          <p:nvPr/>
        </p:nvCxnSpPr>
        <p:spPr>
          <a:xfrm flipH="1">
            <a:off x="2875912" y="1543792"/>
            <a:ext cx="1173574" cy="8961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Прямая со стрелкой 22"/>
          <p:cNvCxnSpPr/>
          <p:nvPr/>
        </p:nvCxnSpPr>
        <p:spPr>
          <a:xfrm>
            <a:off x="5047013" y="1555668"/>
            <a:ext cx="5209" cy="8186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Прямая со стрелкой 24"/>
          <p:cNvCxnSpPr/>
          <p:nvPr/>
        </p:nvCxnSpPr>
        <p:spPr>
          <a:xfrm>
            <a:off x="6543304" y="1567543"/>
            <a:ext cx="2303813" cy="14369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Прямая со стрелкой 27"/>
          <p:cNvCxnSpPr/>
          <p:nvPr/>
        </p:nvCxnSpPr>
        <p:spPr>
          <a:xfrm>
            <a:off x="5949538" y="1567543"/>
            <a:ext cx="3016332" cy="29569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15839" y="5562107"/>
            <a:ext cx="11976161" cy="702918"/>
          </a:xfrm>
          <a:prstGeom prst="rect">
            <a:avLst/>
          </a:prstGeom>
          <a:noFill/>
        </p:spPr>
        <p:txBody>
          <a:bodyPr wrap="square" lIns="86521" tIns="43260" rIns="86521" bIns="43260" rtlCol="0">
            <a:spAutoFit/>
          </a:bodyPr>
          <a:lstStyle/>
          <a:p>
            <a:pPr algn="just"/>
            <a:r>
              <a:rPr lang="ru-RU" sz="2000" dirty="0">
                <a:latin typeface="Times New Roman" pitchFamily="18" charset="0"/>
                <a:cs typeface="Times New Roman" pitchFamily="18" charset="0"/>
              </a:rPr>
              <a:t>Для оказания медпомощи пострадавшим  могут задействоваться </a:t>
            </a:r>
            <a:r>
              <a:rPr lang="ru-RU" sz="2000" b="1" dirty="0">
                <a:latin typeface="Times New Roman" pitchFamily="18" charset="0"/>
                <a:cs typeface="Times New Roman" pitchFamily="18" charset="0"/>
              </a:rPr>
              <a:t>37</a:t>
            </a:r>
            <a:r>
              <a:rPr lang="ru-RU" sz="2000" dirty="0">
                <a:latin typeface="Times New Roman" pitchFamily="18" charset="0"/>
                <a:cs typeface="Times New Roman" pitchFamily="18" charset="0"/>
              </a:rPr>
              <a:t> стационаров.</a:t>
            </a:r>
          </a:p>
          <a:p>
            <a:pPr algn="just"/>
            <a:r>
              <a:rPr lang="ru-RU" sz="2000" dirty="0">
                <a:latin typeface="Times New Roman" pitchFamily="18" charset="0"/>
                <a:cs typeface="Times New Roman" pitchFamily="18" charset="0"/>
              </a:rPr>
              <a:t>В их составе бронируемый коечный фонд </a:t>
            </a:r>
            <a:r>
              <a:rPr lang="ru-RU" sz="2000" b="1" dirty="0">
                <a:latin typeface="Times New Roman" pitchFamily="18" charset="0"/>
                <a:cs typeface="Times New Roman" pitchFamily="18" charset="0"/>
              </a:rPr>
              <a:t>1762 койки.</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246064" y="136691"/>
            <a:ext cx="12021455" cy="77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25" tIns="48312" rIns="96625" bIns="48312" anchor="ctr">
            <a:spAutoFit/>
          </a:bodyPr>
          <a:lstStyle>
            <a:lvl1pPr indent="450850">
              <a:defRPr sz="2600">
                <a:solidFill>
                  <a:schemeClr val="tx1"/>
                </a:solidFill>
                <a:latin typeface="Arial" pitchFamily="34" charset="0"/>
                <a:cs typeface="Arial" pitchFamily="34" charset="0"/>
              </a:defRPr>
            </a:lvl1pPr>
            <a:lvl2pPr marL="742950" indent="-285750">
              <a:defRPr sz="2600">
                <a:solidFill>
                  <a:schemeClr val="tx1"/>
                </a:solidFill>
                <a:latin typeface="Arial" pitchFamily="34" charset="0"/>
                <a:cs typeface="Arial" pitchFamily="34" charset="0"/>
              </a:defRPr>
            </a:lvl2pPr>
            <a:lvl3pPr marL="1143000" indent="-228600">
              <a:defRPr sz="2600">
                <a:solidFill>
                  <a:schemeClr val="tx1"/>
                </a:solidFill>
                <a:latin typeface="Arial" pitchFamily="34" charset="0"/>
                <a:cs typeface="Arial" pitchFamily="34" charset="0"/>
              </a:defRPr>
            </a:lvl3pPr>
            <a:lvl4pPr marL="1600200" indent="-228600">
              <a:defRPr sz="2600">
                <a:solidFill>
                  <a:schemeClr val="tx1"/>
                </a:solidFill>
                <a:latin typeface="Arial" pitchFamily="34" charset="0"/>
                <a:cs typeface="Arial" pitchFamily="34" charset="0"/>
              </a:defRPr>
            </a:lvl4pPr>
            <a:lvl5pPr marL="2057400" indent="-228600">
              <a:defRPr sz="2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600">
                <a:solidFill>
                  <a:schemeClr val="tx1"/>
                </a:solidFill>
                <a:latin typeface="Arial" pitchFamily="34" charset="0"/>
                <a:cs typeface="Arial" pitchFamily="34" charset="0"/>
              </a:defRPr>
            </a:lvl9pPr>
          </a:lstStyle>
          <a:p>
            <a:pPr indent="0" algn="ctr" defTabSz="966246" eaLnBrk="1" hangingPunct="1"/>
            <a:r>
              <a:rPr lang="ru-RU" altLang="ru-RU" sz="2200" b="1" dirty="0">
                <a:solidFill>
                  <a:srgbClr val="FF0000"/>
                </a:solidFill>
                <a:latin typeface="Times New Roman" pitchFamily="18" charset="0"/>
                <a:ea typeface="Calibri" pitchFamily="34" charset="0"/>
                <a:cs typeface="Times New Roman" pitchFamily="18" charset="0"/>
              </a:rPr>
              <a:t>Обеспечение готовности формирований </a:t>
            </a:r>
          </a:p>
          <a:p>
            <a:pPr indent="0" algn="ctr" defTabSz="966246" eaLnBrk="1" hangingPunct="1"/>
            <a:r>
              <a:rPr lang="ru-RU" altLang="ru-RU" sz="2200" b="1" dirty="0">
                <a:solidFill>
                  <a:srgbClr val="FF0000"/>
                </a:solidFill>
                <a:latin typeface="Times New Roman" pitchFamily="18" charset="0"/>
                <a:ea typeface="Calibri" pitchFamily="34" charset="0"/>
                <a:cs typeface="Times New Roman" pitchFamily="18" charset="0"/>
              </a:rPr>
              <a:t>СМК к действиям при ЧС</a:t>
            </a:r>
            <a:endParaRPr lang="ru-RU" altLang="ru-RU" sz="2200" dirty="0">
              <a:solidFill>
                <a:srgbClr val="FF0000"/>
              </a:solidFill>
              <a:latin typeface="Times New Roman" pitchFamily="18" charset="0"/>
              <a:ea typeface="Calibri" pitchFamily="34" charset="0"/>
              <a:cs typeface="Times New Roman" pitchFamily="18" charset="0"/>
            </a:endParaRPr>
          </a:p>
        </p:txBody>
      </p:sp>
      <p:sp>
        <p:nvSpPr>
          <p:cNvPr id="12" name="TextBox 11"/>
          <p:cNvSpPr txBox="1"/>
          <p:nvPr/>
        </p:nvSpPr>
        <p:spPr>
          <a:xfrm>
            <a:off x="1821580" y="1008095"/>
            <a:ext cx="1927131" cy="400110"/>
          </a:xfrm>
          <a:prstGeom prst="rect">
            <a:avLst/>
          </a:prstGeom>
          <a:noFill/>
        </p:spPr>
        <p:txBody>
          <a:bodyPr wrap="none" rtlCol="0">
            <a:spAutoFit/>
          </a:bodyPr>
          <a:lstStyle/>
          <a:p>
            <a:r>
              <a:rPr lang="ru-RU" sz="2000" b="1" dirty="0">
                <a:latin typeface="Times New Roman" pitchFamily="18" charset="0"/>
                <a:cs typeface="Times New Roman" pitchFamily="18" charset="0"/>
              </a:rPr>
              <a:t>Учения ТЦМК</a:t>
            </a:r>
          </a:p>
        </p:txBody>
      </p:sp>
      <p:graphicFrame>
        <p:nvGraphicFramePr>
          <p:cNvPr id="13" name="Таблица 12"/>
          <p:cNvGraphicFramePr>
            <a:graphicFrameLocks noGrp="1"/>
          </p:cNvGraphicFramePr>
          <p:nvPr/>
        </p:nvGraphicFramePr>
        <p:xfrm>
          <a:off x="142506" y="1503124"/>
          <a:ext cx="5925786" cy="2935951"/>
        </p:xfrm>
        <a:graphic>
          <a:graphicData uri="http://schemas.openxmlformats.org/drawingml/2006/table">
            <a:tbl>
              <a:tblPr/>
              <a:tblGrid>
                <a:gridCol w="2584639">
                  <a:extLst>
                    <a:ext uri="{9D8B030D-6E8A-4147-A177-3AD203B41FA5}">
                      <a16:colId xmlns="" xmlns:a16="http://schemas.microsoft.com/office/drawing/2014/main" val="20000"/>
                    </a:ext>
                  </a:extLst>
                </a:gridCol>
                <a:gridCol w="1062843">
                  <a:extLst>
                    <a:ext uri="{9D8B030D-6E8A-4147-A177-3AD203B41FA5}">
                      <a16:colId xmlns="" xmlns:a16="http://schemas.microsoft.com/office/drawing/2014/main" val="20001"/>
                    </a:ext>
                  </a:extLst>
                </a:gridCol>
                <a:gridCol w="1038687">
                  <a:extLst>
                    <a:ext uri="{9D8B030D-6E8A-4147-A177-3AD203B41FA5}">
                      <a16:colId xmlns="" xmlns:a16="http://schemas.microsoft.com/office/drawing/2014/main" val="20002"/>
                    </a:ext>
                  </a:extLst>
                </a:gridCol>
                <a:gridCol w="1239617">
                  <a:extLst>
                    <a:ext uri="{9D8B030D-6E8A-4147-A177-3AD203B41FA5}">
                      <a16:colId xmlns="" xmlns:a16="http://schemas.microsoft.com/office/drawing/2014/main" val="20003"/>
                    </a:ext>
                  </a:extLst>
                </a:gridCol>
              </a:tblGrid>
              <a:tr h="463462">
                <a:tc>
                  <a:txBody>
                    <a:bodyPr/>
                    <a:lstStyle/>
                    <a:p>
                      <a:pPr algn="ctr">
                        <a:lnSpc>
                          <a:spcPct val="115000"/>
                        </a:lnSpc>
                        <a:spcAft>
                          <a:spcPts val="0"/>
                        </a:spcAft>
                      </a:pPr>
                      <a:r>
                        <a:rPr lang="ru-RU" sz="1600" b="1" dirty="0">
                          <a:latin typeface="Times New Roman"/>
                          <a:ea typeface="Calibri"/>
                          <a:cs typeface="Times New Roman"/>
                        </a:rPr>
                        <a:t>Вид учений</a:t>
                      </a:r>
                      <a:endParaRPr lang="ru-RU"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a:ea typeface="Calibri"/>
                          <a:cs typeface="Times New Roman"/>
                        </a:rPr>
                        <a:t>2020г.</a:t>
                      </a:r>
                      <a:endParaRPr lang="ru-RU"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a:ea typeface="Calibri"/>
                          <a:cs typeface="Times New Roman"/>
                        </a:rPr>
                        <a:t>2021г.</a:t>
                      </a:r>
                      <a:endParaRPr lang="ru-RU"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a:ea typeface="Calibri"/>
                          <a:cs typeface="Times New Roman"/>
                        </a:rPr>
                        <a:t>2022г.</a:t>
                      </a:r>
                      <a:endParaRPr lang="ru-RU"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428508">
                <a:tc>
                  <a:txBody>
                    <a:bodyPr/>
                    <a:lstStyle/>
                    <a:p>
                      <a:pPr>
                        <a:lnSpc>
                          <a:spcPct val="115000"/>
                        </a:lnSpc>
                        <a:spcAft>
                          <a:spcPts val="0"/>
                        </a:spcAft>
                      </a:pPr>
                      <a:r>
                        <a:rPr lang="ru-RU" sz="1600" b="1" dirty="0">
                          <a:latin typeface="Times New Roman"/>
                          <a:ea typeface="Calibri"/>
                          <a:cs typeface="Times New Roman"/>
                        </a:rPr>
                        <a:t>ТСУ</a:t>
                      </a:r>
                      <a:endParaRPr lang="ru-RU"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cs typeface="Times New Roman"/>
                        </a:rPr>
                        <a:t>5</a:t>
                      </a:r>
                      <a:endParaRPr lang="ru-RU"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cs typeface="Times New Roman"/>
                        </a:rPr>
                        <a:t>3</a:t>
                      </a:r>
                      <a:endParaRPr lang="ru-RU"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latin typeface="Times New Roman" pitchFamily="18" charset="0"/>
                          <a:cs typeface="Times New Roman" pitchFamily="18" charset="0"/>
                        </a:rPr>
                        <a:t>6</a:t>
                      </a:r>
                      <a:endParaRPr lang="ru-RU" sz="1600" dirty="0">
                        <a:latin typeface="Times New Roman" pitchFamily="18" charset="0"/>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405695">
                <a:tc>
                  <a:txBody>
                    <a:bodyPr/>
                    <a:lstStyle/>
                    <a:p>
                      <a:pPr>
                        <a:lnSpc>
                          <a:spcPct val="115000"/>
                        </a:lnSpc>
                        <a:spcAft>
                          <a:spcPts val="0"/>
                        </a:spcAft>
                      </a:pPr>
                      <a:r>
                        <a:rPr lang="ru-RU" sz="1600" b="1" dirty="0">
                          <a:latin typeface="Times New Roman"/>
                          <a:ea typeface="Calibri"/>
                          <a:cs typeface="Times New Roman"/>
                        </a:rPr>
                        <a:t>КШУ</a:t>
                      </a:r>
                      <a:endParaRPr lang="ru-RU"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cs typeface="Times New Roman"/>
                        </a:rPr>
                        <a:t>11</a:t>
                      </a:r>
                      <a:endParaRPr lang="ru-RU"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cs typeface="Times New Roman"/>
                        </a:rPr>
                        <a:t>7</a:t>
                      </a:r>
                      <a:endParaRPr lang="ru-RU"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latin typeface="Times New Roman" pitchFamily="18" charset="0"/>
                          <a:cs typeface="Times New Roman" pitchFamily="18" charset="0"/>
                        </a:rPr>
                        <a:t>8</a:t>
                      </a:r>
                      <a:endParaRPr lang="ru-RU" sz="1600" dirty="0">
                        <a:latin typeface="Times New Roman" pitchFamily="18" charset="0"/>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71952">
                <a:tc>
                  <a:txBody>
                    <a:bodyPr/>
                    <a:lstStyle/>
                    <a:p>
                      <a:pPr>
                        <a:lnSpc>
                          <a:spcPct val="115000"/>
                        </a:lnSpc>
                        <a:spcAft>
                          <a:spcPts val="0"/>
                        </a:spcAft>
                      </a:pPr>
                      <a:r>
                        <a:rPr lang="ru-RU" sz="1600" b="1" dirty="0">
                          <a:latin typeface="Times New Roman"/>
                          <a:ea typeface="Calibri"/>
                          <a:cs typeface="Times New Roman"/>
                        </a:rPr>
                        <a:t>Штабная тренировка</a:t>
                      </a:r>
                      <a:endParaRPr lang="ru-RU"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cs typeface="Times New Roman"/>
                        </a:rPr>
                        <a:t>8</a:t>
                      </a:r>
                      <a:endParaRPr lang="ru-RU"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cs typeface="Times New Roman"/>
                        </a:rPr>
                        <a:t>51</a:t>
                      </a:r>
                      <a:endParaRPr lang="ru-RU"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latin typeface="Times New Roman" pitchFamily="18" charset="0"/>
                          <a:cs typeface="Times New Roman" pitchFamily="18" charset="0"/>
                        </a:rPr>
                        <a:t>60</a:t>
                      </a:r>
                      <a:endParaRPr lang="ru-RU" sz="1600" dirty="0">
                        <a:latin typeface="Times New Roman" pitchFamily="18" charset="0"/>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760639">
                <a:tc>
                  <a:txBody>
                    <a:bodyPr/>
                    <a:lstStyle/>
                    <a:p>
                      <a:pPr>
                        <a:lnSpc>
                          <a:spcPct val="115000"/>
                        </a:lnSpc>
                        <a:spcAft>
                          <a:spcPts val="0"/>
                        </a:spcAft>
                      </a:pPr>
                      <a:r>
                        <a:rPr lang="ru-RU" sz="1600" b="1" dirty="0">
                          <a:latin typeface="Times New Roman" pitchFamily="18" charset="0"/>
                          <a:ea typeface="Calibri"/>
                          <a:cs typeface="Times New Roman" pitchFamily="18" charset="0"/>
                        </a:rPr>
                        <a:t>Объектовые тренировки </a:t>
                      </a:r>
                    </a:p>
                    <a:p>
                      <a:pPr>
                        <a:lnSpc>
                          <a:spcPct val="115000"/>
                        </a:lnSpc>
                        <a:spcAft>
                          <a:spcPts val="0"/>
                        </a:spcAft>
                      </a:pPr>
                      <a:r>
                        <a:rPr lang="ru-RU" sz="1600" b="1" dirty="0">
                          <a:latin typeface="Times New Roman" pitchFamily="18" charset="0"/>
                          <a:ea typeface="Calibri"/>
                          <a:cs typeface="Times New Roman" pitchFamily="18" charset="0"/>
                        </a:rPr>
                        <a:t>по ГО и ЧС ВОКБ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0" dirty="0">
                          <a:latin typeface="Times New Roman" pitchFamily="18" charset="0"/>
                          <a:ea typeface="Calibri"/>
                          <a:cs typeface="Times New Roman" pitchFamily="18" charset="0"/>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0" dirty="0">
                          <a:latin typeface="Times New Roman" pitchFamily="18" charset="0"/>
                          <a:ea typeface="Calibri"/>
                          <a:cs typeface="Times New Roman" pitchFamily="18" charset="0"/>
                        </a:rPr>
                        <a:t>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600" dirty="0">
                          <a:latin typeface="Times New Roman" pitchFamily="18" charset="0"/>
                          <a:cs typeface="Times New Roman" pitchFamily="18" charset="0"/>
                        </a:rPr>
                        <a:t>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05695">
                <a:tc>
                  <a:txBody>
                    <a:bodyPr/>
                    <a:lstStyle/>
                    <a:p>
                      <a:pPr algn="r">
                        <a:lnSpc>
                          <a:spcPct val="115000"/>
                        </a:lnSpc>
                        <a:spcAft>
                          <a:spcPts val="0"/>
                        </a:spcAft>
                      </a:pPr>
                      <a:r>
                        <a:rPr lang="ru-RU" sz="1600" b="1" dirty="0">
                          <a:latin typeface="Times New Roman"/>
                          <a:ea typeface="Calibri"/>
                          <a:cs typeface="Times New Roman"/>
                        </a:rPr>
                        <a:t>Итого:</a:t>
                      </a:r>
                      <a:endParaRPr lang="ru-RU"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pitchFamily="18" charset="0"/>
                          <a:ea typeface="Calibri"/>
                          <a:cs typeface="Times New Roman" pitchFamily="18" charset="0"/>
                        </a:rPr>
                        <a:t>24</a:t>
                      </a:r>
                      <a:endParaRPr lang="ru-RU" sz="16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pitchFamily="18" charset="0"/>
                          <a:ea typeface="Calibri"/>
                          <a:cs typeface="Times New Roman" pitchFamily="18" charset="0"/>
                        </a:rPr>
                        <a:t>61</a:t>
                      </a:r>
                      <a:endParaRPr lang="ru-RU" sz="16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b="1" dirty="0">
                          <a:latin typeface="Times New Roman" pitchFamily="18" charset="0"/>
                          <a:cs typeface="Times New Roman" pitchFamily="18" charset="0"/>
                        </a:rPr>
                        <a:t>74</a:t>
                      </a:r>
                      <a:r>
                        <a:rPr lang="ru-RU" sz="1600" b="1" dirty="0">
                          <a:latin typeface="Times New Roman" pitchFamily="18" charset="0"/>
                          <a:cs typeface="Times New Roman" pitchFamily="18" charset="0"/>
                        </a:rPr>
                        <a:t> </a:t>
                      </a:r>
                      <a:r>
                        <a:rPr lang="ru-RU" sz="1600" b="1" dirty="0">
                          <a:solidFill>
                            <a:srgbClr val="FF0000"/>
                          </a:solidFill>
                          <a:latin typeface="Times New Roman" pitchFamily="18" charset="0"/>
                          <a:cs typeface="Times New Roman" pitchFamily="18" charset="0"/>
                        </a:rPr>
                        <a:t>(+13)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pic>
        <p:nvPicPr>
          <p:cNvPr id="1026" name="Picture 2" descr="D:\Документы\ОМО 2022\Учения\КШУ 12-14.04.22 МЧС (паводок, пожар)\Фото\WhatsApp Image 2022-04-14 at 10.51.11 (1).jpeg"/>
          <p:cNvPicPr>
            <a:picLocks noChangeAspect="1" noChangeArrowheads="1"/>
          </p:cNvPicPr>
          <p:nvPr/>
        </p:nvPicPr>
        <p:blipFill>
          <a:blip r:embed="rId3" cstate="print"/>
          <a:srcRect/>
          <a:stretch>
            <a:fillRect/>
          </a:stretch>
        </p:blipFill>
        <p:spPr bwMode="auto">
          <a:xfrm>
            <a:off x="296884" y="4548249"/>
            <a:ext cx="2519613" cy="2149434"/>
          </a:xfrm>
          <a:prstGeom prst="rect">
            <a:avLst/>
          </a:prstGeom>
          <a:noFill/>
        </p:spPr>
      </p:pic>
      <p:pic>
        <p:nvPicPr>
          <p:cNvPr id="1027" name="Picture 3" descr="D:\Документы\ОМО 2022\Учения\КШУ жд авария 29.11.2022\КШУ МЧС29.11.2022\DSC_0253.JPG"/>
          <p:cNvPicPr>
            <a:picLocks noChangeAspect="1" noChangeArrowheads="1"/>
          </p:cNvPicPr>
          <p:nvPr/>
        </p:nvPicPr>
        <p:blipFill>
          <a:blip r:embed="rId4" cstate="print"/>
          <a:srcRect/>
          <a:stretch>
            <a:fillRect/>
          </a:stretch>
        </p:blipFill>
        <p:spPr bwMode="auto">
          <a:xfrm>
            <a:off x="3141023" y="4583876"/>
            <a:ext cx="3121651" cy="2081102"/>
          </a:xfrm>
          <a:prstGeom prst="rect">
            <a:avLst/>
          </a:prstGeom>
          <a:noFill/>
        </p:spPr>
      </p:pic>
      <p:pic>
        <p:nvPicPr>
          <p:cNvPr id="1028" name="Picture 4"/>
          <p:cNvPicPr>
            <a:picLocks noChangeAspect="1" noChangeArrowheads="1"/>
          </p:cNvPicPr>
          <p:nvPr/>
        </p:nvPicPr>
        <p:blipFill>
          <a:blip r:embed="rId5" cstate="print"/>
          <a:srcRect/>
          <a:stretch>
            <a:fillRect/>
          </a:stretch>
        </p:blipFill>
        <p:spPr bwMode="auto">
          <a:xfrm>
            <a:off x="6103917" y="843149"/>
            <a:ext cx="6088083" cy="401386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6553751" y="4884500"/>
            <a:ext cx="2680047" cy="1784959"/>
          </a:xfrm>
          <a:prstGeom prst="rect">
            <a:avLst/>
          </a:prstGeom>
          <a:noFill/>
          <a:ln w="9525">
            <a:noFill/>
            <a:miter lim="800000"/>
            <a:headEnd/>
            <a:tailEnd/>
          </a:ln>
        </p:spPr>
      </p:pic>
      <p:pic>
        <p:nvPicPr>
          <p:cNvPr id="1030" name="Picture 6" descr="C:\Users\SilantevaEA\Desktop\ДТП авиа.jpg"/>
          <p:cNvPicPr>
            <a:picLocks noChangeAspect="1" noChangeArrowheads="1"/>
          </p:cNvPicPr>
          <p:nvPr/>
        </p:nvPicPr>
        <p:blipFill>
          <a:blip r:embed="rId7" cstate="print"/>
          <a:srcRect/>
          <a:stretch>
            <a:fillRect/>
          </a:stretch>
        </p:blipFill>
        <p:spPr bwMode="auto">
          <a:xfrm>
            <a:off x="9566793" y="4873275"/>
            <a:ext cx="2442576" cy="1753645"/>
          </a:xfrm>
          <a:prstGeom prst="rect">
            <a:avLst/>
          </a:prstGeom>
          <a:noFill/>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1" descr="Лого итог.png"/>
          <p:cNvPicPr>
            <a:picLocks noChangeAspect="1"/>
          </p:cNvPicPr>
          <p:nvPr/>
        </p:nvPicPr>
        <p:blipFill>
          <a:blip r:embed="rId3" cstate="print">
            <a:extLst>
              <a:ext uri="{28A0092B-C50C-407E-A947-70E740481C1C}">
                <a14:useLocalDpi xmlns:a14="http://schemas.microsoft.com/office/drawing/2010/main" val="0"/>
              </a:ext>
            </a:extLst>
          </a:blip>
          <a:srcRect l="13573" r="12223" b="8427"/>
          <a:stretch>
            <a:fillRect/>
          </a:stretch>
        </p:blipFill>
        <p:spPr bwMode="auto">
          <a:xfrm>
            <a:off x="11149578" y="0"/>
            <a:ext cx="1042422" cy="115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AutoShape 5" descr="file:///C:/Users/SOKOLO~1/AppData/Local/Temp/j_sASVEPlz4.jpg"/>
          <p:cNvSpPr>
            <a:spLocks noChangeAspect="1" noChangeArrowheads="1"/>
          </p:cNvSpPr>
          <p:nvPr/>
        </p:nvSpPr>
        <p:spPr bwMode="auto">
          <a:xfrm>
            <a:off x="142920" y="-2829609"/>
            <a:ext cx="3640100" cy="6475178"/>
          </a:xfrm>
          <a:prstGeom prst="rect">
            <a:avLst/>
          </a:prstGeom>
          <a:noFill/>
        </p:spPr>
        <p:txBody>
          <a:bodyPr vert="horz" wrap="square" lIns="84002" tIns="42001" rIns="84002" bIns="42001" numCol="1" anchor="t" anchorCtr="0" compatLnSpc="1">
            <a:prstTxWarp prst="textNoShape">
              <a:avLst/>
            </a:prstTxWarp>
          </a:bodyPr>
          <a:lstStyle/>
          <a:p>
            <a:endParaRPr lang="ru-RU" sz="1654" dirty="0"/>
          </a:p>
        </p:txBody>
      </p:sp>
      <p:graphicFrame>
        <p:nvGraphicFramePr>
          <p:cNvPr id="4" name="Таблица 3"/>
          <p:cNvGraphicFramePr>
            <a:graphicFrameLocks noGrp="1"/>
          </p:cNvGraphicFramePr>
          <p:nvPr/>
        </p:nvGraphicFramePr>
        <p:xfrm>
          <a:off x="5747657" y="-37695"/>
          <a:ext cx="5213267" cy="6899291"/>
        </p:xfrm>
        <a:graphic>
          <a:graphicData uri="http://schemas.openxmlformats.org/drawingml/2006/table">
            <a:tbl>
              <a:tblPr/>
              <a:tblGrid>
                <a:gridCol w="354324">
                  <a:extLst>
                    <a:ext uri="{9D8B030D-6E8A-4147-A177-3AD203B41FA5}">
                      <a16:colId xmlns="" xmlns:a16="http://schemas.microsoft.com/office/drawing/2014/main" val="20000"/>
                    </a:ext>
                  </a:extLst>
                </a:gridCol>
                <a:gridCol w="3837654">
                  <a:extLst>
                    <a:ext uri="{9D8B030D-6E8A-4147-A177-3AD203B41FA5}">
                      <a16:colId xmlns="" xmlns:a16="http://schemas.microsoft.com/office/drawing/2014/main" val="20001"/>
                    </a:ext>
                  </a:extLst>
                </a:gridCol>
                <a:gridCol w="1021289">
                  <a:extLst>
                    <a:ext uri="{9D8B030D-6E8A-4147-A177-3AD203B41FA5}">
                      <a16:colId xmlns="" xmlns:a16="http://schemas.microsoft.com/office/drawing/2014/main" val="20002"/>
                    </a:ext>
                  </a:extLst>
                </a:gridCol>
              </a:tblGrid>
              <a:tr h="763529">
                <a:tc>
                  <a:txBody>
                    <a:bodyPr/>
                    <a:lstStyle/>
                    <a:p>
                      <a:pPr algn="l" fontAlgn="ctr"/>
                      <a:endParaRPr lang="ru-RU" sz="1000" b="1" i="0" u="none" strike="noStrike" dirty="0">
                        <a:latin typeface="Times New Roman"/>
                      </a:endParaRPr>
                    </a:p>
                  </a:txBody>
                  <a:tcPr marL="8401" marR="8401" marT="8401"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latin typeface="Times New Roman"/>
                        </a:rPr>
                        <a:t>     ТЕРРИТОРИАЛЬНЫЙ  </a:t>
                      </a:r>
                      <a:r>
                        <a:rPr lang="ru-RU" sz="1100" b="1" i="0" u="none" strike="noStrike" dirty="0">
                          <a:latin typeface="Times New Roman"/>
                        </a:rPr>
                        <a:t>ЦЕНТР  МЕДИЦИНЫ  КАТАСТРОФ</a:t>
                      </a:r>
                    </a:p>
                  </a:txBody>
                  <a:tcPr marL="8401" marR="8401" marT="8401"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ru-RU" sz="1000" b="0" i="0" u="none" strike="noStrike" dirty="0">
                        <a:latin typeface="Times New Roman"/>
                      </a:endParaRPr>
                    </a:p>
                  </a:txBody>
                  <a:tcPr marL="8401" marR="8401" marT="8401"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379567">
                <a:tc>
                  <a:txBody>
                    <a:bodyPr/>
                    <a:lstStyle/>
                    <a:p>
                      <a:pPr algn="ctr" fontAlgn="b"/>
                      <a:r>
                        <a:rPr lang="ru-RU" sz="1000" b="0" i="0" u="none" strike="noStrike" dirty="0">
                          <a:latin typeface="Times New Roman"/>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latin typeface="Times New Roman"/>
                        </a:rPr>
                        <a:t>АДМИНИСТРАЦИЯ ТЕРРИТОРИАЛЬНОГО  ЦЕНТРА  МЕДИЦИНЫ  КАТАСТРОФ</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latin typeface="Times New Roman"/>
                        </a:rPr>
                        <a:t> </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89784">
                <a:tc>
                  <a:txBody>
                    <a:bodyPr/>
                    <a:lstStyle/>
                    <a:p>
                      <a:pPr algn="ctr" fontAlgn="b"/>
                      <a:r>
                        <a:rPr lang="ru-RU" sz="1000" b="0" i="0" u="none" strike="noStrike" dirty="0">
                          <a:latin typeface="Times New Roman"/>
                        </a:rPr>
                        <a:t>1</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0" i="0" u="none" strike="noStrike" dirty="0">
                          <a:latin typeface="Times New Roman"/>
                        </a:rPr>
                        <a:t>Директор центра - врач-методист</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latin typeface="Times New Roman"/>
                        </a:rPr>
                        <a:t>1</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89784">
                <a:tc>
                  <a:txBody>
                    <a:bodyPr/>
                    <a:lstStyle/>
                    <a:p>
                      <a:pPr algn="ctr" fontAlgn="ctr"/>
                      <a:r>
                        <a:rPr lang="ru-RU" sz="1000" b="0" i="0" u="none" strike="noStrike" dirty="0">
                          <a:latin typeface="Times New Roman"/>
                        </a:rPr>
                        <a:t> </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latin typeface="Times New Roman"/>
                        </a:rPr>
                        <a:t>Итого:      </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latin typeface="Times New Roman"/>
                        </a:rPr>
                        <a:t>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79567">
                <a:tc>
                  <a:txBody>
                    <a:bodyPr/>
                    <a:lstStyle/>
                    <a:p>
                      <a:pPr algn="ctr" fontAlgn="ctr"/>
                      <a:r>
                        <a:rPr lang="ru-RU" sz="1000" b="0" i="0" u="none" strike="noStrike" dirty="0">
                          <a:latin typeface="Times New Roman"/>
                        </a:rPr>
                        <a:t> </a:t>
                      </a:r>
                    </a:p>
                  </a:txBody>
                  <a:tcPr marL="8401" marR="8401" marT="840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latin typeface="Times New Roman"/>
                        </a:rPr>
                        <a:t>ОПЕРАТИВНО  -  ДИСПЕТЧЕРСКИЙ  ОТДЕЛ ТЕРРИТОРИАЛЬНОГО  ЦЕНТРА  МЕДИЦИНЫ  КАТАСТРОФ</a:t>
                      </a:r>
                    </a:p>
                  </a:txBody>
                  <a:tcPr marL="8401" marR="8401" marT="84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latin typeface="Times New Roman"/>
                        </a:rPr>
                        <a:t> </a:t>
                      </a:r>
                    </a:p>
                  </a:txBody>
                  <a:tcPr marL="8401" marR="8401" marT="840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89784">
                <a:tc>
                  <a:txBody>
                    <a:bodyPr/>
                    <a:lstStyle/>
                    <a:p>
                      <a:pPr algn="ctr" fontAlgn="ctr"/>
                      <a:r>
                        <a:rPr lang="ru-RU" sz="1000" b="0" i="0" u="none" strike="noStrike" dirty="0">
                          <a:latin typeface="Times New Roman"/>
                        </a:rPr>
                        <a:t>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00" b="0" i="0" u="none" strike="noStrike" dirty="0">
                          <a:latin typeface="Times New Roman"/>
                        </a:rPr>
                        <a:t>Начальник отдела</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latin typeface="Times New Roman"/>
                        </a:rPr>
                        <a:t>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89784">
                <a:tc>
                  <a:txBody>
                    <a:bodyPr/>
                    <a:lstStyle/>
                    <a:p>
                      <a:pPr algn="ctr" fontAlgn="ctr"/>
                      <a:r>
                        <a:rPr lang="ru-RU" sz="1000" b="0" i="0" u="none" strike="noStrike" dirty="0">
                          <a:latin typeface="Times New Roman"/>
                        </a:rPr>
                        <a:t>2</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00" b="0" i="0" u="none" strike="noStrike" dirty="0">
                          <a:latin typeface="Times New Roman"/>
                        </a:rPr>
                        <a:t>Диспетчер</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latin typeface="Times New Roman"/>
                        </a:rPr>
                        <a:t>5</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89784">
                <a:tc>
                  <a:txBody>
                    <a:bodyPr/>
                    <a:lstStyle/>
                    <a:p>
                      <a:pPr algn="ctr" fontAlgn="ctr"/>
                      <a:r>
                        <a:rPr lang="ru-RU" sz="1000" b="0" i="0" u="none" strike="noStrike" dirty="0">
                          <a:latin typeface="Times New Roman"/>
                        </a:rPr>
                        <a:t> </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latin typeface="Times New Roman"/>
                        </a:rPr>
                        <a:t>Итого:      </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latin typeface="Times New Roman"/>
                        </a:rPr>
                        <a:t>6</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79567">
                <a:tc>
                  <a:txBody>
                    <a:bodyPr/>
                    <a:lstStyle/>
                    <a:p>
                      <a:pPr algn="ctr" fontAlgn="ctr"/>
                      <a:r>
                        <a:rPr lang="ru-RU" sz="1000" b="0" i="0" u="none" strike="noStrike" dirty="0">
                          <a:latin typeface="Times New Roman"/>
                        </a:rPr>
                        <a:t> </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latin typeface="Times New Roman"/>
                        </a:rPr>
                        <a:t>ОРГАНИЗАЦИОННО - МЕТОДИЧЕСКИЙ  ОТДЕЛ ТЕРРИТОРИАЛЬНОГО  ЦЕНТРА  МЕДИЦИНЫ  КАТАСТРОФ</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latin typeface="Times New Roman"/>
                        </a:rPr>
                        <a:t> </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189784">
                <a:tc>
                  <a:txBody>
                    <a:bodyPr/>
                    <a:lstStyle/>
                    <a:p>
                      <a:pPr algn="ctr" fontAlgn="ctr"/>
                      <a:r>
                        <a:rPr lang="ru-RU" sz="1000" b="0" i="0" u="none" strike="noStrike" dirty="0">
                          <a:latin typeface="Times New Roman"/>
                        </a:rPr>
                        <a:t>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00" b="0" i="0" u="none" strike="noStrike" dirty="0">
                          <a:latin typeface="Times New Roman"/>
                        </a:rPr>
                        <a:t>Начальник отдела</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latin typeface="Times New Roman"/>
                        </a:rPr>
                        <a:t>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189784">
                <a:tc>
                  <a:txBody>
                    <a:bodyPr/>
                    <a:lstStyle/>
                    <a:p>
                      <a:pPr algn="ctr" fontAlgn="ctr"/>
                      <a:r>
                        <a:rPr lang="ru-RU" sz="1000" b="0" i="0" u="none" strike="noStrike" dirty="0">
                          <a:latin typeface="Times New Roman"/>
                        </a:rPr>
                        <a:t>2</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00" b="0" i="0" u="none" strike="noStrike" dirty="0">
                          <a:latin typeface="Times New Roman"/>
                        </a:rPr>
                        <a:t>Врач-статистик</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latin typeface="Times New Roman"/>
                        </a:rPr>
                        <a:t>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189784">
                <a:tc>
                  <a:txBody>
                    <a:bodyPr/>
                    <a:lstStyle/>
                    <a:p>
                      <a:pPr algn="ctr" fontAlgn="ctr"/>
                      <a:r>
                        <a:rPr lang="ru-RU" sz="1000" b="0" i="0" u="none" strike="noStrike" dirty="0">
                          <a:latin typeface="Times New Roman"/>
                        </a:rPr>
                        <a:t>3</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00" b="0" i="0" u="none" strike="noStrike" dirty="0">
                          <a:latin typeface="Times New Roman"/>
                        </a:rPr>
                        <a:t>Главный специалист</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latin typeface="Times New Roman"/>
                        </a:rPr>
                        <a:t>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324343">
                <a:tc>
                  <a:txBody>
                    <a:bodyPr/>
                    <a:lstStyle/>
                    <a:p>
                      <a:pPr algn="ctr" fontAlgn="ctr"/>
                      <a:r>
                        <a:rPr lang="ru-RU" sz="1000" b="0" i="0" u="none" strike="noStrike" dirty="0">
                          <a:latin typeface="Times New Roman"/>
                        </a:rPr>
                        <a:t>4</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0" i="0" u="none" strike="noStrike" dirty="0">
                          <a:latin typeface="Times New Roman Cyr"/>
                        </a:rPr>
                        <a:t>Специалист  по гражданской обороне и защите в чрезвычайных ситуациях</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1" u="none" strike="noStrike" dirty="0">
                          <a:solidFill>
                            <a:srgbClr val="FF0000"/>
                          </a:solidFill>
                          <a:latin typeface="Times New Roman"/>
                        </a:rPr>
                        <a:t>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189784">
                <a:tc>
                  <a:txBody>
                    <a:bodyPr/>
                    <a:lstStyle/>
                    <a:p>
                      <a:pPr algn="ctr" fontAlgn="ctr"/>
                      <a:r>
                        <a:rPr lang="ru-RU" sz="1000" b="0" i="0" u="none" strike="noStrike" dirty="0">
                          <a:latin typeface="Times New Roman"/>
                        </a:rPr>
                        <a:t>5</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0" i="0" u="none" strike="noStrike" dirty="0">
                          <a:latin typeface="Times New Roman Cyr"/>
                        </a:rPr>
                        <a:t>Комендант</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latin typeface="Times New Roman"/>
                        </a:rPr>
                        <a:t>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199273">
                <a:tc>
                  <a:txBody>
                    <a:bodyPr/>
                    <a:lstStyle/>
                    <a:p>
                      <a:pPr algn="ctr" fontAlgn="ctr"/>
                      <a:r>
                        <a:rPr lang="ru-RU" sz="1000" b="0" i="0" u="none" strike="noStrike" dirty="0">
                          <a:latin typeface="Times New Roman"/>
                        </a:rPr>
                        <a:t>6</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0" i="0" u="none" strike="noStrike" dirty="0">
                          <a:latin typeface="Times New Roman Cyr"/>
                        </a:rPr>
                        <a:t>Техник</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latin typeface="Times New Roman Cyr"/>
                        </a:rPr>
                        <a:t>0,5</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199273">
                <a:tc>
                  <a:txBody>
                    <a:bodyPr/>
                    <a:lstStyle/>
                    <a:p>
                      <a:pPr algn="ctr" fontAlgn="ctr"/>
                      <a:r>
                        <a:rPr lang="ru-RU" sz="1000" b="0" i="0" u="none" strike="noStrike" dirty="0">
                          <a:latin typeface="Times New Roman"/>
                        </a:rPr>
                        <a:t>7</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100" b="0" i="0" u="none" strike="noStrike" dirty="0">
                          <a:latin typeface="Times New Roman"/>
                        </a:rPr>
                        <a:t>Кладовщик</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latin typeface="Times New Roman Cyr"/>
                        </a:rPr>
                        <a:t>0,5</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189784">
                <a:tc>
                  <a:txBody>
                    <a:bodyPr/>
                    <a:lstStyle/>
                    <a:p>
                      <a:pPr algn="ctr" fontAlgn="ctr"/>
                      <a:r>
                        <a:rPr lang="ru-RU" sz="1000" b="0" i="0" u="none" strike="noStrike" dirty="0">
                          <a:latin typeface="Times New Roman"/>
                        </a:rPr>
                        <a:t> </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latin typeface="Times New Roman"/>
                        </a:rPr>
                        <a:t>Итого:      </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latin typeface="Times New Roman"/>
                        </a:rPr>
                        <a:t>6</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379567">
                <a:tc>
                  <a:txBody>
                    <a:bodyPr/>
                    <a:lstStyle/>
                    <a:p>
                      <a:pPr algn="l" fontAlgn="ctr"/>
                      <a:r>
                        <a:rPr lang="ru-RU" sz="1000" b="0" i="0" u="none" strike="noStrike" dirty="0">
                          <a:latin typeface="Times New Roman"/>
                        </a:rPr>
                        <a:t> </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latin typeface="Times New Roman"/>
                        </a:rPr>
                        <a:t>ЦЕНТР ПО ОБУЧЕНИЮ ПРИЕМАМ ПЕРВОЙ ПОМОЩИ ТЕРРИТОРИАЛЬНОГО  ЦЕНТРА  МЕДИЦИНЫ  КАТАСТРОФ</a:t>
                      </a:r>
                    </a:p>
                  </a:txBody>
                  <a:tcPr marL="8401" marR="8401" marT="840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00" b="0" i="0" u="none" strike="noStrike" dirty="0">
                          <a:latin typeface="Times New Roman"/>
                        </a:rPr>
                        <a:t> </a:t>
                      </a:r>
                    </a:p>
                  </a:txBody>
                  <a:tcPr marL="8401" marR="8401" marT="840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r h="213784">
                <a:tc>
                  <a:txBody>
                    <a:bodyPr/>
                    <a:lstStyle/>
                    <a:p>
                      <a:pPr algn="ctr" fontAlgn="ctr"/>
                      <a:r>
                        <a:rPr lang="ru-RU" sz="900" b="0" i="0" u="none" strike="noStrike" dirty="0">
                          <a:latin typeface="Times New Roman"/>
                        </a:rPr>
                        <a:t>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100" b="0" i="0" u="none" strike="noStrike" dirty="0">
                          <a:latin typeface="Times New Roman"/>
                        </a:rPr>
                        <a:t>Начальник центра</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1" u="none" strike="noStrike" dirty="0">
                          <a:solidFill>
                            <a:srgbClr val="FF0000"/>
                          </a:solidFill>
                          <a:latin typeface="Times New Roman Cyr"/>
                        </a:rPr>
                        <a:t>1</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8"/>
                  </a:ext>
                </a:extLst>
              </a:tr>
              <a:tr h="213784">
                <a:tc>
                  <a:txBody>
                    <a:bodyPr/>
                    <a:lstStyle/>
                    <a:p>
                      <a:pPr algn="ctr" fontAlgn="ctr"/>
                      <a:r>
                        <a:rPr lang="ru-RU" sz="900" b="0" i="0" u="none" strike="noStrike" dirty="0">
                          <a:latin typeface="Times New Roman"/>
                        </a:rPr>
                        <a:t>2</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100" b="0" i="0" u="none" strike="noStrike" dirty="0">
                          <a:latin typeface="Times New Roman"/>
                        </a:rPr>
                        <a:t>Методист</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1" u="none" strike="noStrike" dirty="0">
                          <a:solidFill>
                            <a:srgbClr val="FF0000"/>
                          </a:solidFill>
                          <a:latin typeface="Times New Roman Cyr"/>
                        </a:rPr>
                        <a:t>0,5</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9"/>
                  </a:ext>
                </a:extLst>
              </a:tr>
              <a:tr h="213784">
                <a:tc>
                  <a:txBody>
                    <a:bodyPr/>
                    <a:lstStyle/>
                    <a:p>
                      <a:pPr algn="ctr" fontAlgn="ctr"/>
                      <a:r>
                        <a:rPr lang="ru-RU" sz="900" b="0" i="0" u="none" strike="noStrike" dirty="0">
                          <a:latin typeface="Times New Roman"/>
                        </a:rPr>
                        <a:t>3</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100" b="0" i="0" u="none" strike="noStrike" dirty="0">
                          <a:latin typeface="Times New Roman"/>
                        </a:rPr>
                        <a:t>Преподаватель</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1" u="none" strike="noStrike" dirty="0">
                          <a:solidFill>
                            <a:srgbClr val="FF0000"/>
                          </a:solidFill>
                          <a:latin typeface="Times New Roman Cyr"/>
                        </a:rPr>
                        <a:t>0,5</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0"/>
                  </a:ext>
                </a:extLst>
              </a:tr>
              <a:tr h="213784">
                <a:tc>
                  <a:txBody>
                    <a:bodyPr/>
                    <a:lstStyle/>
                    <a:p>
                      <a:pPr algn="ctr" fontAlgn="ctr"/>
                      <a:endParaRPr lang="ru-RU" sz="900" b="1" i="0" u="sng" strike="noStrike" dirty="0">
                        <a:latin typeface="Times New Roman"/>
                      </a:endParaRP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latin typeface="Times New Roman"/>
                        </a:rPr>
                        <a:t>Итого:      </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1" u="none" strike="noStrike" dirty="0">
                          <a:solidFill>
                            <a:srgbClr val="FF0000"/>
                          </a:solidFill>
                          <a:latin typeface="Times New Roman Cyr"/>
                        </a:rPr>
                        <a:t>2</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1"/>
                  </a:ext>
                </a:extLst>
              </a:tr>
              <a:tr h="189784">
                <a:tc>
                  <a:txBody>
                    <a:bodyPr/>
                    <a:lstStyle/>
                    <a:p>
                      <a:pPr algn="ctr" fontAlgn="ctr"/>
                      <a:r>
                        <a:rPr lang="ru-RU" sz="1000" b="0" i="0" u="none" strike="noStrike" dirty="0">
                          <a:latin typeface="Times New Roman"/>
                        </a:rPr>
                        <a:t> </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00" b="1" i="0" u="none" strike="noStrike" dirty="0">
                          <a:latin typeface="Times New Roman"/>
                        </a:rPr>
                        <a:t>ВСЕГО по территориальному центру медицины катастроф</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latin typeface="Times New Roman"/>
                        </a:rPr>
                        <a:t>15</a:t>
                      </a:r>
                    </a:p>
                  </a:txBody>
                  <a:tcPr marL="8401" marR="8401" marT="84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2"/>
                  </a:ext>
                </a:extLst>
              </a:tr>
              <a:tr h="189784">
                <a:tc>
                  <a:txBody>
                    <a:bodyPr/>
                    <a:lstStyle/>
                    <a:p>
                      <a:pPr algn="ctr" fontAlgn="b"/>
                      <a:r>
                        <a:rPr lang="ru-RU" sz="1000" b="0" i="0" u="none" strike="noStrike" dirty="0">
                          <a:latin typeface="Times New Roman"/>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0" i="0" u="none" strike="noStrike" dirty="0">
                          <a:latin typeface="Times New Roman"/>
                        </a:rPr>
                        <a:t>Врачи</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latin typeface="Times New Roman"/>
                        </a:rPr>
                        <a:t>1</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3"/>
                  </a:ext>
                </a:extLst>
              </a:tr>
              <a:tr h="189784">
                <a:tc>
                  <a:txBody>
                    <a:bodyPr/>
                    <a:lstStyle/>
                    <a:p>
                      <a:pPr algn="ctr" fontAlgn="b"/>
                      <a:r>
                        <a:rPr lang="ru-RU" sz="1000" b="0" i="0" u="none" strike="noStrike" dirty="0">
                          <a:latin typeface="Times New Roman"/>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0" i="0" u="none" strike="noStrike" dirty="0">
                          <a:latin typeface="Times New Roman"/>
                        </a:rPr>
                        <a:t>Средний  </a:t>
                      </a:r>
                      <a:r>
                        <a:rPr lang="ru-RU" sz="1000" b="0" i="0" u="none" strike="noStrike" dirty="0" err="1">
                          <a:latin typeface="Times New Roman"/>
                        </a:rPr>
                        <a:t>мед.персонал</a:t>
                      </a:r>
                      <a:endParaRPr lang="ru-RU" sz="1000" b="0" i="0" u="none" strike="noStrike" dirty="0">
                        <a:latin typeface="Times New Roman"/>
                      </a:endParaRP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latin typeface="Times New Roman"/>
                        </a:rPr>
                        <a:t>0</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4"/>
                  </a:ext>
                </a:extLst>
              </a:tr>
              <a:tr h="189784">
                <a:tc>
                  <a:txBody>
                    <a:bodyPr/>
                    <a:lstStyle/>
                    <a:p>
                      <a:pPr algn="ctr" fontAlgn="b"/>
                      <a:r>
                        <a:rPr lang="ru-RU" sz="1000" b="0" i="0" u="none" strike="noStrike">
                          <a:latin typeface="Times New Roman"/>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0" i="0" u="none" strike="noStrike">
                          <a:latin typeface="Times New Roman"/>
                        </a:rPr>
                        <a:t>Младший  мед.персонал</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latin typeface="Times New Roman"/>
                        </a:rPr>
                        <a:t>0</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5"/>
                  </a:ext>
                </a:extLst>
              </a:tr>
              <a:tr h="189784">
                <a:tc>
                  <a:txBody>
                    <a:bodyPr/>
                    <a:lstStyle/>
                    <a:p>
                      <a:pPr algn="ctr" fontAlgn="b"/>
                      <a:r>
                        <a:rPr lang="ru-RU" sz="1000" b="0" i="0" u="none" strike="noStrike">
                          <a:latin typeface="Times New Roman"/>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0" i="0" u="none" strike="noStrike">
                          <a:latin typeface="Times New Roman"/>
                        </a:rPr>
                        <a:t>Служащие</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latin typeface="Times New Roman"/>
                        </a:rPr>
                        <a:t>13,5</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6"/>
                  </a:ext>
                </a:extLst>
              </a:tr>
              <a:tr h="155017">
                <a:tc>
                  <a:txBody>
                    <a:bodyPr/>
                    <a:lstStyle/>
                    <a:p>
                      <a:pPr algn="ctr" fontAlgn="b"/>
                      <a:r>
                        <a:rPr lang="ru-RU" sz="1000" b="0" i="0" u="none" strike="noStrike">
                          <a:latin typeface="Times New Roman"/>
                        </a:rPr>
                        <a:t> </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0" i="0" u="none" strike="noStrike" dirty="0">
                          <a:latin typeface="Times New Roman"/>
                        </a:rPr>
                        <a:t>Рабочие</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latin typeface="Times New Roman"/>
                        </a:rPr>
                        <a:t>0,5</a:t>
                      </a:r>
                    </a:p>
                  </a:txBody>
                  <a:tcPr marL="8401" marR="8401" marT="84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7"/>
                  </a:ext>
                </a:extLst>
              </a:tr>
            </a:tbl>
          </a:graphicData>
        </a:graphic>
      </p:graphicFrame>
      <p:graphicFrame>
        <p:nvGraphicFramePr>
          <p:cNvPr id="6" name="Таблица 5"/>
          <p:cNvGraphicFramePr>
            <a:graphicFrameLocks noGrp="1"/>
          </p:cNvGraphicFramePr>
          <p:nvPr/>
        </p:nvGraphicFramePr>
        <p:xfrm>
          <a:off x="609601" y="-190002"/>
          <a:ext cx="4572000" cy="6994563"/>
        </p:xfrm>
        <a:graphic>
          <a:graphicData uri="http://schemas.openxmlformats.org/drawingml/2006/table">
            <a:tbl>
              <a:tblPr/>
              <a:tblGrid>
                <a:gridCol w="366135">
                  <a:extLst>
                    <a:ext uri="{9D8B030D-6E8A-4147-A177-3AD203B41FA5}">
                      <a16:colId xmlns="" xmlns:a16="http://schemas.microsoft.com/office/drawing/2014/main" val="20000"/>
                    </a:ext>
                  </a:extLst>
                </a:gridCol>
                <a:gridCol w="600838">
                  <a:extLst>
                    <a:ext uri="{9D8B030D-6E8A-4147-A177-3AD203B41FA5}">
                      <a16:colId xmlns="" xmlns:a16="http://schemas.microsoft.com/office/drawing/2014/main" val="20001"/>
                    </a:ext>
                  </a:extLst>
                </a:gridCol>
                <a:gridCol w="600838">
                  <a:extLst>
                    <a:ext uri="{9D8B030D-6E8A-4147-A177-3AD203B41FA5}">
                      <a16:colId xmlns="" xmlns:a16="http://schemas.microsoft.com/office/drawing/2014/main" val="20002"/>
                    </a:ext>
                  </a:extLst>
                </a:gridCol>
                <a:gridCol w="3004189">
                  <a:extLst>
                    <a:ext uri="{9D8B030D-6E8A-4147-A177-3AD203B41FA5}">
                      <a16:colId xmlns="" xmlns:a16="http://schemas.microsoft.com/office/drawing/2014/main" val="20003"/>
                    </a:ext>
                  </a:extLst>
                </a:gridCol>
              </a:tblGrid>
              <a:tr h="549899">
                <a:tc>
                  <a:txBody>
                    <a:bodyPr/>
                    <a:lstStyle/>
                    <a:p>
                      <a:pPr algn="l" fontAlgn="b"/>
                      <a:endParaRPr lang="ru-RU" sz="800" b="0" i="0" u="none" strike="noStrike" dirty="0">
                        <a:solidFill>
                          <a:srgbClr val="000000"/>
                        </a:solidFill>
                        <a:latin typeface="Calibri"/>
                      </a:endParaRPr>
                    </a:p>
                  </a:txBody>
                  <a:tcPr marL="7166" marR="7166" marT="7166" marB="0" anchor="b">
                    <a:lnL>
                      <a:noFill/>
                    </a:lnL>
                    <a:lnR>
                      <a:noFill/>
                    </a:lnR>
                    <a:lnT>
                      <a:noFill/>
                    </a:lnT>
                    <a:lnB>
                      <a:noFill/>
                    </a:lnB>
                  </a:tcPr>
                </a:tc>
                <a:tc>
                  <a:txBody>
                    <a:bodyPr/>
                    <a:lstStyle/>
                    <a:p>
                      <a:pPr algn="l" fontAlgn="b"/>
                      <a:endParaRPr lang="ru-RU" sz="800" b="0" i="0" u="none" strike="noStrike">
                        <a:solidFill>
                          <a:srgbClr val="000000"/>
                        </a:solidFill>
                        <a:latin typeface="Calibri"/>
                      </a:endParaRPr>
                    </a:p>
                  </a:txBody>
                  <a:tcPr marL="7166" marR="7166" marT="7166" marB="0" anchor="b">
                    <a:lnL>
                      <a:noFill/>
                    </a:lnL>
                    <a:lnR>
                      <a:noFill/>
                    </a:lnR>
                    <a:lnT>
                      <a:noFill/>
                    </a:lnT>
                    <a:lnB>
                      <a:noFill/>
                    </a:lnB>
                  </a:tcPr>
                </a:tc>
                <a:tc>
                  <a:txBody>
                    <a:bodyPr/>
                    <a:lstStyle/>
                    <a:p>
                      <a:pPr algn="l" fontAlgn="b"/>
                      <a:endParaRPr lang="ru-RU" sz="800" b="0" i="0" u="none" strike="noStrike" dirty="0">
                        <a:solidFill>
                          <a:srgbClr val="000000"/>
                        </a:solidFill>
                        <a:latin typeface="Calibri"/>
                      </a:endParaRPr>
                    </a:p>
                  </a:txBody>
                  <a:tcPr marL="7166" marR="7166" marT="7166" marB="0" anchor="b">
                    <a:lnL>
                      <a:noFill/>
                    </a:lnL>
                    <a:lnR>
                      <a:noFill/>
                    </a:lnR>
                    <a:lnT>
                      <a:noFill/>
                    </a:lnT>
                    <a:lnB>
                      <a:noFill/>
                    </a:lnB>
                  </a:tcPr>
                </a:tc>
                <a:tc>
                  <a:txBody>
                    <a:bodyPr/>
                    <a:lstStyle/>
                    <a:p>
                      <a:pPr algn="ctr" fontAlgn="b"/>
                      <a:r>
                        <a:rPr lang="ru-RU" sz="800" b="0" i="0" u="none" strike="noStrike">
                          <a:solidFill>
                            <a:srgbClr val="000000"/>
                          </a:solidFill>
                          <a:latin typeface="Times New Roman"/>
                        </a:rPr>
                        <a:t>Приказ Министерства здравоохранения и медицинской промышленности РФ от 21.06.1996г. №261</a:t>
                      </a:r>
                    </a:p>
                  </a:txBody>
                  <a:tcPr marL="7166" marR="7166" marT="7166" marB="0" anchor="b">
                    <a:lnL>
                      <a:noFill/>
                    </a:lnL>
                    <a:lnR>
                      <a:noFill/>
                    </a:lnR>
                    <a:lnT>
                      <a:noFill/>
                    </a:lnT>
                    <a:lnB>
                      <a:noFill/>
                    </a:lnB>
                  </a:tcPr>
                </a:tc>
                <a:extLst>
                  <a:ext uri="{0D108BD9-81ED-4DB2-BD59-A6C34878D82A}">
                    <a16:rowId xmlns="" xmlns:a16="http://schemas.microsoft.com/office/drawing/2014/main" val="10000"/>
                  </a:ext>
                </a:extLst>
              </a:tr>
              <a:tr h="521938">
                <a:tc gridSpan="4">
                  <a:txBody>
                    <a:bodyPr/>
                    <a:lstStyle/>
                    <a:p>
                      <a:pPr algn="ctr" fontAlgn="b"/>
                      <a:r>
                        <a:rPr lang="ru-RU" sz="1100" b="1" i="0" u="none" strike="noStrike" dirty="0">
                          <a:solidFill>
                            <a:srgbClr val="000000"/>
                          </a:solidFill>
                          <a:latin typeface="Times New Roman"/>
                        </a:rPr>
                        <a:t>ТИПОВАЯ СТРУКТУРА</a:t>
                      </a:r>
                      <a:br>
                        <a:rPr lang="ru-RU" sz="1100" b="1" i="0" u="none" strike="noStrike" dirty="0">
                          <a:solidFill>
                            <a:srgbClr val="000000"/>
                          </a:solidFill>
                          <a:latin typeface="Times New Roman"/>
                        </a:rPr>
                      </a:br>
                      <a:r>
                        <a:rPr lang="ru-RU" sz="1100" b="1" i="0" u="none" strike="noStrike" dirty="0">
                          <a:solidFill>
                            <a:srgbClr val="000000"/>
                          </a:solidFill>
                          <a:latin typeface="Times New Roman"/>
                        </a:rPr>
                        <a:t>ТЕРРИТОРИАЛЬНОГО ЦЕНТРА МЕДИЦИНЫ КАТАСТРОФ</a:t>
                      </a:r>
                      <a:br>
                        <a:rPr lang="ru-RU" sz="1100" b="1" i="0" u="none" strike="noStrike" dirty="0">
                          <a:solidFill>
                            <a:srgbClr val="000000"/>
                          </a:solidFill>
                          <a:latin typeface="Times New Roman"/>
                        </a:rPr>
                      </a:br>
                      <a:endParaRPr lang="ru-RU" sz="1100" b="1" i="0" u="none" strike="noStrike" dirty="0">
                        <a:solidFill>
                          <a:srgbClr val="000000"/>
                        </a:solidFill>
                        <a:latin typeface="Times New Roman"/>
                      </a:endParaRPr>
                    </a:p>
                  </a:txBody>
                  <a:tcPr marL="7166" marR="7166" marT="7166"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1"/>
                  </a:ext>
                </a:extLst>
              </a:tr>
              <a:tr h="367219">
                <a:tc gridSpan="4">
                  <a:txBody>
                    <a:bodyPr/>
                    <a:lstStyle/>
                    <a:p>
                      <a:pPr algn="ctr" fontAlgn="b"/>
                      <a:r>
                        <a:rPr lang="ru-RU" sz="900" b="0" i="0" u="none" strike="noStrike">
                          <a:solidFill>
                            <a:srgbClr val="000000"/>
                          </a:solidFill>
                          <a:latin typeface="Times New Roman"/>
                        </a:rPr>
                        <a:t>       1. Администрация </a:t>
                      </a:r>
                      <a:br>
                        <a:rPr lang="ru-RU" sz="900" b="0" i="0" u="none" strike="noStrike">
                          <a:solidFill>
                            <a:srgbClr val="000000"/>
                          </a:solidFill>
                          <a:latin typeface="Times New Roman"/>
                        </a:rPr>
                      </a:br>
                      <a:endParaRPr lang="ru-RU" sz="900" b="0" i="0" u="none" strike="noStrike">
                        <a:solidFill>
                          <a:srgbClr val="000000"/>
                        </a:solidFill>
                        <a:latin typeface="Times New Roman"/>
                      </a:endParaRPr>
                    </a:p>
                  </a:txBody>
                  <a:tcPr marL="7166" marR="7166" marT="71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2"/>
                  </a:ext>
                </a:extLst>
              </a:tr>
              <a:tr h="223688">
                <a:tc>
                  <a:txBody>
                    <a:bodyPr/>
                    <a:lstStyle/>
                    <a:p>
                      <a:pPr algn="ctr" fontAlgn="ctr"/>
                      <a:r>
                        <a:rPr lang="ru-RU" sz="800" b="0" i="0" u="none" strike="noStrike">
                          <a:solidFill>
                            <a:srgbClr val="000000"/>
                          </a:solidFill>
                          <a:latin typeface="Times New Roman"/>
                        </a:rPr>
                        <a:t>1</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Директор центра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3"/>
                  </a:ext>
                </a:extLst>
              </a:tr>
              <a:tr h="501433">
                <a:tc>
                  <a:txBody>
                    <a:bodyPr/>
                    <a:lstStyle/>
                    <a:p>
                      <a:pPr algn="ctr" fontAlgn="ctr"/>
                      <a:r>
                        <a:rPr lang="ru-RU" sz="800" b="0" i="0" u="none" strike="noStrike">
                          <a:solidFill>
                            <a:srgbClr val="000000"/>
                          </a:solidFill>
                          <a:latin typeface="Times New Roman"/>
                        </a:rPr>
                        <a:t>2</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Заместитель директора по организационно-методической  работе - начальник организационно-методического отдела    </a:t>
                      </a:r>
                      <a:br>
                        <a:rPr lang="ru-RU" sz="800" b="0" i="0" u="none" strike="noStrike">
                          <a:solidFill>
                            <a:srgbClr val="000000"/>
                          </a:solidFill>
                          <a:latin typeface="Times New Roman"/>
                        </a:rPr>
                      </a:br>
                      <a:endParaRPr lang="ru-RU" sz="800" b="0" i="0" u="none" strike="noStrike">
                        <a:solidFill>
                          <a:srgbClr val="000000"/>
                        </a:solidFill>
                        <a:latin typeface="Times New Roman"/>
                      </a:endParaRP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4"/>
                  </a:ext>
                </a:extLst>
              </a:tr>
              <a:tr h="186405">
                <a:tc>
                  <a:txBody>
                    <a:bodyPr/>
                    <a:lstStyle/>
                    <a:p>
                      <a:pPr algn="ctr" fontAlgn="ctr"/>
                      <a:r>
                        <a:rPr lang="ru-RU" sz="800" b="0" i="0" u="none" strike="noStrike">
                          <a:solidFill>
                            <a:srgbClr val="000000"/>
                          </a:solidFill>
                          <a:latin typeface="Times New Roman"/>
                        </a:rPr>
                        <a:t>3</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Бухгалтер </a:t>
                      </a:r>
                      <a:r>
                        <a:rPr lang="en-US" sz="800" b="0" i="0" u="none" strike="noStrike">
                          <a:solidFill>
                            <a:srgbClr val="000000"/>
                          </a:solidFill>
                          <a:latin typeface="Times New Roman"/>
                        </a:rPr>
                        <a:t>I </a:t>
                      </a:r>
                      <a:r>
                        <a:rPr lang="ru-RU" sz="800" b="0" i="0" u="none" strike="noStrike">
                          <a:solidFill>
                            <a:srgbClr val="000000"/>
                          </a:solidFill>
                          <a:latin typeface="Times New Roman"/>
                        </a:rPr>
                        <a:t>категории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5"/>
                  </a:ext>
                </a:extLst>
              </a:tr>
              <a:tr h="186405">
                <a:tc>
                  <a:txBody>
                    <a:bodyPr/>
                    <a:lstStyle/>
                    <a:p>
                      <a:pPr algn="ctr" fontAlgn="ctr"/>
                      <a:r>
                        <a:rPr lang="ru-RU" sz="800" b="0" i="0" u="none" strike="noStrike">
                          <a:solidFill>
                            <a:srgbClr val="000000"/>
                          </a:solidFill>
                          <a:latin typeface="Times New Roman"/>
                        </a:rPr>
                        <a:t>4</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Специалист по кадровой работе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6"/>
                  </a:ext>
                </a:extLst>
              </a:tr>
              <a:tr h="186405">
                <a:tc>
                  <a:txBody>
                    <a:bodyPr/>
                    <a:lstStyle/>
                    <a:p>
                      <a:pPr algn="ctr" fontAlgn="ctr"/>
                      <a:r>
                        <a:rPr lang="ru-RU" sz="800" b="0" i="0" u="none" strike="noStrike">
                          <a:solidFill>
                            <a:srgbClr val="000000"/>
                          </a:solidFill>
                          <a:latin typeface="Times New Roman"/>
                        </a:rPr>
                        <a:t>5</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Инспектор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7"/>
                  </a:ext>
                </a:extLst>
              </a:tr>
              <a:tr h="186405">
                <a:tc>
                  <a:txBody>
                    <a:bodyPr/>
                    <a:lstStyle/>
                    <a:p>
                      <a:pPr algn="ctr" fontAlgn="ctr"/>
                      <a:r>
                        <a:rPr lang="ru-RU" sz="800" b="0" i="0" u="none" strike="noStrike">
                          <a:solidFill>
                            <a:srgbClr val="000000"/>
                          </a:solidFill>
                          <a:latin typeface="Times New Roman"/>
                        </a:rPr>
                        <a:t>6</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Кассир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8"/>
                  </a:ext>
                </a:extLst>
              </a:tr>
              <a:tr h="195727">
                <a:tc gridSpan="4">
                  <a:txBody>
                    <a:bodyPr/>
                    <a:lstStyle/>
                    <a:p>
                      <a:pPr algn="ctr" fontAlgn="ctr"/>
                      <a:r>
                        <a:rPr lang="ru-RU" sz="900" b="0" i="0" u="none" strike="noStrike">
                          <a:solidFill>
                            <a:srgbClr val="000000"/>
                          </a:solidFill>
                          <a:latin typeface="Times New Roman"/>
                        </a:rPr>
                        <a:t>2. Оперативно-диспетчерский отдел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9"/>
                  </a:ext>
                </a:extLst>
              </a:tr>
              <a:tr h="186405">
                <a:tc>
                  <a:txBody>
                    <a:bodyPr/>
                    <a:lstStyle/>
                    <a:p>
                      <a:pPr algn="ctr" fontAlgn="ctr"/>
                      <a:r>
                        <a:rPr lang="ru-RU" sz="800" b="0" i="0" u="none" strike="noStrike">
                          <a:solidFill>
                            <a:srgbClr val="000000"/>
                          </a:solidFill>
                          <a:latin typeface="Times New Roman"/>
                        </a:rPr>
                        <a:t>7</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Начальник отдела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0"/>
                  </a:ext>
                </a:extLst>
              </a:tr>
              <a:tr h="186405">
                <a:tc>
                  <a:txBody>
                    <a:bodyPr/>
                    <a:lstStyle/>
                    <a:p>
                      <a:pPr algn="ctr" fontAlgn="ctr"/>
                      <a:r>
                        <a:rPr lang="ru-RU" sz="800" b="0" i="0" u="none" strike="noStrike">
                          <a:solidFill>
                            <a:srgbClr val="000000"/>
                          </a:solidFill>
                          <a:latin typeface="Times New Roman"/>
                        </a:rPr>
                        <a:t>8</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Главный специалист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1"/>
                  </a:ext>
                </a:extLst>
              </a:tr>
              <a:tr h="186405">
                <a:tc>
                  <a:txBody>
                    <a:bodyPr/>
                    <a:lstStyle/>
                    <a:p>
                      <a:pPr algn="ctr" fontAlgn="ctr"/>
                      <a:r>
                        <a:rPr lang="ru-RU" sz="800" b="0" i="0" u="none" strike="noStrike">
                          <a:solidFill>
                            <a:srgbClr val="000000"/>
                          </a:solidFill>
                          <a:latin typeface="Times New Roman"/>
                        </a:rPr>
                        <a:t>9</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Ведущий специалист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2"/>
                  </a:ext>
                </a:extLst>
              </a:tr>
              <a:tr h="195727">
                <a:tc gridSpan="4">
                  <a:txBody>
                    <a:bodyPr/>
                    <a:lstStyle/>
                    <a:p>
                      <a:pPr algn="ctr" fontAlgn="ctr"/>
                      <a:r>
                        <a:rPr lang="ru-RU" sz="900" b="0" i="0" u="none" strike="noStrike">
                          <a:solidFill>
                            <a:srgbClr val="000000"/>
                          </a:solidFill>
                          <a:latin typeface="Times New Roman"/>
                        </a:rPr>
                        <a:t>3. Организационно-методический отдел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3"/>
                  </a:ext>
                </a:extLst>
              </a:tr>
              <a:tr h="186405">
                <a:tc>
                  <a:txBody>
                    <a:bodyPr/>
                    <a:lstStyle/>
                    <a:p>
                      <a:pPr algn="ctr" fontAlgn="ctr"/>
                      <a:r>
                        <a:rPr lang="ru-RU" sz="800" b="0" i="0" u="none" strike="noStrike">
                          <a:solidFill>
                            <a:srgbClr val="000000"/>
                          </a:solidFill>
                          <a:latin typeface="Calibri"/>
                        </a:rPr>
                        <a:t>10</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Главный специалист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4"/>
                  </a:ext>
                </a:extLst>
              </a:tr>
              <a:tr h="186405">
                <a:tc>
                  <a:txBody>
                    <a:bodyPr/>
                    <a:lstStyle/>
                    <a:p>
                      <a:pPr algn="ctr" fontAlgn="ctr"/>
                      <a:r>
                        <a:rPr lang="ru-RU" sz="800" b="0" i="0" u="none" strike="noStrike">
                          <a:solidFill>
                            <a:srgbClr val="000000"/>
                          </a:solidFill>
                          <a:latin typeface="Calibri"/>
                        </a:rPr>
                        <a:t>11</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Ведущий специалист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5"/>
                  </a:ext>
                </a:extLst>
              </a:tr>
              <a:tr h="186405">
                <a:tc>
                  <a:txBody>
                    <a:bodyPr/>
                    <a:lstStyle/>
                    <a:p>
                      <a:pPr algn="ctr" fontAlgn="ctr"/>
                      <a:r>
                        <a:rPr lang="ru-RU" sz="800" b="0" i="0" u="none" strike="noStrike">
                          <a:solidFill>
                            <a:srgbClr val="000000"/>
                          </a:solidFill>
                          <a:latin typeface="Calibri"/>
                        </a:rPr>
                        <a:t>12</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Старший инспектор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6"/>
                  </a:ext>
                </a:extLst>
              </a:tr>
              <a:tr h="195727">
                <a:tc gridSpan="4">
                  <a:txBody>
                    <a:bodyPr/>
                    <a:lstStyle/>
                    <a:p>
                      <a:pPr algn="ctr" fontAlgn="ctr"/>
                      <a:r>
                        <a:rPr lang="ru-RU" sz="900" b="0" i="0" u="none" strike="noStrike">
                          <a:solidFill>
                            <a:srgbClr val="000000"/>
                          </a:solidFill>
                          <a:latin typeface="Times New Roman"/>
                        </a:rPr>
                        <a:t>4. Отдел медицинского снабжения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7"/>
                  </a:ext>
                </a:extLst>
              </a:tr>
              <a:tr h="186405">
                <a:tc>
                  <a:txBody>
                    <a:bodyPr/>
                    <a:lstStyle/>
                    <a:p>
                      <a:pPr algn="ctr" fontAlgn="ctr"/>
                      <a:r>
                        <a:rPr lang="ru-RU" sz="800" b="0" i="0" u="none" strike="noStrike">
                          <a:solidFill>
                            <a:srgbClr val="000000"/>
                          </a:solidFill>
                          <a:latin typeface="Times New Roman"/>
                        </a:rPr>
                        <a:t>13</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Начальник отдела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8"/>
                  </a:ext>
                </a:extLst>
              </a:tr>
              <a:tr h="186405">
                <a:tc>
                  <a:txBody>
                    <a:bodyPr/>
                    <a:lstStyle/>
                    <a:p>
                      <a:pPr algn="ctr" fontAlgn="ctr"/>
                      <a:r>
                        <a:rPr lang="ru-RU" sz="800" b="0" i="0" u="none" strike="noStrike">
                          <a:solidFill>
                            <a:srgbClr val="000000"/>
                          </a:solidFill>
                          <a:latin typeface="Times New Roman"/>
                        </a:rPr>
                        <a:t>14</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Специалист </a:t>
                      </a:r>
                      <a:r>
                        <a:rPr lang="en-US" sz="800" b="0" i="0" u="none" strike="noStrike">
                          <a:solidFill>
                            <a:srgbClr val="000000"/>
                          </a:solidFill>
                          <a:latin typeface="Times New Roman"/>
                        </a:rPr>
                        <a:t>I </a:t>
                      </a:r>
                      <a:r>
                        <a:rPr lang="ru-RU" sz="800" b="0" i="0" u="none" strike="noStrike">
                          <a:solidFill>
                            <a:srgbClr val="000000"/>
                          </a:solidFill>
                          <a:latin typeface="Times New Roman"/>
                        </a:rPr>
                        <a:t>категории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9"/>
                  </a:ext>
                </a:extLst>
              </a:tr>
              <a:tr h="186405">
                <a:tc>
                  <a:txBody>
                    <a:bodyPr/>
                    <a:lstStyle/>
                    <a:p>
                      <a:pPr algn="ctr" fontAlgn="ctr"/>
                      <a:r>
                        <a:rPr lang="ru-RU" sz="800" b="0" i="0" u="none" strike="noStrike">
                          <a:solidFill>
                            <a:srgbClr val="000000"/>
                          </a:solidFill>
                          <a:latin typeface="Times New Roman"/>
                        </a:rPr>
                        <a:t>15</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Товаровед I категории (заведующий складом)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0"/>
                  </a:ext>
                </a:extLst>
              </a:tr>
              <a:tr h="195727">
                <a:tc gridSpan="4">
                  <a:txBody>
                    <a:bodyPr/>
                    <a:lstStyle/>
                    <a:p>
                      <a:pPr algn="ctr" fontAlgn="ctr"/>
                      <a:r>
                        <a:rPr lang="ru-RU" sz="900" b="0" i="0" u="none" strike="noStrike">
                          <a:solidFill>
                            <a:srgbClr val="000000"/>
                          </a:solidFill>
                          <a:latin typeface="Times New Roman"/>
                        </a:rPr>
                        <a:t>5. Отдел материально-технического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1"/>
                  </a:ext>
                </a:extLst>
              </a:tr>
              <a:tr h="186405">
                <a:tc>
                  <a:txBody>
                    <a:bodyPr/>
                    <a:lstStyle/>
                    <a:p>
                      <a:pPr algn="ctr" fontAlgn="ctr"/>
                      <a:r>
                        <a:rPr lang="ru-RU" sz="800" b="0" i="0" u="none" strike="noStrike">
                          <a:solidFill>
                            <a:srgbClr val="000000"/>
                          </a:solidFill>
                          <a:latin typeface="Calibri"/>
                        </a:rPr>
                        <a:t>16</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Начальник отдела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2"/>
                  </a:ext>
                </a:extLst>
              </a:tr>
              <a:tr h="186405">
                <a:tc>
                  <a:txBody>
                    <a:bodyPr/>
                    <a:lstStyle/>
                    <a:p>
                      <a:pPr algn="ctr" fontAlgn="ctr"/>
                      <a:r>
                        <a:rPr lang="ru-RU" sz="800" b="0" i="0" u="none" strike="noStrike">
                          <a:solidFill>
                            <a:srgbClr val="000000"/>
                          </a:solidFill>
                          <a:latin typeface="Calibri"/>
                        </a:rPr>
                        <a:t>17</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Заместитель начальника отдела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3"/>
                  </a:ext>
                </a:extLst>
              </a:tr>
              <a:tr h="186405">
                <a:tc>
                  <a:txBody>
                    <a:bodyPr/>
                    <a:lstStyle/>
                    <a:p>
                      <a:pPr algn="ctr" fontAlgn="ctr"/>
                      <a:r>
                        <a:rPr lang="ru-RU" sz="800" b="0" i="0" u="none" strike="noStrike">
                          <a:solidFill>
                            <a:srgbClr val="000000"/>
                          </a:solidFill>
                          <a:latin typeface="Calibri"/>
                        </a:rPr>
                        <a:t>18</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Ведущий специалист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4"/>
                  </a:ext>
                </a:extLst>
              </a:tr>
              <a:tr h="186405">
                <a:tc>
                  <a:txBody>
                    <a:bodyPr/>
                    <a:lstStyle/>
                    <a:p>
                      <a:pPr algn="ctr" fontAlgn="ctr"/>
                      <a:r>
                        <a:rPr lang="ru-RU" sz="800" b="0" i="0" u="none" strike="noStrike">
                          <a:solidFill>
                            <a:srgbClr val="000000"/>
                          </a:solidFill>
                          <a:latin typeface="Calibri"/>
                        </a:rPr>
                        <a:t>19</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Главный специалист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5"/>
                  </a:ext>
                </a:extLst>
              </a:tr>
              <a:tr h="186405">
                <a:tc>
                  <a:txBody>
                    <a:bodyPr/>
                    <a:lstStyle/>
                    <a:p>
                      <a:pPr algn="ctr" fontAlgn="ctr"/>
                      <a:r>
                        <a:rPr lang="ru-RU" sz="800" b="0" i="0" u="none" strike="noStrike">
                          <a:solidFill>
                            <a:srgbClr val="000000"/>
                          </a:solidFill>
                          <a:latin typeface="Calibri"/>
                        </a:rPr>
                        <a:t>20</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Товаровед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6"/>
                  </a:ext>
                </a:extLst>
              </a:tr>
              <a:tr h="186405">
                <a:tc>
                  <a:txBody>
                    <a:bodyPr/>
                    <a:lstStyle/>
                    <a:p>
                      <a:pPr algn="ctr" fontAlgn="ctr"/>
                      <a:r>
                        <a:rPr lang="ru-RU" sz="800" b="0" i="0" u="none" strike="noStrike">
                          <a:solidFill>
                            <a:srgbClr val="000000"/>
                          </a:solidFill>
                          <a:latin typeface="Calibri"/>
                        </a:rPr>
                        <a:t>21</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dirty="0">
                          <a:solidFill>
                            <a:srgbClr val="000000"/>
                          </a:solidFill>
                          <a:latin typeface="Times New Roman"/>
                        </a:rPr>
                        <a:t>Старший инспектор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7"/>
                  </a:ext>
                </a:extLst>
              </a:tr>
              <a:tr h="186405">
                <a:tc>
                  <a:txBody>
                    <a:bodyPr/>
                    <a:lstStyle/>
                    <a:p>
                      <a:pPr algn="ctr" fontAlgn="ctr"/>
                      <a:r>
                        <a:rPr lang="ru-RU" sz="800" b="0" i="0" u="none" strike="noStrike">
                          <a:solidFill>
                            <a:srgbClr val="000000"/>
                          </a:solidFill>
                          <a:latin typeface="Calibri"/>
                        </a:rPr>
                        <a:t>22</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Электромонтер</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8"/>
                  </a:ext>
                </a:extLst>
              </a:tr>
              <a:tr h="186405">
                <a:tc>
                  <a:txBody>
                    <a:bodyPr/>
                    <a:lstStyle/>
                    <a:p>
                      <a:pPr algn="ctr" fontAlgn="ctr"/>
                      <a:r>
                        <a:rPr lang="ru-RU" sz="800" b="0" i="0" u="none" strike="noStrike">
                          <a:solidFill>
                            <a:srgbClr val="000000"/>
                          </a:solidFill>
                          <a:latin typeface="Calibri"/>
                        </a:rPr>
                        <a:t>23</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a:solidFill>
                            <a:srgbClr val="000000"/>
                          </a:solidFill>
                          <a:latin typeface="Times New Roman"/>
                        </a:rPr>
                        <a:t>Водитель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29"/>
                  </a:ext>
                </a:extLst>
              </a:tr>
              <a:tr h="132973">
                <a:tc>
                  <a:txBody>
                    <a:bodyPr/>
                    <a:lstStyle/>
                    <a:p>
                      <a:pPr algn="ctr" fontAlgn="ctr"/>
                      <a:r>
                        <a:rPr lang="ru-RU" sz="800" b="0" i="0" u="none" strike="noStrike">
                          <a:solidFill>
                            <a:srgbClr val="000000"/>
                          </a:solidFill>
                          <a:latin typeface="Calibri"/>
                        </a:rPr>
                        <a:t>24</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ru-RU" sz="800" b="0" i="0" u="none" strike="noStrike" dirty="0">
                          <a:solidFill>
                            <a:srgbClr val="000000"/>
                          </a:solidFill>
                          <a:latin typeface="Times New Roman"/>
                        </a:rPr>
                        <a:t>Уборщица служебных помещений                              </a:t>
                      </a:r>
                    </a:p>
                  </a:txBody>
                  <a:tcPr marL="7166" marR="7166" marT="71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30"/>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E3A5D99-C5D0-4A46-8D89-60BA209FA49D}" type="slidenum">
              <a:rPr lang="ru-RU" smtClean="0"/>
              <a:pPr/>
              <a:t>8</a:t>
            </a:fld>
            <a:endParaRPr lang="ru-RU"/>
          </a:p>
        </p:txBody>
      </p:sp>
      <p:sp>
        <p:nvSpPr>
          <p:cNvPr id="3" name="TextBox 2"/>
          <p:cNvSpPr txBox="1"/>
          <p:nvPr/>
        </p:nvSpPr>
        <p:spPr>
          <a:xfrm>
            <a:off x="29039" y="241484"/>
            <a:ext cx="12192000" cy="430887"/>
          </a:xfrm>
          <a:prstGeom prst="rect">
            <a:avLst/>
          </a:prstGeom>
          <a:noFill/>
        </p:spPr>
        <p:txBody>
          <a:bodyPr wrap="square" rtlCol="0">
            <a:spAutoFit/>
          </a:bodyPr>
          <a:lstStyle/>
          <a:p>
            <a:pPr algn="ctr"/>
            <a:r>
              <a:rPr lang="ru-RU" sz="2200" b="1" dirty="0">
                <a:solidFill>
                  <a:srgbClr val="FF0000"/>
                </a:solidFill>
                <a:latin typeface="Times New Roman" pitchFamily="18" charset="0"/>
                <a:cs typeface="Times New Roman" pitchFamily="18" charset="0"/>
              </a:rPr>
              <a:t>Принципиальная схема взаимодействия при ЧС</a:t>
            </a:r>
          </a:p>
        </p:txBody>
      </p:sp>
      <p:sp>
        <p:nvSpPr>
          <p:cNvPr id="4" name="Овал 3"/>
          <p:cNvSpPr/>
          <p:nvPr/>
        </p:nvSpPr>
        <p:spPr>
          <a:xfrm>
            <a:off x="4878361" y="3196112"/>
            <a:ext cx="3042401" cy="16146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ysClr val="windowText" lastClr="000000"/>
                </a:solidFill>
                <a:latin typeface="Times New Roman" pitchFamily="18" charset="0"/>
                <a:cs typeface="Times New Roman" pitchFamily="18" charset="0"/>
              </a:rPr>
              <a:t>Диспетчер ОДО ТЦМК</a:t>
            </a:r>
          </a:p>
        </p:txBody>
      </p:sp>
      <p:sp>
        <p:nvSpPr>
          <p:cNvPr id="5" name="Прямоугольник 4"/>
          <p:cNvSpPr/>
          <p:nvPr/>
        </p:nvSpPr>
        <p:spPr>
          <a:xfrm>
            <a:off x="638186" y="2075546"/>
            <a:ext cx="2844800" cy="864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solidFill>
                <a:sysClr val="windowText" lastClr="000000"/>
              </a:solidFill>
            </a:endParaRPr>
          </a:p>
          <a:p>
            <a:pPr algn="ctr"/>
            <a:r>
              <a:rPr lang="ru-RU" sz="1300" dirty="0">
                <a:solidFill>
                  <a:sysClr val="windowText" lastClr="000000"/>
                </a:solidFill>
                <a:latin typeface="Times New Roman" pitchFamily="18" charset="0"/>
                <a:cs typeface="Times New Roman" pitchFamily="18" charset="0"/>
              </a:rPr>
              <a:t>Директор ТЦМК</a:t>
            </a:r>
          </a:p>
          <a:p>
            <a:pPr algn="ctr"/>
            <a:endParaRPr lang="ru-RU" sz="1300" dirty="0">
              <a:solidFill>
                <a:sysClr val="windowText" lastClr="000000"/>
              </a:solidFill>
              <a:latin typeface="Times New Roman" pitchFamily="18" charset="0"/>
              <a:cs typeface="Times New Roman" pitchFamily="18" charset="0"/>
            </a:endParaRPr>
          </a:p>
          <a:p>
            <a:pPr algn="ctr"/>
            <a:r>
              <a:rPr lang="ru-RU" sz="1300" dirty="0">
                <a:solidFill>
                  <a:srgbClr val="000000"/>
                </a:solidFill>
                <a:latin typeface="Times New Roman" pitchFamily="18" charset="0"/>
                <a:ea typeface="Calibri"/>
                <a:cs typeface="Times New Roman" pitchFamily="18" charset="0"/>
              </a:rPr>
              <a:t>Время информирования Ч+5мин</a:t>
            </a:r>
            <a:endParaRPr lang="ru-RU" sz="1300" dirty="0">
              <a:latin typeface="Times New Roman" pitchFamily="18" charset="0"/>
              <a:ea typeface="Calibri"/>
              <a:cs typeface="Times New Roman" pitchFamily="18" charset="0"/>
            </a:endParaRPr>
          </a:p>
          <a:p>
            <a:pPr algn="ctr"/>
            <a:endParaRPr lang="ru-RU" sz="1400" dirty="0">
              <a:solidFill>
                <a:sysClr val="windowText" lastClr="000000"/>
              </a:solidFill>
            </a:endParaRPr>
          </a:p>
        </p:txBody>
      </p:sp>
      <p:sp>
        <p:nvSpPr>
          <p:cNvPr id="6" name="Прямоугольник 5"/>
          <p:cNvSpPr/>
          <p:nvPr/>
        </p:nvSpPr>
        <p:spPr>
          <a:xfrm>
            <a:off x="1487489" y="764705"/>
            <a:ext cx="2943295" cy="8986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solidFill>
                <a:sysClr val="windowText" lastClr="000000"/>
              </a:solidFill>
            </a:endParaRPr>
          </a:p>
          <a:p>
            <a:pPr algn="ctr"/>
            <a:r>
              <a:rPr lang="ru-RU" sz="1300" dirty="0">
                <a:solidFill>
                  <a:sysClr val="windowText" lastClr="000000"/>
                </a:solidFill>
                <a:latin typeface="Times New Roman" pitchFamily="18" charset="0"/>
                <a:cs typeface="Times New Roman" pitchFamily="18" charset="0"/>
              </a:rPr>
              <a:t>Начальник департамента  здравоохранения области</a:t>
            </a:r>
          </a:p>
          <a:p>
            <a:pPr algn="ctr"/>
            <a:endParaRPr lang="ru-RU" sz="1300" dirty="0">
              <a:solidFill>
                <a:sysClr val="windowText" lastClr="000000"/>
              </a:solidFill>
              <a:latin typeface="Times New Roman" pitchFamily="18" charset="0"/>
              <a:cs typeface="Times New Roman" pitchFamily="18" charset="0"/>
            </a:endParaRPr>
          </a:p>
          <a:p>
            <a:pPr algn="ctr"/>
            <a:r>
              <a:rPr lang="ru-RU" sz="1300" dirty="0">
                <a:solidFill>
                  <a:srgbClr val="000000"/>
                </a:solidFill>
                <a:latin typeface="Times New Roman" pitchFamily="18" charset="0"/>
                <a:ea typeface="Calibri"/>
                <a:cs typeface="Times New Roman" pitchFamily="18" charset="0"/>
              </a:rPr>
              <a:t> Время информирования Ч+10мин</a:t>
            </a:r>
            <a:endParaRPr lang="ru-RU" sz="1300" dirty="0">
              <a:latin typeface="Times New Roman" pitchFamily="18" charset="0"/>
              <a:ea typeface="Calibri"/>
              <a:cs typeface="Times New Roman" pitchFamily="18" charset="0"/>
            </a:endParaRPr>
          </a:p>
          <a:p>
            <a:pPr algn="ctr"/>
            <a:endParaRPr lang="ru-RU" sz="1300" dirty="0">
              <a:solidFill>
                <a:sysClr val="windowText" lastClr="000000"/>
              </a:solidFill>
            </a:endParaRPr>
          </a:p>
        </p:txBody>
      </p:sp>
      <p:sp>
        <p:nvSpPr>
          <p:cNvPr id="7" name="Прямоугольник 6"/>
          <p:cNvSpPr/>
          <p:nvPr/>
        </p:nvSpPr>
        <p:spPr>
          <a:xfrm>
            <a:off x="479987" y="3189865"/>
            <a:ext cx="3035110" cy="936104"/>
          </a:xfrm>
          <a:prstGeom prst="rect">
            <a:avLst/>
          </a:prstGeom>
          <a:solidFill>
            <a:sysClr val="window" lastClr="FFFFFF"/>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endParaRPr lang="ru-RU" sz="1400" dirty="0">
              <a:effectLst/>
              <a:ea typeface="Calibri"/>
              <a:cs typeface="Times New Roman"/>
            </a:endParaRPr>
          </a:p>
          <a:p>
            <a:pPr algn="ctr">
              <a:lnSpc>
                <a:spcPct val="115000"/>
              </a:lnSpc>
            </a:pPr>
            <a:r>
              <a:rPr lang="ru-RU" sz="1300" dirty="0">
                <a:solidFill>
                  <a:srgbClr val="000000"/>
                </a:solidFill>
                <a:latin typeface="Times New Roman" pitchFamily="18" charset="0"/>
                <a:ea typeface="Calibri"/>
                <a:cs typeface="Times New Roman" pitchFamily="18" charset="0"/>
              </a:rPr>
              <a:t>Главный врач БУЗ ВО «ВОКБ»</a:t>
            </a:r>
          </a:p>
          <a:p>
            <a:pPr algn="ctr">
              <a:lnSpc>
                <a:spcPct val="115000"/>
              </a:lnSpc>
            </a:pPr>
            <a:endParaRPr lang="ru-RU" sz="1300" dirty="0">
              <a:solidFill>
                <a:srgbClr val="000000"/>
              </a:solidFill>
              <a:latin typeface="Times New Roman" pitchFamily="18" charset="0"/>
              <a:ea typeface="Calibri"/>
              <a:cs typeface="Times New Roman" pitchFamily="18" charset="0"/>
            </a:endParaRPr>
          </a:p>
          <a:p>
            <a:pPr algn="ctr">
              <a:lnSpc>
                <a:spcPct val="115000"/>
              </a:lnSpc>
            </a:pPr>
            <a:r>
              <a:rPr lang="ru-RU" sz="1300" dirty="0">
                <a:solidFill>
                  <a:srgbClr val="000000"/>
                </a:solidFill>
                <a:latin typeface="Times New Roman" pitchFamily="18" charset="0"/>
                <a:ea typeface="Calibri"/>
                <a:cs typeface="Times New Roman" pitchFamily="18" charset="0"/>
              </a:rPr>
              <a:t>Время информирования Ч+10мин</a:t>
            </a:r>
            <a:endParaRPr lang="ru-RU" sz="1300" dirty="0">
              <a:latin typeface="Times New Roman" pitchFamily="18" charset="0"/>
              <a:ea typeface="Calibri"/>
              <a:cs typeface="Times New Roman" pitchFamily="18" charset="0"/>
            </a:endParaRPr>
          </a:p>
          <a:p>
            <a:pPr algn="ctr">
              <a:lnSpc>
                <a:spcPct val="115000"/>
              </a:lnSpc>
              <a:spcAft>
                <a:spcPts val="0"/>
              </a:spcAft>
            </a:pPr>
            <a:endParaRPr lang="ru-RU" sz="1400" dirty="0">
              <a:effectLst/>
              <a:ea typeface="Calibri"/>
              <a:cs typeface="Times New Roman"/>
            </a:endParaRPr>
          </a:p>
        </p:txBody>
      </p:sp>
      <p:sp>
        <p:nvSpPr>
          <p:cNvPr id="8" name="Прямоугольник 7"/>
          <p:cNvSpPr/>
          <p:nvPr/>
        </p:nvSpPr>
        <p:spPr>
          <a:xfrm>
            <a:off x="5058781" y="5574311"/>
            <a:ext cx="2838310" cy="901051"/>
          </a:xfrm>
          <a:prstGeom prst="rect">
            <a:avLst/>
          </a:prstGeom>
          <a:solidFill>
            <a:schemeClr val="bg1"/>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endParaRPr lang="ru-RU" sz="1400" dirty="0">
              <a:solidFill>
                <a:srgbClr val="000000"/>
              </a:solidFill>
              <a:effectLst/>
              <a:ea typeface="Calibri"/>
              <a:cs typeface="Times New Roman"/>
            </a:endParaRPr>
          </a:p>
          <a:p>
            <a:pPr algn="ctr">
              <a:lnSpc>
                <a:spcPct val="115000"/>
              </a:lnSpc>
            </a:pPr>
            <a:r>
              <a:rPr lang="ru-RU" sz="1300" dirty="0">
                <a:latin typeface="Times New Roman" pitchFamily="18" charset="0"/>
                <a:ea typeface="Calibri"/>
                <a:cs typeface="Times New Roman" pitchFamily="18" charset="0"/>
              </a:rPr>
              <a:t>ФЦМК ФГБУ «НМХЦ им Н.И. Пирогова» МЗ РФ</a:t>
            </a:r>
          </a:p>
          <a:p>
            <a:pPr algn="ctr">
              <a:lnSpc>
                <a:spcPct val="115000"/>
              </a:lnSpc>
            </a:pPr>
            <a:endParaRPr lang="ru-RU" sz="1300" dirty="0">
              <a:latin typeface="Times New Roman" pitchFamily="18" charset="0"/>
              <a:ea typeface="Calibri"/>
              <a:cs typeface="Times New Roman" pitchFamily="18" charset="0"/>
            </a:endParaRPr>
          </a:p>
          <a:p>
            <a:pPr algn="ctr">
              <a:lnSpc>
                <a:spcPct val="115000"/>
              </a:lnSpc>
            </a:pPr>
            <a:r>
              <a:rPr lang="ru-RU" sz="1300" dirty="0">
                <a:solidFill>
                  <a:srgbClr val="000000"/>
                </a:solidFill>
                <a:latin typeface="Times New Roman" pitchFamily="18" charset="0"/>
                <a:ea typeface="Calibri"/>
                <a:cs typeface="Times New Roman" pitchFamily="18" charset="0"/>
              </a:rPr>
              <a:t>Время информирования Ч+20мин</a:t>
            </a:r>
            <a:endParaRPr lang="ru-RU" sz="1300" dirty="0">
              <a:latin typeface="Times New Roman" pitchFamily="18" charset="0"/>
              <a:ea typeface="Calibri"/>
              <a:cs typeface="Times New Roman" pitchFamily="18" charset="0"/>
            </a:endParaRPr>
          </a:p>
          <a:p>
            <a:pPr algn="ctr">
              <a:lnSpc>
                <a:spcPct val="115000"/>
              </a:lnSpc>
              <a:spcAft>
                <a:spcPts val="0"/>
              </a:spcAft>
            </a:pPr>
            <a:endParaRPr lang="ru-RU" sz="1400" dirty="0">
              <a:effectLst/>
              <a:ea typeface="Calibri"/>
              <a:cs typeface="Times New Roman"/>
            </a:endParaRPr>
          </a:p>
        </p:txBody>
      </p:sp>
      <p:sp>
        <p:nvSpPr>
          <p:cNvPr id="9" name="Прямоугольник 8"/>
          <p:cNvSpPr/>
          <p:nvPr/>
        </p:nvSpPr>
        <p:spPr>
          <a:xfrm>
            <a:off x="380010" y="5592209"/>
            <a:ext cx="3035396" cy="945639"/>
          </a:xfrm>
          <a:prstGeom prst="rect">
            <a:avLst/>
          </a:prstGeom>
          <a:solidFill>
            <a:schemeClr val="bg1"/>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endParaRPr lang="ru-RU" sz="1400" dirty="0">
              <a:solidFill>
                <a:srgbClr val="000000"/>
              </a:solidFill>
              <a:effectLst/>
              <a:ea typeface="Calibri"/>
              <a:cs typeface="Times New Roman"/>
            </a:endParaRPr>
          </a:p>
          <a:p>
            <a:pPr algn="ctr">
              <a:lnSpc>
                <a:spcPct val="115000"/>
              </a:lnSpc>
              <a:spcAft>
                <a:spcPts val="0"/>
              </a:spcAft>
            </a:pPr>
            <a:r>
              <a:rPr lang="ru-RU" sz="1300" dirty="0">
                <a:solidFill>
                  <a:srgbClr val="000000"/>
                </a:solidFill>
                <a:effectLst/>
                <a:latin typeface="Times New Roman" pitchFamily="18" charset="0"/>
                <a:ea typeface="Calibri"/>
                <a:cs typeface="Times New Roman" pitchFamily="18" charset="0"/>
              </a:rPr>
              <a:t>Ситуационный центр Губернатора</a:t>
            </a:r>
          </a:p>
          <a:p>
            <a:pPr algn="ctr">
              <a:lnSpc>
                <a:spcPct val="115000"/>
              </a:lnSpc>
            </a:pPr>
            <a:endParaRPr lang="ru-RU" sz="1300" dirty="0">
              <a:solidFill>
                <a:srgbClr val="000000"/>
              </a:solidFill>
              <a:latin typeface="Times New Roman" pitchFamily="18" charset="0"/>
              <a:ea typeface="Calibri"/>
              <a:cs typeface="Times New Roman" pitchFamily="18" charset="0"/>
            </a:endParaRPr>
          </a:p>
          <a:p>
            <a:pPr algn="ctr">
              <a:lnSpc>
                <a:spcPct val="115000"/>
              </a:lnSpc>
            </a:pPr>
            <a:r>
              <a:rPr lang="ru-RU" sz="1300" dirty="0">
                <a:solidFill>
                  <a:srgbClr val="000000"/>
                </a:solidFill>
                <a:latin typeface="Times New Roman" pitchFamily="18" charset="0"/>
                <a:ea typeface="Calibri"/>
                <a:cs typeface="Times New Roman" pitchFamily="18" charset="0"/>
              </a:rPr>
              <a:t>Время информирования Ч+12мин</a:t>
            </a:r>
            <a:endParaRPr lang="ru-RU" sz="1300" dirty="0">
              <a:latin typeface="Times New Roman" pitchFamily="18" charset="0"/>
              <a:ea typeface="Calibri"/>
              <a:cs typeface="Times New Roman" pitchFamily="18" charset="0"/>
            </a:endParaRPr>
          </a:p>
          <a:p>
            <a:pPr algn="ctr">
              <a:lnSpc>
                <a:spcPct val="115000"/>
              </a:lnSpc>
              <a:spcAft>
                <a:spcPts val="0"/>
              </a:spcAft>
            </a:pPr>
            <a:endParaRPr lang="ru-RU" sz="1400" dirty="0">
              <a:effectLst/>
              <a:ea typeface="Calibri"/>
              <a:cs typeface="Times New Roman"/>
            </a:endParaRPr>
          </a:p>
        </p:txBody>
      </p:sp>
      <p:sp>
        <p:nvSpPr>
          <p:cNvPr id="10" name="Прямоугольник 9"/>
          <p:cNvSpPr/>
          <p:nvPr/>
        </p:nvSpPr>
        <p:spPr>
          <a:xfrm>
            <a:off x="8880309" y="3264980"/>
            <a:ext cx="2976331" cy="884100"/>
          </a:xfrm>
          <a:prstGeom prst="rect">
            <a:avLst/>
          </a:prstGeom>
          <a:solidFill>
            <a:schemeClr val="bg1"/>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endParaRPr lang="ru-RU" sz="1400" dirty="0">
              <a:solidFill>
                <a:srgbClr val="000000"/>
              </a:solidFill>
              <a:effectLst/>
              <a:ea typeface="Calibri"/>
              <a:cs typeface="Times New Roman"/>
            </a:endParaRPr>
          </a:p>
          <a:p>
            <a:pPr algn="ctr">
              <a:lnSpc>
                <a:spcPct val="115000"/>
              </a:lnSpc>
            </a:pPr>
            <a:r>
              <a:rPr lang="ru-RU" sz="1300" dirty="0">
                <a:solidFill>
                  <a:srgbClr val="000000"/>
                </a:solidFill>
                <a:latin typeface="Times New Roman" pitchFamily="18" charset="0"/>
                <a:ea typeface="Calibri"/>
                <a:cs typeface="Times New Roman" pitchFamily="18" charset="0"/>
              </a:rPr>
              <a:t>ЦРБ, куда планируется МЭ</a:t>
            </a:r>
          </a:p>
          <a:p>
            <a:pPr algn="ctr">
              <a:lnSpc>
                <a:spcPct val="115000"/>
              </a:lnSpc>
              <a:spcAft>
                <a:spcPts val="0"/>
              </a:spcAft>
            </a:pPr>
            <a:endParaRPr lang="ru-RU" sz="1300" dirty="0">
              <a:solidFill>
                <a:srgbClr val="000000"/>
              </a:solidFill>
              <a:effectLst/>
              <a:latin typeface="Times New Roman" pitchFamily="18" charset="0"/>
              <a:ea typeface="Calibri"/>
              <a:cs typeface="Times New Roman" pitchFamily="18" charset="0"/>
            </a:endParaRPr>
          </a:p>
          <a:p>
            <a:pPr algn="ctr">
              <a:lnSpc>
                <a:spcPct val="115000"/>
              </a:lnSpc>
            </a:pPr>
            <a:r>
              <a:rPr lang="ru-RU" sz="1300" dirty="0">
                <a:solidFill>
                  <a:srgbClr val="000000"/>
                </a:solidFill>
                <a:latin typeface="Times New Roman" pitchFamily="18" charset="0"/>
                <a:ea typeface="Calibri"/>
                <a:cs typeface="Times New Roman" pitchFamily="18" charset="0"/>
              </a:rPr>
              <a:t>Время  информирования Ч+15мин</a:t>
            </a:r>
            <a:endParaRPr lang="ru-RU" sz="1300" dirty="0">
              <a:latin typeface="Times New Roman" pitchFamily="18" charset="0"/>
              <a:ea typeface="Calibri"/>
              <a:cs typeface="Times New Roman" pitchFamily="18" charset="0"/>
            </a:endParaRPr>
          </a:p>
          <a:p>
            <a:pPr algn="ctr">
              <a:lnSpc>
                <a:spcPct val="115000"/>
              </a:lnSpc>
              <a:spcAft>
                <a:spcPts val="0"/>
              </a:spcAft>
            </a:pPr>
            <a:endParaRPr lang="ru-RU" sz="1400" dirty="0">
              <a:effectLst/>
              <a:ea typeface="Calibri"/>
              <a:cs typeface="Times New Roman"/>
            </a:endParaRPr>
          </a:p>
        </p:txBody>
      </p:sp>
      <p:sp>
        <p:nvSpPr>
          <p:cNvPr id="11" name="Прямоугольник 10"/>
          <p:cNvSpPr/>
          <p:nvPr/>
        </p:nvSpPr>
        <p:spPr>
          <a:xfrm>
            <a:off x="8864503" y="1857375"/>
            <a:ext cx="3060912" cy="7524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sz="1300" dirty="0">
                <a:solidFill>
                  <a:srgbClr val="000000"/>
                </a:solidFill>
                <a:latin typeface="Times New Roman" pitchFamily="18" charset="0"/>
                <a:ea typeface="Calibri"/>
                <a:cs typeface="Times New Roman" pitchFamily="18" charset="0"/>
              </a:rPr>
              <a:t>СМП</a:t>
            </a:r>
          </a:p>
          <a:p>
            <a:pPr algn="ctr">
              <a:lnSpc>
                <a:spcPct val="115000"/>
              </a:lnSpc>
              <a:spcAft>
                <a:spcPts val="1000"/>
              </a:spcAft>
            </a:pPr>
            <a:r>
              <a:rPr lang="ru-RU" sz="1300" dirty="0">
                <a:solidFill>
                  <a:srgbClr val="000000"/>
                </a:solidFill>
                <a:effectLst/>
                <a:latin typeface="Times New Roman" pitchFamily="18" charset="0"/>
                <a:ea typeface="Calibri"/>
                <a:cs typeface="Times New Roman" pitchFamily="18" charset="0"/>
              </a:rPr>
              <a:t> Время информирования Ч+2мин</a:t>
            </a:r>
            <a:endParaRPr lang="ru-RU" sz="1300" dirty="0">
              <a:effectLst/>
              <a:latin typeface="Times New Roman" pitchFamily="18" charset="0"/>
              <a:ea typeface="Calibri"/>
              <a:cs typeface="Times New Roman" pitchFamily="18" charset="0"/>
            </a:endParaRPr>
          </a:p>
        </p:txBody>
      </p:sp>
      <p:sp>
        <p:nvSpPr>
          <p:cNvPr id="12" name="Прямоугольник 11"/>
          <p:cNvSpPr/>
          <p:nvPr/>
        </p:nvSpPr>
        <p:spPr>
          <a:xfrm>
            <a:off x="6288022" y="764705"/>
            <a:ext cx="2705100" cy="898649"/>
          </a:xfrm>
          <a:prstGeom prst="rect">
            <a:avLst/>
          </a:prstGeom>
          <a:solidFill>
            <a:sysClr val="window" lastClr="FFFFFF"/>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endParaRPr lang="ru-RU" sz="1400" dirty="0">
              <a:effectLst/>
              <a:ea typeface="Calibri"/>
              <a:cs typeface="Times New Roman"/>
            </a:endParaRPr>
          </a:p>
          <a:p>
            <a:pPr algn="ctr">
              <a:lnSpc>
                <a:spcPct val="115000"/>
              </a:lnSpc>
            </a:pPr>
            <a:endParaRPr lang="ru-RU" sz="1400" dirty="0">
              <a:effectLst/>
              <a:ea typeface="Calibri"/>
              <a:cs typeface="Times New Roman"/>
            </a:endParaRPr>
          </a:p>
          <a:p>
            <a:pPr algn="ctr">
              <a:lnSpc>
                <a:spcPct val="115000"/>
              </a:lnSpc>
            </a:pPr>
            <a:r>
              <a:rPr lang="ru-RU" sz="1300" dirty="0">
                <a:effectLst/>
                <a:latin typeface="Times New Roman" pitchFamily="18" charset="0"/>
                <a:ea typeface="Calibri"/>
                <a:cs typeface="Times New Roman" pitchFamily="18" charset="0"/>
              </a:rPr>
              <a:t>Штаб Минздрава  России </a:t>
            </a:r>
          </a:p>
          <a:p>
            <a:pPr algn="ctr">
              <a:lnSpc>
                <a:spcPct val="115000"/>
              </a:lnSpc>
            </a:pPr>
            <a:r>
              <a:rPr lang="ru-RU" sz="1300" dirty="0">
                <a:latin typeface="Times New Roman" pitchFamily="18" charset="0"/>
                <a:ea typeface="Calibri"/>
                <a:cs typeface="Times New Roman" pitchFamily="18" charset="0"/>
              </a:rPr>
              <a:t>(по необходимости)</a:t>
            </a:r>
            <a:endParaRPr lang="ru-RU" sz="1300" dirty="0">
              <a:solidFill>
                <a:srgbClr val="000000"/>
              </a:solidFill>
              <a:latin typeface="Times New Roman" pitchFamily="18" charset="0"/>
              <a:ea typeface="Calibri"/>
              <a:cs typeface="Times New Roman" pitchFamily="18" charset="0"/>
            </a:endParaRPr>
          </a:p>
          <a:p>
            <a:pPr algn="ctr">
              <a:lnSpc>
                <a:spcPct val="115000"/>
              </a:lnSpc>
            </a:pPr>
            <a:r>
              <a:rPr lang="ru-RU" sz="1300" dirty="0">
                <a:solidFill>
                  <a:srgbClr val="000000"/>
                </a:solidFill>
                <a:latin typeface="Times New Roman" pitchFamily="18" charset="0"/>
                <a:ea typeface="Calibri"/>
                <a:cs typeface="Times New Roman" pitchFamily="18" charset="0"/>
              </a:rPr>
              <a:t>Время информирования Ч+15мин</a:t>
            </a:r>
            <a:endParaRPr lang="ru-RU" sz="1300" dirty="0">
              <a:latin typeface="Times New Roman" pitchFamily="18" charset="0"/>
              <a:ea typeface="Calibri"/>
              <a:cs typeface="Times New Roman" pitchFamily="18" charset="0"/>
            </a:endParaRPr>
          </a:p>
          <a:p>
            <a:pPr algn="ctr">
              <a:lnSpc>
                <a:spcPct val="115000"/>
              </a:lnSpc>
              <a:spcAft>
                <a:spcPts val="0"/>
              </a:spcAft>
            </a:pPr>
            <a:endParaRPr lang="ru-RU" sz="1400" dirty="0">
              <a:effectLst/>
              <a:ea typeface="Calibri"/>
              <a:cs typeface="Times New Roman"/>
            </a:endParaRPr>
          </a:p>
          <a:p>
            <a:pPr algn="ctr">
              <a:lnSpc>
                <a:spcPct val="115000"/>
              </a:lnSpc>
              <a:spcAft>
                <a:spcPts val="0"/>
              </a:spcAft>
            </a:pPr>
            <a:endParaRPr lang="ru-RU" sz="1400" dirty="0">
              <a:effectLst/>
              <a:ea typeface="Calibri"/>
              <a:cs typeface="Times New Roman"/>
            </a:endParaRPr>
          </a:p>
        </p:txBody>
      </p:sp>
      <p:cxnSp>
        <p:nvCxnSpPr>
          <p:cNvPr id="14" name="Прямая со стрелкой 13"/>
          <p:cNvCxnSpPr>
            <a:stCxn id="4" idx="3"/>
          </p:cNvCxnSpPr>
          <p:nvPr/>
        </p:nvCxnSpPr>
        <p:spPr>
          <a:xfrm flipH="1">
            <a:off x="3408220" y="4574336"/>
            <a:ext cx="1915691" cy="16048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7861465" y="4358244"/>
            <a:ext cx="2565070" cy="30875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stCxn id="4" idx="6"/>
            <a:endCxn id="10" idx="1"/>
          </p:cNvCxnSpPr>
          <p:nvPr/>
        </p:nvCxnSpPr>
        <p:spPr>
          <a:xfrm flipV="1">
            <a:off x="7920762" y="3707031"/>
            <a:ext cx="959548" cy="2964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a:stCxn id="4" idx="7"/>
            <a:endCxn id="11" idx="1"/>
          </p:cNvCxnSpPr>
          <p:nvPr/>
        </p:nvCxnSpPr>
        <p:spPr>
          <a:xfrm flipV="1">
            <a:off x="7475212" y="2233613"/>
            <a:ext cx="1389291" cy="11989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stCxn id="4" idx="2"/>
            <a:endCxn id="7" idx="3"/>
          </p:cNvCxnSpPr>
          <p:nvPr/>
        </p:nvCxnSpPr>
        <p:spPr>
          <a:xfrm flipH="1" flipV="1">
            <a:off x="3515097" y="3657917"/>
            <a:ext cx="1363264" cy="3455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stCxn id="4" idx="1"/>
            <a:endCxn id="5" idx="3"/>
          </p:cNvCxnSpPr>
          <p:nvPr/>
        </p:nvCxnSpPr>
        <p:spPr>
          <a:xfrm flipH="1" flipV="1">
            <a:off x="3482986" y="2507594"/>
            <a:ext cx="1840925" cy="92498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flipV="1">
            <a:off x="2543605" y="1657350"/>
            <a:ext cx="18620" cy="4034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a:stCxn id="6" idx="3"/>
            <a:endCxn id="12" idx="1"/>
          </p:cNvCxnSpPr>
          <p:nvPr/>
        </p:nvCxnSpPr>
        <p:spPr>
          <a:xfrm>
            <a:off x="4430783" y="1214029"/>
            <a:ext cx="185723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a:stCxn id="39" idx="2"/>
          </p:cNvCxnSpPr>
          <p:nvPr/>
        </p:nvCxnSpPr>
        <p:spPr>
          <a:xfrm>
            <a:off x="6288021" y="2659424"/>
            <a:ext cx="0" cy="53668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Прямоугольник 38"/>
          <p:cNvSpPr/>
          <p:nvPr/>
        </p:nvSpPr>
        <p:spPr>
          <a:xfrm>
            <a:off x="4757565" y="1869271"/>
            <a:ext cx="3060912" cy="7901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ru-RU" sz="1400" dirty="0">
              <a:solidFill>
                <a:srgbClr val="000000"/>
              </a:solidFill>
              <a:effectLst/>
              <a:ea typeface="Calibri"/>
              <a:cs typeface="Times New Roman"/>
            </a:endParaRPr>
          </a:p>
          <a:p>
            <a:pPr algn="ctr">
              <a:lnSpc>
                <a:spcPct val="115000"/>
              </a:lnSpc>
              <a:spcAft>
                <a:spcPts val="1000"/>
              </a:spcAft>
            </a:pPr>
            <a:r>
              <a:rPr lang="ru-RU" sz="1300" dirty="0">
                <a:solidFill>
                  <a:srgbClr val="000000"/>
                </a:solidFill>
                <a:effectLst/>
                <a:latin typeface="Times New Roman" pitchFamily="18" charset="0"/>
                <a:ea typeface="Calibri"/>
                <a:cs typeface="Times New Roman" pitchFamily="18" charset="0"/>
              </a:rPr>
              <a:t>ЕДДС  района</a:t>
            </a:r>
          </a:p>
          <a:p>
            <a:pPr algn="ctr">
              <a:lnSpc>
                <a:spcPct val="115000"/>
              </a:lnSpc>
              <a:spcAft>
                <a:spcPts val="1000"/>
              </a:spcAft>
            </a:pPr>
            <a:r>
              <a:rPr lang="ru-RU" sz="1300" dirty="0">
                <a:solidFill>
                  <a:srgbClr val="000000"/>
                </a:solidFill>
                <a:latin typeface="Times New Roman" pitchFamily="18" charset="0"/>
                <a:ea typeface="Calibri"/>
                <a:cs typeface="Times New Roman" pitchFamily="18" charset="0"/>
              </a:rPr>
              <a:t>Время информирования Ч+2мин</a:t>
            </a:r>
            <a:endParaRPr lang="ru-RU" sz="1300" dirty="0">
              <a:latin typeface="Times New Roman" pitchFamily="18" charset="0"/>
              <a:ea typeface="Calibri"/>
              <a:cs typeface="Times New Roman" pitchFamily="18" charset="0"/>
            </a:endParaRPr>
          </a:p>
          <a:p>
            <a:pPr algn="ctr">
              <a:lnSpc>
                <a:spcPct val="115000"/>
              </a:lnSpc>
              <a:spcAft>
                <a:spcPts val="1000"/>
              </a:spcAft>
            </a:pPr>
            <a:r>
              <a:rPr lang="ru-RU" sz="1400" dirty="0">
                <a:solidFill>
                  <a:srgbClr val="000000"/>
                </a:solidFill>
                <a:effectLst/>
                <a:ea typeface="Calibri"/>
                <a:cs typeface="Times New Roman"/>
              </a:rPr>
              <a:t>  </a:t>
            </a:r>
            <a:endParaRPr lang="ru-RU" sz="1400" dirty="0">
              <a:effectLst/>
              <a:ea typeface="Calibri"/>
              <a:cs typeface="Times New Roman"/>
            </a:endParaRPr>
          </a:p>
        </p:txBody>
      </p:sp>
      <p:cxnSp>
        <p:nvCxnSpPr>
          <p:cNvPr id="45" name="Прямая со стрелкой 44"/>
          <p:cNvCxnSpPr>
            <a:stCxn id="11" idx="1"/>
            <a:endCxn id="4" idx="7"/>
          </p:cNvCxnSpPr>
          <p:nvPr/>
        </p:nvCxnSpPr>
        <p:spPr>
          <a:xfrm flipH="1">
            <a:off x="7475212" y="2233613"/>
            <a:ext cx="1389291" cy="11989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a:endCxn id="39" idx="2"/>
          </p:cNvCxnSpPr>
          <p:nvPr/>
        </p:nvCxnSpPr>
        <p:spPr>
          <a:xfrm flipV="1">
            <a:off x="6273800" y="2659424"/>
            <a:ext cx="14221" cy="53668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 name="Прямоугольник 61"/>
          <p:cNvSpPr/>
          <p:nvPr/>
        </p:nvSpPr>
        <p:spPr>
          <a:xfrm>
            <a:off x="415636" y="4390483"/>
            <a:ext cx="2992581" cy="945639"/>
          </a:xfrm>
          <a:prstGeom prst="rect">
            <a:avLst/>
          </a:prstGeom>
          <a:solidFill>
            <a:schemeClr val="bg1"/>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endParaRPr lang="ru-RU" sz="1400" dirty="0">
              <a:solidFill>
                <a:srgbClr val="000000"/>
              </a:solidFill>
              <a:effectLst/>
              <a:ea typeface="Calibri"/>
              <a:cs typeface="Times New Roman"/>
            </a:endParaRPr>
          </a:p>
          <a:p>
            <a:pPr algn="ctr">
              <a:lnSpc>
                <a:spcPct val="115000"/>
              </a:lnSpc>
              <a:spcAft>
                <a:spcPts val="0"/>
              </a:spcAft>
            </a:pPr>
            <a:r>
              <a:rPr lang="ru-RU" sz="1400" dirty="0">
                <a:solidFill>
                  <a:srgbClr val="000000"/>
                </a:solidFill>
                <a:effectLst/>
                <a:latin typeface="Times New Roman" pitchFamily="18" charset="0"/>
                <a:ea typeface="Calibri"/>
                <a:cs typeface="Times New Roman" pitchFamily="18" charset="0"/>
              </a:rPr>
              <a:t>ЦУКС ГУ МЧС по Вологодской области</a:t>
            </a:r>
          </a:p>
          <a:p>
            <a:pPr algn="ctr">
              <a:lnSpc>
                <a:spcPct val="115000"/>
              </a:lnSpc>
            </a:pPr>
            <a:r>
              <a:rPr lang="ru-RU" sz="1300" dirty="0">
                <a:solidFill>
                  <a:srgbClr val="000000"/>
                </a:solidFill>
                <a:latin typeface="Times New Roman" pitchFamily="18" charset="0"/>
                <a:ea typeface="Calibri"/>
                <a:cs typeface="Times New Roman" pitchFamily="18" charset="0"/>
              </a:rPr>
              <a:t>Время информирования Ч+8мин</a:t>
            </a:r>
            <a:endParaRPr lang="ru-RU" sz="1300" dirty="0">
              <a:latin typeface="Times New Roman" pitchFamily="18" charset="0"/>
              <a:ea typeface="Calibri"/>
              <a:cs typeface="Times New Roman" pitchFamily="18" charset="0"/>
            </a:endParaRPr>
          </a:p>
          <a:p>
            <a:pPr algn="ctr">
              <a:lnSpc>
                <a:spcPct val="115000"/>
              </a:lnSpc>
              <a:spcAft>
                <a:spcPts val="0"/>
              </a:spcAft>
            </a:pPr>
            <a:endParaRPr lang="ru-RU" sz="1400" dirty="0">
              <a:effectLst/>
              <a:ea typeface="Calibri"/>
              <a:cs typeface="Times New Roman"/>
            </a:endParaRPr>
          </a:p>
        </p:txBody>
      </p:sp>
      <p:cxnSp>
        <p:nvCxnSpPr>
          <p:cNvPr id="63" name="Прямая со стрелкой 62"/>
          <p:cNvCxnSpPr/>
          <p:nvPr/>
        </p:nvCxnSpPr>
        <p:spPr>
          <a:xfrm flipH="1" flipV="1">
            <a:off x="6409565" y="4776803"/>
            <a:ext cx="14986" cy="6264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p:nvPr/>
        </p:nvCxnSpPr>
        <p:spPr>
          <a:xfrm>
            <a:off x="6411438" y="4893929"/>
            <a:ext cx="5938" cy="6421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Прямоугольник 27"/>
          <p:cNvSpPr/>
          <p:nvPr/>
        </p:nvSpPr>
        <p:spPr>
          <a:xfrm>
            <a:off x="8943620" y="4723247"/>
            <a:ext cx="2819829" cy="901051"/>
          </a:xfrm>
          <a:prstGeom prst="rect">
            <a:avLst/>
          </a:prstGeom>
          <a:solidFill>
            <a:schemeClr val="bg1"/>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endParaRPr lang="ru-RU" sz="1400" dirty="0">
              <a:solidFill>
                <a:srgbClr val="000000"/>
              </a:solidFill>
              <a:effectLst/>
              <a:ea typeface="Calibri"/>
              <a:cs typeface="Times New Roman"/>
            </a:endParaRPr>
          </a:p>
          <a:p>
            <a:pPr algn="ctr">
              <a:lnSpc>
                <a:spcPct val="115000"/>
              </a:lnSpc>
            </a:pPr>
            <a:r>
              <a:rPr lang="ru-RU" sz="1300" dirty="0">
                <a:latin typeface="Times New Roman" pitchFamily="18" charset="0"/>
                <a:ea typeface="Calibri"/>
                <a:cs typeface="Times New Roman" pitchFamily="18" charset="0"/>
              </a:rPr>
              <a:t>ОЭКМП</a:t>
            </a:r>
          </a:p>
          <a:p>
            <a:pPr algn="ctr">
              <a:lnSpc>
                <a:spcPct val="115000"/>
              </a:lnSpc>
            </a:pPr>
            <a:r>
              <a:rPr lang="ru-RU" sz="1300" dirty="0">
                <a:solidFill>
                  <a:srgbClr val="000000"/>
                </a:solidFill>
                <a:latin typeface="Times New Roman" pitchFamily="18" charset="0"/>
                <a:ea typeface="Calibri"/>
                <a:cs typeface="Times New Roman" pitchFamily="18" charset="0"/>
              </a:rPr>
              <a:t>Время информирования Ч+25мин</a:t>
            </a:r>
            <a:endParaRPr lang="ru-RU" sz="1300" dirty="0">
              <a:latin typeface="Times New Roman" pitchFamily="18" charset="0"/>
              <a:ea typeface="Calibri"/>
              <a:cs typeface="Times New Roman" pitchFamily="18" charset="0"/>
            </a:endParaRPr>
          </a:p>
          <a:p>
            <a:pPr algn="ctr">
              <a:lnSpc>
                <a:spcPct val="115000"/>
              </a:lnSpc>
              <a:spcAft>
                <a:spcPts val="0"/>
              </a:spcAft>
            </a:pPr>
            <a:endParaRPr lang="ru-RU" sz="1400" dirty="0">
              <a:effectLst/>
              <a:ea typeface="Calibri"/>
              <a:cs typeface="Times New Roman"/>
            </a:endParaRPr>
          </a:p>
        </p:txBody>
      </p:sp>
      <p:cxnSp>
        <p:nvCxnSpPr>
          <p:cNvPr id="29" name="Прямая со стрелкой 28"/>
          <p:cNvCxnSpPr/>
          <p:nvPr/>
        </p:nvCxnSpPr>
        <p:spPr>
          <a:xfrm flipH="1">
            <a:off x="3418735" y="4334494"/>
            <a:ext cx="1580777" cy="44000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flipH="1">
            <a:off x="2529445" y="2927767"/>
            <a:ext cx="6154" cy="26669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4848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QZZXcfXkwoo.jpg"/>
          <p:cNvPicPr>
            <a:picLocks noChangeAspect="1"/>
          </p:cNvPicPr>
          <p:nvPr/>
        </p:nvPicPr>
        <p:blipFill>
          <a:blip r:embed="rId3" cstate="print"/>
          <a:stretch>
            <a:fillRect/>
          </a:stretch>
        </p:blipFill>
        <p:spPr>
          <a:xfrm>
            <a:off x="2620369" y="709684"/>
            <a:ext cx="2811440" cy="2166779"/>
          </a:xfrm>
          <a:prstGeom prst="rect">
            <a:avLst/>
          </a:prstGeom>
        </p:spPr>
      </p:pic>
      <p:sp>
        <p:nvSpPr>
          <p:cNvPr id="4" name="TextBox 3"/>
          <p:cNvSpPr txBox="1"/>
          <p:nvPr/>
        </p:nvSpPr>
        <p:spPr>
          <a:xfrm>
            <a:off x="1296537" y="188641"/>
            <a:ext cx="10058401" cy="430887"/>
          </a:xfrm>
          <a:prstGeom prst="rect">
            <a:avLst/>
          </a:prstGeom>
          <a:noFill/>
        </p:spPr>
        <p:txBody>
          <a:bodyPr wrap="square" rtlCol="0">
            <a:spAutoFit/>
          </a:bodyPr>
          <a:lstStyle/>
          <a:p>
            <a:r>
              <a:rPr lang="ru-RU" sz="2200" b="1" dirty="0" smtClean="0">
                <a:solidFill>
                  <a:srgbClr val="FF0000"/>
                </a:solidFill>
                <a:latin typeface="Times New Roman" pitchFamily="18" charset="0"/>
                <a:cs typeface="Times New Roman" pitchFamily="18" charset="0"/>
              </a:rPr>
              <a:t>Объем работы диспетчера ТЦМК при СЗП, угрозах ЧС, учениях СМК, ЧС </a:t>
            </a:r>
            <a:endParaRPr lang="ru-RU" sz="2200" b="1" dirty="0">
              <a:solidFill>
                <a:srgbClr val="FF0000"/>
              </a:solidFill>
              <a:latin typeface="Times New Roman" pitchFamily="18" charset="0"/>
              <a:cs typeface="Times New Roman" pitchFamily="18" charset="0"/>
            </a:endParaRPr>
          </a:p>
        </p:txBody>
      </p:sp>
      <p:sp>
        <p:nvSpPr>
          <p:cNvPr id="5" name="Овал 4"/>
          <p:cNvSpPr/>
          <p:nvPr/>
        </p:nvSpPr>
        <p:spPr>
          <a:xfrm>
            <a:off x="-1" y="491318"/>
            <a:ext cx="2088107" cy="3616657"/>
          </a:xfrm>
          <a:prstGeom prst="ellipse">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itchFamily="18" charset="0"/>
                <a:cs typeface="Times New Roman" pitchFamily="18" charset="0"/>
              </a:rPr>
              <a:t>Информация</a:t>
            </a:r>
          </a:p>
          <a:p>
            <a:pPr algn="ctr"/>
            <a:r>
              <a:rPr lang="ru-RU" sz="1600" dirty="0" smtClean="0">
                <a:solidFill>
                  <a:schemeClr val="tx1"/>
                </a:solidFill>
                <a:latin typeface="Times New Roman" pitchFamily="18" charset="0"/>
                <a:cs typeface="Times New Roman" pitchFamily="18" charset="0"/>
              </a:rPr>
              <a:t>о ДТП, </a:t>
            </a:r>
          </a:p>
          <a:p>
            <a:pPr algn="ctr"/>
            <a:r>
              <a:rPr lang="ru-RU" sz="1600" dirty="0" smtClean="0">
                <a:solidFill>
                  <a:schemeClr val="tx1"/>
                </a:solidFill>
                <a:latin typeface="Times New Roman" pitchFamily="18" charset="0"/>
                <a:cs typeface="Times New Roman" pitchFamily="18" charset="0"/>
              </a:rPr>
              <a:t>на водных объектах, пожарах, угрозах минирования, беженцах, учениях, ЧС</a:t>
            </a:r>
          </a:p>
          <a:p>
            <a:pPr algn="ctr"/>
            <a:r>
              <a:rPr lang="ru-RU" sz="2000" b="1" dirty="0" smtClean="0">
                <a:solidFill>
                  <a:srgbClr val="FF0000"/>
                </a:solidFill>
                <a:latin typeface="Times New Roman" pitchFamily="18" charset="0"/>
                <a:cs typeface="Times New Roman" pitchFamily="18" charset="0"/>
              </a:rPr>
              <a:t>6494 </a:t>
            </a:r>
          </a:p>
          <a:p>
            <a:pPr algn="ctr"/>
            <a:r>
              <a:rPr lang="ru-RU" sz="2000" b="1" dirty="0" smtClean="0">
                <a:solidFill>
                  <a:srgbClr val="FF0000"/>
                </a:solidFill>
                <a:latin typeface="Times New Roman" pitchFamily="18" charset="0"/>
                <a:cs typeface="Times New Roman" pitchFamily="18" charset="0"/>
              </a:rPr>
              <a:t>за 2022 год</a:t>
            </a:r>
          </a:p>
          <a:p>
            <a:pPr algn="ctr"/>
            <a:r>
              <a:rPr lang="ru-RU" b="1" dirty="0" smtClean="0">
                <a:solidFill>
                  <a:srgbClr val="FF0000"/>
                </a:solidFill>
                <a:latin typeface="Times New Roman" pitchFamily="18" charset="0"/>
                <a:cs typeface="Times New Roman" pitchFamily="18" charset="0"/>
              </a:rPr>
              <a:t>(18 в сутки)</a:t>
            </a:r>
          </a:p>
          <a:p>
            <a:pPr algn="ctr"/>
            <a:endParaRPr lang="ru-RU" sz="1600" b="1" dirty="0">
              <a:solidFill>
                <a:schemeClr val="tx1"/>
              </a:solidFill>
              <a:latin typeface="Times New Roman" pitchFamily="18" charset="0"/>
              <a:cs typeface="Times New Roman" pitchFamily="18" charset="0"/>
            </a:endParaRPr>
          </a:p>
        </p:txBody>
      </p:sp>
      <p:cxnSp>
        <p:nvCxnSpPr>
          <p:cNvPr id="7" name="Прямая со стрелкой 6"/>
          <p:cNvCxnSpPr/>
          <p:nvPr/>
        </p:nvCxnSpPr>
        <p:spPr>
          <a:xfrm flipV="1">
            <a:off x="2060810" y="1978925"/>
            <a:ext cx="573208" cy="13649"/>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 name="Скругленный прямоугольник 11"/>
          <p:cNvSpPr/>
          <p:nvPr/>
        </p:nvSpPr>
        <p:spPr>
          <a:xfrm>
            <a:off x="3073818" y="3915638"/>
            <a:ext cx="4320480" cy="7200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Внесение в журналы учета и отчетные формы </a:t>
            </a:r>
            <a:r>
              <a:rPr lang="ru-RU" b="1" dirty="0" smtClean="0"/>
              <a:t> </a:t>
            </a:r>
            <a:endParaRPr lang="ru-RU" b="1" dirty="0"/>
          </a:p>
        </p:txBody>
      </p:sp>
      <p:pic>
        <p:nvPicPr>
          <p:cNvPr id="14" name="Рисунок 13" descr="ДТП.jpg"/>
          <p:cNvPicPr>
            <a:picLocks noChangeAspect="1"/>
          </p:cNvPicPr>
          <p:nvPr/>
        </p:nvPicPr>
        <p:blipFill>
          <a:blip r:embed="rId4" cstate="print"/>
          <a:stretch>
            <a:fillRect/>
          </a:stretch>
        </p:blipFill>
        <p:spPr>
          <a:xfrm>
            <a:off x="7424383" y="4217158"/>
            <a:ext cx="4599296" cy="2640841"/>
          </a:xfrm>
          <a:prstGeom prst="rect">
            <a:avLst/>
          </a:prstGeom>
        </p:spPr>
      </p:pic>
      <p:sp>
        <p:nvSpPr>
          <p:cNvPr id="16" name="Скругленный прямоугольник 15"/>
          <p:cNvSpPr/>
          <p:nvPr/>
        </p:nvSpPr>
        <p:spPr>
          <a:xfrm>
            <a:off x="5488520" y="531264"/>
            <a:ext cx="4320480" cy="7200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Рассылка информации  </a:t>
            </a:r>
            <a:r>
              <a:rPr lang="ru-RU" b="1" dirty="0" smtClean="0"/>
              <a:t> </a:t>
            </a:r>
            <a:endParaRPr lang="ru-RU" b="1" dirty="0"/>
          </a:p>
        </p:txBody>
      </p:sp>
      <p:pic>
        <p:nvPicPr>
          <p:cNvPr id="17" name="Рисунок 16" descr="computer-program-internet-services-technology-whatsapp-png-favpng-XV2H7ERdU8gKcj4qhnVe6AiB3.jpg"/>
          <p:cNvPicPr>
            <a:picLocks noChangeAspect="1"/>
          </p:cNvPicPr>
          <p:nvPr/>
        </p:nvPicPr>
        <p:blipFill>
          <a:blip r:embed="rId5" cstate="print"/>
          <a:srcRect l="26952" t="11610" r="26951" b="14563"/>
          <a:stretch>
            <a:fillRect/>
          </a:stretch>
        </p:blipFill>
        <p:spPr>
          <a:xfrm>
            <a:off x="5473443" y="1286177"/>
            <a:ext cx="864096" cy="720080"/>
          </a:xfrm>
          <a:prstGeom prst="rect">
            <a:avLst/>
          </a:prstGeom>
        </p:spPr>
      </p:pic>
      <p:sp>
        <p:nvSpPr>
          <p:cNvPr id="18" name="TextBox 17"/>
          <p:cNvSpPr txBox="1"/>
          <p:nvPr/>
        </p:nvSpPr>
        <p:spPr>
          <a:xfrm>
            <a:off x="6318914" y="1214651"/>
            <a:ext cx="4094328" cy="1107996"/>
          </a:xfrm>
          <a:prstGeom prst="rect">
            <a:avLst/>
          </a:prstGeom>
          <a:noFill/>
        </p:spPr>
        <p:txBody>
          <a:bodyPr wrap="square" rtlCol="0">
            <a:spAutoFit/>
          </a:bodyPr>
          <a:lstStyle/>
          <a:p>
            <a:pPr>
              <a:buFontTx/>
              <a:buChar char="-"/>
            </a:pPr>
            <a:r>
              <a:rPr lang="ru-RU" sz="1600" dirty="0" smtClean="0">
                <a:latin typeface="Times New Roman" pitchFamily="18" charset="0"/>
                <a:cs typeface="Times New Roman" pitchFamily="18" charset="0"/>
              </a:rPr>
              <a:t>Руководство ТЦМК</a:t>
            </a:r>
          </a:p>
          <a:p>
            <a:pPr>
              <a:buFontTx/>
              <a:buChar char="-"/>
            </a:pPr>
            <a:r>
              <a:rPr lang="ru-RU" sz="1600" dirty="0" smtClean="0">
                <a:latin typeface="Times New Roman" pitchFamily="18" charset="0"/>
                <a:cs typeface="Times New Roman" pitchFamily="18" charset="0"/>
              </a:rPr>
              <a:t>Руководство ВОКБ</a:t>
            </a:r>
          </a:p>
          <a:p>
            <a:pPr>
              <a:buFontTx/>
              <a:buChar char="-"/>
            </a:pPr>
            <a:r>
              <a:rPr lang="ru-RU" sz="1600" dirty="0" smtClean="0">
                <a:latin typeface="Times New Roman" pitchFamily="18" charset="0"/>
                <a:cs typeface="Times New Roman" pitchFamily="18" charset="0"/>
              </a:rPr>
              <a:t>Руководство здравоохранения области </a:t>
            </a:r>
          </a:p>
          <a:p>
            <a:r>
              <a:rPr lang="ru-RU" dirty="0" smtClean="0"/>
              <a:t> </a:t>
            </a:r>
            <a:endParaRPr lang="ru-RU" dirty="0"/>
          </a:p>
        </p:txBody>
      </p:sp>
      <p:pic>
        <p:nvPicPr>
          <p:cNvPr id="19" name="Рисунок 18" descr="918833-1552165961.jpg"/>
          <p:cNvPicPr>
            <a:picLocks noChangeAspect="1"/>
          </p:cNvPicPr>
          <p:nvPr/>
        </p:nvPicPr>
        <p:blipFill>
          <a:blip r:embed="rId6" cstate="print"/>
          <a:srcRect l="21364" t="13919" r="20219" b="8764"/>
          <a:stretch>
            <a:fillRect/>
          </a:stretch>
        </p:blipFill>
        <p:spPr>
          <a:xfrm>
            <a:off x="5460271" y="2206293"/>
            <a:ext cx="960107" cy="762438"/>
          </a:xfrm>
          <a:prstGeom prst="rect">
            <a:avLst/>
          </a:prstGeom>
        </p:spPr>
      </p:pic>
      <p:sp>
        <p:nvSpPr>
          <p:cNvPr id="20" name="TextBox 19"/>
          <p:cNvSpPr txBox="1"/>
          <p:nvPr/>
        </p:nvSpPr>
        <p:spPr>
          <a:xfrm>
            <a:off x="6332562" y="2060812"/>
            <a:ext cx="4107976" cy="1323439"/>
          </a:xfrm>
          <a:prstGeom prst="rect">
            <a:avLst/>
          </a:prstGeom>
          <a:noFill/>
        </p:spPr>
        <p:txBody>
          <a:bodyPr wrap="square" rtlCol="0">
            <a:spAutoFit/>
          </a:bodyPr>
          <a:lstStyle/>
          <a:p>
            <a:pPr>
              <a:buFontTx/>
              <a:buChar char="-"/>
            </a:pPr>
            <a:r>
              <a:rPr lang="ru-RU" sz="1600" dirty="0" smtClean="0">
                <a:latin typeface="Times New Roman" pitchFamily="18" charset="0"/>
                <a:cs typeface="Times New Roman" pitchFamily="18" charset="0"/>
              </a:rPr>
              <a:t>ФЦМК </a:t>
            </a:r>
          </a:p>
          <a:p>
            <a:pPr>
              <a:buFontTx/>
              <a:buChar char="-"/>
            </a:pPr>
            <a:r>
              <a:rPr lang="ru-RU" sz="1600" dirty="0" smtClean="0">
                <a:latin typeface="Times New Roman" pitchFamily="18" charset="0"/>
                <a:cs typeface="Times New Roman" pitchFamily="18" charset="0"/>
              </a:rPr>
              <a:t>Ситуационный центр Губернатора</a:t>
            </a:r>
          </a:p>
          <a:p>
            <a:pPr>
              <a:buFontTx/>
              <a:buChar char="-"/>
            </a:pPr>
            <a:r>
              <a:rPr lang="ru-RU" sz="1600" dirty="0" smtClean="0">
                <a:latin typeface="Times New Roman" pitchFamily="18" charset="0"/>
                <a:cs typeface="Times New Roman" pitchFamily="18" charset="0"/>
              </a:rPr>
              <a:t> Департамент здравоохранения области</a:t>
            </a:r>
          </a:p>
          <a:p>
            <a:pPr>
              <a:buFontTx/>
              <a:buChar char="-"/>
            </a:pPr>
            <a:r>
              <a:rPr lang="ru-RU" sz="1600" dirty="0" smtClean="0">
                <a:latin typeface="Times New Roman" pitchFamily="18" charset="0"/>
                <a:cs typeface="Times New Roman" pitchFamily="18" charset="0"/>
              </a:rPr>
              <a:t> Комитет гражданской защиты и социальной безопасности </a:t>
            </a:r>
            <a:endParaRPr lang="ru-RU" sz="1600" dirty="0">
              <a:latin typeface="Times New Roman" pitchFamily="18" charset="0"/>
              <a:cs typeface="Times New Roman" pitchFamily="18" charset="0"/>
            </a:endParaRPr>
          </a:p>
        </p:txBody>
      </p:sp>
      <p:sp>
        <p:nvSpPr>
          <p:cNvPr id="23" name="TextBox 22"/>
          <p:cNvSpPr txBox="1"/>
          <p:nvPr/>
        </p:nvSpPr>
        <p:spPr>
          <a:xfrm>
            <a:off x="2388358" y="2852936"/>
            <a:ext cx="3261815" cy="1323439"/>
          </a:xfrm>
          <a:prstGeom prst="rect">
            <a:avLst/>
          </a:prstGeom>
          <a:noFill/>
        </p:spPr>
        <p:txBody>
          <a:bodyPr wrap="square" rtlCol="0">
            <a:spAutoFit/>
          </a:bodyPr>
          <a:lstStyle/>
          <a:p>
            <a:pPr>
              <a:buFontTx/>
              <a:buChar char="-"/>
            </a:pPr>
            <a:r>
              <a:rPr lang="ru-RU" sz="1600" dirty="0" smtClean="0">
                <a:latin typeface="Times New Roman" pitchFamily="18" charset="0"/>
                <a:cs typeface="Times New Roman" pitchFamily="18" charset="0"/>
              </a:rPr>
              <a:t>Анализ информации, с занесением в Журнал учета.</a:t>
            </a:r>
          </a:p>
          <a:p>
            <a:pPr>
              <a:buFontTx/>
              <a:buChar char="-"/>
            </a:pPr>
            <a:r>
              <a:rPr lang="ru-RU" sz="1600" dirty="0" smtClean="0">
                <a:latin typeface="Times New Roman" pitchFamily="18" charset="0"/>
                <a:cs typeface="Times New Roman" pitchFamily="18" charset="0"/>
              </a:rPr>
              <a:t> Уточнение  в смежных службах-ликвидаторах</a:t>
            </a:r>
          </a:p>
          <a:p>
            <a:pPr>
              <a:buFontTx/>
              <a:buChar char="-"/>
            </a:pPr>
            <a:endParaRPr lang="ru-RU" sz="1600" dirty="0">
              <a:latin typeface="Times New Roman" pitchFamily="18" charset="0"/>
              <a:cs typeface="Times New Roman" pitchFamily="18" charset="0"/>
            </a:endParaRPr>
          </a:p>
        </p:txBody>
      </p:sp>
      <p:pic>
        <p:nvPicPr>
          <p:cNvPr id="27" name="Рисунок 26" descr="6264856307.jpg"/>
          <p:cNvPicPr>
            <a:picLocks noChangeAspect="1"/>
          </p:cNvPicPr>
          <p:nvPr/>
        </p:nvPicPr>
        <p:blipFill>
          <a:blip r:embed="rId7" cstate="print"/>
          <a:srcRect l="10674" t="10547" r="12981"/>
          <a:stretch>
            <a:fillRect/>
          </a:stretch>
        </p:blipFill>
        <p:spPr>
          <a:xfrm>
            <a:off x="5262845" y="4800471"/>
            <a:ext cx="2011412" cy="2057529"/>
          </a:xfrm>
          <a:prstGeom prst="rect">
            <a:avLst/>
          </a:prstGeom>
        </p:spPr>
      </p:pic>
      <p:pic>
        <p:nvPicPr>
          <p:cNvPr id="1026" name="Picture 2"/>
          <p:cNvPicPr>
            <a:picLocks noChangeAspect="1" noChangeArrowheads="1"/>
          </p:cNvPicPr>
          <p:nvPr/>
        </p:nvPicPr>
        <p:blipFill>
          <a:blip r:embed="rId8" cstate="print"/>
          <a:srcRect l="32015" t="18750" r="33060" b="19543"/>
          <a:stretch>
            <a:fillRect/>
          </a:stretch>
        </p:blipFill>
        <p:spPr bwMode="auto">
          <a:xfrm>
            <a:off x="0" y="4592471"/>
            <a:ext cx="1602823" cy="2265529"/>
          </a:xfrm>
          <a:prstGeom prst="rect">
            <a:avLst/>
          </a:prstGeom>
          <a:noFill/>
          <a:ln w="9525">
            <a:noFill/>
            <a:miter lim="800000"/>
            <a:headEnd/>
            <a:tailEnd/>
          </a:ln>
        </p:spPr>
      </p:pic>
      <p:pic>
        <p:nvPicPr>
          <p:cNvPr id="1027" name="Picture 3"/>
          <p:cNvPicPr>
            <a:picLocks noChangeAspect="1" noChangeArrowheads="1"/>
          </p:cNvPicPr>
          <p:nvPr/>
        </p:nvPicPr>
        <p:blipFill>
          <a:blip r:embed="rId9" cstate="print"/>
          <a:srcRect l="32127" t="12465" r="34179" b="12535"/>
          <a:stretch>
            <a:fillRect/>
          </a:stretch>
        </p:blipFill>
        <p:spPr bwMode="auto">
          <a:xfrm rot="5400000">
            <a:off x="2402716" y="4052193"/>
            <a:ext cx="1889744" cy="3365124"/>
          </a:xfrm>
          <a:prstGeom prst="rect">
            <a:avLst/>
          </a:prstGeom>
          <a:noFill/>
          <a:ln w="9525">
            <a:noFill/>
            <a:miter lim="800000"/>
            <a:headEnd/>
            <a:tailEnd/>
          </a:ln>
        </p:spPr>
      </p:pic>
      <p:sp>
        <p:nvSpPr>
          <p:cNvPr id="28" name="Правая фигурная скобка 27"/>
          <p:cNvSpPr/>
          <p:nvPr/>
        </p:nvSpPr>
        <p:spPr>
          <a:xfrm>
            <a:off x="9771796" y="1282889"/>
            <a:ext cx="259309" cy="2156346"/>
          </a:xfrm>
          <a:prstGeom prst="rightBrace">
            <a:avLst>
              <a:gd name="adj1" fmla="val 8333"/>
              <a:gd name="adj2" fmla="val 5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9" name="Овал 28"/>
          <p:cNvSpPr/>
          <p:nvPr/>
        </p:nvSpPr>
        <p:spPr>
          <a:xfrm>
            <a:off x="10085696" y="477672"/>
            <a:ext cx="2106304" cy="3739486"/>
          </a:xfrm>
          <a:prstGeom prst="ellipse">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smtClean="0">
              <a:solidFill>
                <a:srgbClr val="FF0000"/>
              </a:solidFill>
              <a:latin typeface="Times New Roman" pitchFamily="18" charset="0"/>
              <a:cs typeface="Times New Roman" pitchFamily="18" charset="0"/>
            </a:endParaRPr>
          </a:p>
          <a:p>
            <a:pPr algn="ctr"/>
            <a:r>
              <a:rPr lang="ru-RU" sz="2400" b="1" dirty="0" smtClean="0">
                <a:solidFill>
                  <a:srgbClr val="FF0000"/>
                </a:solidFill>
                <a:latin typeface="Times New Roman" pitchFamily="18" charset="0"/>
                <a:cs typeface="Times New Roman" pitchFamily="18" charset="0"/>
              </a:rPr>
              <a:t>11560</a:t>
            </a:r>
            <a:r>
              <a:rPr lang="ru-RU" sz="2000" b="1" dirty="0" smtClean="0">
                <a:solidFill>
                  <a:srgbClr val="FF0000"/>
                </a:solidFill>
                <a:latin typeface="Times New Roman" pitchFamily="18" charset="0"/>
                <a:cs typeface="Times New Roman" pitchFamily="18" charset="0"/>
              </a:rPr>
              <a:t> форм</a:t>
            </a:r>
          </a:p>
          <a:p>
            <a:pPr algn="ctr"/>
            <a:r>
              <a:rPr lang="ru-RU" sz="2000" b="1" dirty="0" smtClean="0">
                <a:solidFill>
                  <a:srgbClr val="FF0000"/>
                </a:solidFill>
                <a:latin typeface="Times New Roman" pitchFamily="18" charset="0"/>
                <a:cs typeface="Times New Roman" pitchFamily="18" charset="0"/>
              </a:rPr>
              <a:t>отчетности за 2022 год</a:t>
            </a:r>
          </a:p>
          <a:p>
            <a:pPr algn="ctr"/>
            <a:r>
              <a:rPr lang="ru-RU" sz="2000" b="1" dirty="0" smtClean="0">
                <a:solidFill>
                  <a:srgbClr val="FF0000"/>
                </a:solidFill>
                <a:latin typeface="Times New Roman" pitchFamily="18" charset="0"/>
                <a:cs typeface="Times New Roman" pitchFamily="18" charset="0"/>
              </a:rPr>
              <a:t>(</a:t>
            </a:r>
            <a:r>
              <a:rPr lang="ru-RU" sz="2000" b="1" u="sng" dirty="0" smtClean="0">
                <a:solidFill>
                  <a:srgbClr val="FF0000"/>
                </a:solidFill>
                <a:latin typeface="Times New Roman" pitchFamily="18" charset="0"/>
                <a:cs typeface="Times New Roman" pitchFamily="18" charset="0"/>
              </a:rPr>
              <a:t>31 форма в сутки</a:t>
            </a:r>
            <a:r>
              <a:rPr lang="ru-RU" sz="2000" b="1" dirty="0" smtClean="0">
                <a:solidFill>
                  <a:srgbClr val="FF0000"/>
                </a:solidFill>
                <a:latin typeface="Times New Roman" pitchFamily="18" charset="0"/>
                <a:cs typeface="Times New Roman" pitchFamily="18" charset="0"/>
              </a:rPr>
              <a:t>) </a:t>
            </a:r>
          </a:p>
          <a:p>
            <a:pPr algn="ctr"/>
            <a:r>
              <a:rPr lang="ru-RU" sz="2000" b="1" dirty="0" smtClean="0">
                <a:solidFill>
                  <a:srgbClr val="FF0000"/>
                </a:solidFill>
                <a:latin typeface="Times New Roman" pitchFamily="18" charset="0"/>
                <a:cs typeface="Times New Roman" pitchFamily="18" charset="0"/>
              </a:rPr>
              <a:t>+</a:t>
            </a:r>
          </a:p>
          <a:p>
            <a:pPr algn="ctr"/>
            <a:r>
              <a:rPr lang="ru-RU" sz="2000" b="1" dirty="0" smtClean="0">
                <a:solidFill>
                  <a:srgbClr val="FF0000"/>
                </a:solidFill>
                <a:latin typeface="Times New Roman" pitchFamily="18" charset="0"/>
                <a:cs typeface="Times New Roman" pitchFamily="18" charset="0"/>
              </a:rPr>
              <a:t>Передано</a:t>
            </a:r>
          </a:p>
          <a:p>
            <a:pPr algn="ctr"/>
            <a:r>
              <a:rPr lang="ru-RU" sz="2000" b="1" dirty="0" smtClean="0">
                <a:solidFill>
                  <a:srgbClr val="FF0000"/>
                </a:solidFill>
                <a:latin typeface="Times New Roman" pitchFamily="18" charset="0"/>
                <a:cs typeface="Times New Roman" pitchFamily="18" charset="0"/>
              </a:rPr>
              <a:t>2378</a:t>
            </a:r>
          </a:p>
          <a:p>
            <a:pPr algn="ctr"/>
            <a:r>
              <a:rPr lang="ru-RU" sz="1900" b="1" dirty="0" smtClean="0">
                <a:solidFill>
                  <a:srgbClr val="FF0000"/>
                </a:solidFill>
                <a:latin typeface="Times New Roman" pitchFamily="18" charset="0"/>
                <a:cs typeface="Times New Roman" pitchFamily="18" charset="0"/>
              </a:rPr>
              <a:t>сообщений за 2022 год</a:t>
            </a:r>
          </a:p>
          <a:p>
            <a:pPr algn="ctr"/>
            <a:r>
              <a:rPr lang="ru-RU" sz="1900" b="1" dirty="0" smtClean="0">
                <a:solidFill>
                  <a:srgbClr val="FF0000"/>
                </a:solidFill>
                <a:latin typeface="Times New Roman" pitchFamily="18" charset="0"/>
                <a:cs typeface="Times New Roman" pitchFamily="18" charset="0"/>
              </a:rPr>
              <a:t>(7 в сутки)</a:t>
            </a:r>
          </a:p>
          <a:p>
            <a:pPr algn="ctr"/>
            <a:endParaRPr lang="ru-RU" sz="1900" b="1"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9420</TotalTime>
  <Words>7243</Words>
  <Application>Microsoft Office PowerPoint</Application>
  <PresentationFormat>Широкоэкранный</PresentationFormat>
  <Paragraphs>799</Paragraphs>
  <Slides>31</Slides>
  <Notes>31</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31</vt:i4>
      </vt:variant>
    </vt:vector>
  </HeadingPairs>
  <TitlesOfParts>
    <vt:vector size="37" baseType="lpstr">
      <vt:lpstr>Arial</vt:lpstr>
      <vt:lpstr>Calibri</vt:lpstr>
      <vt:lpstr>Calibri Light</vt:lpstr>
      <vt:lpstr>Times New Roman</vt:lpstr>
      <vt:lpstr>Times New Roman Cyr</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Предполагаемые места расположения санитарно-авиационных постов</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Носов Александр Владимирович</cp:lastModifiedBy>
  <cp:revision>681</cp:revision>
  <cp:lastPrinted>2023-03-06T05:40:18Z</cp:lastPrinted>
  <dcterms:created xsi:type="dcterms:W3CDTF">2023-02-18T05:18:55Z</dcterms:created>
  <dcterms:modified xsi:type="dcterms:W3CDTF">2023-06-19T13:25:44Z</dcterms:modified>
</cp:coreProperties>
</file>